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1"/>
  </p:notesMasterIdLst>
  <p:sldIdLst>
    <p:sldId id="256" r:id="rId2"/>
    <p:sldId id="745" r:id="rId3"/>
    <p:sldId id="743" r:id="rId4"/>
    <p:sldId id="746" r:id="rId5"/>
    <p:sldId id="747" r:id="rId6"/>
    <p:sldId id="748" r:id="rId7"/>
    <p:sldId id="749" r:id="rId8"/>
    <p:sldId id="715" r:id="rId9"/>
    <p:sldId id="262" r:id="rId10"/>
    <p:sldId id="714" r:id="rId11"/>
    <p:sldId id="377" r:id="rId12"/>
    <p:sldId id="762" r:id="rId13"/>
    <p:sldId id="368" r:id="rId14"/>
    <p:sldId id="366" r:id="rId15"/>
    <p:sldId id="348" r:id="rId16"/>
    <p:sldId id="369" r:id="rId17"/>
    <p:sldId id="610" r:id="rId18"/>
    <p:sldId id="263" r:id="rId19"/>
    <p:sldId id="265" r:id="rId20"/>
    <p:sldId id="617" r:id="rId21"/>
    <p:sldId id="717" r:id="rId22"/>
    <p:sldId id="631" r:id="rId23"/>
    <p:sldId id="758" r:id="rId24"/>
    <p:sldId id="721" r:id="rId25"/>
    <p:sldId id="760" r:id="rId26"/>
    <p:sldId id="759" r:id="rId27"/>
    <p:sldId id="719" r:id="rId28"/>
    <p:sldId id="750" r:id="rId29"/>
    <p:sldId id="379" r:id="rId30"/>
    <p:sldId id="619" r:id="rId31"/>
    <p:sldId id="621" r:id="rId32"/>
    <p:sldId id="620" r:id="rId33"/>
    <p:sldId id="622" r:id="rId34"/>
    <p:sldId id="627" r:id="rId35"/>
    <p:sldId id="661" r:id="rId36"/>
    <p:sldId id="665" r:id="rId37"/>
    <p:sldId id="669" r:id="rId38"/>
    <p:sldId id="724" r:id="rId39"/>
    <p:sldId id="725" r:id="rId40"/>
    <p:sldId id="727" r:id="rId41"/>
    <p:sldId id="728" r:id="rId42"/>
    <p:sldId id="729" r:id="rId43"/>
    <p:sldId id="730" r:id="rId44"/>
    <p:sldId id="668" r:id="rId45"/>
    <p:sldId id="761" r:id="rId46"/>
    <p:sldId id="629" r:id="rId47"/>
    <p:sldId id="630" r:id="rId48"/>
    <p:sldId id="738" r:id="rId49"/>
    <p:sldId id="623" r:id="rId50"/>
    <p:sldId id="624" r:id="rId51"/>
    <p:sldId id="625" r:id="rId52"/>
    <p:sldId id="626" r:id="rId53"/>
    <p:sldId id="713" r:id="rId54"/>
    <p:sldId id="732" r:id="rId55"/>
    <p:sldId id="733" r:id="rId56"/>
    <p:sldId id="734" r:id="rId57"/>
    <p:sldId id="628" r:id="rId58"/>
    <p:sldId id="735" r:id="rId59"/>
    <p:sldId id="736" r:id="rId60"/>
    <p:sldId id="737" r:id="rId61"/>
    <p:sldId id="653" r:id="rId62"/>
    <p:sldId id="642" r:id="rId63"/>
    <p:sldId id="654" r:id="rId64"/>
    <p:sldId id="655" r:id="rId65"/>
    <p:sldId id="652" r:id="rId66"/>
    <p:sldId id="656" r:id="rId67"/>
    <p:sldId id="657" r:id="rId68"/>
    <p:sldId id="658" r:id="rId69"/>
    <p:sldId id="644" r:id="rId70"/>
    <p:sldId id="739" r:id="rId71"/>
    <p:sldId id="710" r:id="rId72"/>
    <p:sldId id="632" r:id="rId73"/>
    <p:sldId id="634" r:id="rId74"/>
    <p:sldId id="633" r:id="rId75"/>
    <p:sldId id="637" r:id="rId76"/>
    <p:sldId id="709" r:id="rId77"/>
    <p:sldId id="711" r:id="rId78"/>
    <p:sldId id="712" r:id="rId79"/>
    <p:sldId id="635" r:id="rId80"/>
    <p:sldId id="764" r:id="rId81"/>
    <p:sldId id="638" r:id="rId82"/>
    <p:sldId id="636" r:id="rId83"/>
    <p:sldId id="641" r:id="rId84"/>
    <p:sldId id="666" r:id="rId85"/>
    <p:sldId id="688" r:id="rId86"/>
    <p:sldId id="689" r:id="rId87"/>
    <p:sldId id="694" r:id="rId88"/>
    <p:sldId id="695" r:id="rId89"/>
    <p:sldId id="690" r:id="rId90"/>
    <p:sldId id="691" r:id="rId91"/>
    <p:sldId id="693" r:id="rId92"/>
    <p:sldId id="692" r:id="rId93"/>
    <p:sldId id="697" r:id="rId94"/>
    <p:sldId id="699" r:id="rId95"/>
    <p:sldId id="698" r:id="rId96"/>
    <p:sldId id="700" r:id="rId97"/>
    <p:sldId id="651" r:id="rId98"/>
    <p:sldId id="650" r:id="rId99"/>
    <p:sldId id="646" r:id="rId100"/>
    <p:sldId id="647" r:id="rId101"/>
    <p:sldId id="648" r:id="rId102"/>
    <p:sldId id="649" r:id="rId103"/>
    <p:sldId id="757" r:id="rId104"/>
    <p:sldId id="741" r:id="rId105"/>
    <p:sldId id="667" r:id="rId106"/>
    <p:sldId id="678" r:id="rId107"/>
    <p:sldId id="679" r:id="rId108"/>
    <p:sldId id="680" r:id="rId109"/>
    <p:sldId id="751" r:id="rId110"/>
    <p:sldId id="752" r:id="rId111"/>
    <p:sldId id="756" r:id="rId112"/>
    <p:sldId id="755" r:id="rId113"/>
    <p:sldId id="754" r:id="rId114"/>
    <p:sldId id="677" r:id="rId115"/>
    <p:sldId id="740" r:id="rId116"/>
    <p:sldId id="742" r:id="rId117"/>
    <p:sldId id="744" r:id="rId118"/>
    <p:sldId id="608" r:id="rId119"/>
    <p:sldId id="671" r:id="rId120"/>
    <p:sldId id="672" r:id="rId121"/>
    <p:sldId id="687" r:id="rId122"/>
    <p:sldId id="702" r:id="rId123"/>
    <p:sldId id="703" r:id="rId124"/>
    <p:sldId id="704" r:id="rId125"/>
    <p:sldId id="705" r:id="rId126"/>
    <p:sldId id="706" r:id="rId127"/>
    <p:sldId id="707" r:id="rId128"/>
    <p:sldId id="708" r:id="rId129"/>
    <p:sldId id="763" r:id="rId1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robot, Michal" initials="DM" lastIdx="5" clrIdx="0">
    <p:extLst>
      <p:ext uri="{19B8F6BF-5375-455C-9EA6-DF929625EA0E}">
        <p15:presenceInfo xmlns:p15="http://schemas.microsoft.com/office/powerpoint/2012/main" userId="S::mdrobot@infinityward.com::64c6c415-737d-4d9e-87ae-c76be216124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FF"/>
    <a:srgbClr val="AC4FD1"/>
    <a:srgbClr val="F58C8B"/>
    <a:srgbClr val="000000"/>
    <a:srgbClr val="FFC000"/>
    <a:srgbClr val="FFFF00"/>
    <a:srgbClr val="080808"/>
    <a:srgbClr val="11456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743" autoAdjust="0"/>
    <p:restoredTop sz="79934" autoAdjust="0"/>
  </p:normalViewPr>
  <p:slideViewPr>
    <p:cSldViewPr snapToGrid="0">
      <p:cViewPr varScale="1">
        <p:scale>
          <a:sx n="84" d="100"/>
          <a:sy n="84" d="100"/>
        </p:scale>
        <p:origin x="944" y="60"/>
      </p:cViewPr>
      <p:guideLst/>
    </p:cSldViewPr>
  </p:slideViewPr>
  <p:notesTextViewPr>
    <p:cViewPr>
      <p:scale>
        <a:sx n="75" d="100"/>
        <a:sy n="75" d="100"/>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viewProps" Target="viewProp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theme" Target="theme/theme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notesMaster" Target="notesMasters/notesMaster1.xml"/><Relationship Id="rId136"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commentAuthors" Target="commentAuthor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mdrobot\Documents\Siggraph%202020\vrs_perf.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mdrobot\Documents\Siggraph%202020\vrs_perf.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r>
              <a:rPr lang="en-US" sz="1800" dirty="0"/>
              <a:t>MS / RES STEP 100%-50%</a:t>
            </a:r>
            <a:r>
              <a:rPr lang="en-US" sz="1800" baseline="0" dirty="0"/>
              <a:t> @4K</a:t>
            </a:r>
            <a:endParaRPr lang="en-US" sz="1800" dirty="0"/>
          </a:p>
        </c:rich>
      </c:tx>
      <c:overlay val="0"/>
      <c:spPr>
        <a:noFill/>
        <a:ln>
          <a:noFill/>
        </a:ln>
        <a:effectLst/>
      </c:spPr>
      <c:txPr>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Sheet1!$B$2</c:f>
              <c:strCache>
                <c:ptCount val="1"/>
                <c:pt idx="0">
                  <c:v>Viewmodel VRS</c:v>
                </c:pt>
              </c:strCache>
            </c:strRef>
          </c:tx>
          <c:spPr>
            <a:ln w="28575" cap="rnd">
              <a:solidFill>
                <a:srgbClr val="C00000"/>
              </a:solidFill>
              <a:round/>
            </a:ln>
            <a:effectLst/>
          </c:spPr>
          <c:marker>
            <c:symbol val="circle"/>
            <c:size val="5"/>
            <c:spPr>
              <a:solidFill>
                <a:schemeClr val="accent1"/>
              </a:solidFill>
              <a:ln w="9525">
                <a:solidFill>
                  <a:schemeClr val="accent1"/>
                </a:solidFill>
              </a:ln>
              <a:effectLst/>
            </c:spPr>
          </c:marker>
          <c:val>
            <c:numRef>
              <c:f>Sheet1!$B$3:$B$18</c:f>
              <c:numCache>
                <c:formatCode>General</c:formatCode>
                <c:ptCount val="16"/>
                <c:pt idx="0">
                  <c:v>1.7</c:v>
                </c:pt>
                <c:pt idx="1">
                  <c:v>1.69</c:v>
                </c:pt>
                <c:pt idx="2">
                  <c:v>1.65</c:v>
                </c:pt>
                <c:pt idx="3">
                  <c:v>1.62</c:v>
                </c:pt>
                <c:pt idx="4">
                  <c:v>1.57</c:v>
                </c:pt>
                <c:pt idx="5">
                  <c:v>1.53</c:v>
                </c:pt>
                <c:pt idx="6">
                  <c:v>1.5</c:v>
                </c:pt>
                <c:pt idx="7">
                  <c:v>1.47</c:v>
                </c:pt>
                <c:pt idx="8">
                  <c:v>1.47</c:v>
                </c:pt>
                <c:pt idx="9">
                  <c:v>1.45</c:v>
                </c:pt>
                <c:pt idx="10">
                  <c:v>1.43</c:v>
                </c:pt>
                <c:pt idx="11">
                  <c:v>1.38</c:v>
                </c:pt>
                <c:pt idx="12">
                  <c:v>1.36</c:v>
                </c:pt>
                <c:pt idx="13">
                  <c:v>1.3</c:v>
                </c:pt>
                <c:pt idx="14">
                  <c:v>1.24</c:v>
                </c:pt>
                <c:pt idx="15">
                  <c:v>1.2</c:v>
                </c:pt>
              </c:numCache>
            </c:numRef>
          </c:val>
          <c:smooth val="0"/>
          <c:extLst>
            <c:ext xmlns:c16="http://schemas.microsoft.com/office/drawing/2014/chart" uri="{C3380CC4-5D6E-409C-BE32-E72D297353CC}">
              <c16:uniqueId val="{00000000-AD7C-42A5-8ECB-A54F37D8A20A}"/>
            </c:ext>
          </c:extLst>
        </c:ser>
        <c:ser>
          <c:idx val="1"/>
          <c:order val="1"/>
          <c:tx>
            <c:strRef>
              <c:f>Sheet1!$C$2</c:f>
              <c:strCache>
                <c:ptCount val="1"/>
                <c:pt idx="0">
                  <c:v>Scene VRS</c:v>
                </c:pt>
              </c:strCache>
            </c:strRef>
          </c:tx>
          <c:spPr>
            <a:ln w="28575" cap="rnd">
              <a:solidFill>
                <a:schemeClr val="accent2"/>
              </a:solidFill>
              <a:prstDash val="sysDash"/>
              <a:round/>
            </a:ln>
            <a:effectLst/>
          </c:spPr>
          <c:marker>
            <c:symbol val="circle"/>
            <c:size val="5"/>
            <c:spPr>
              <a:solidFill>
                <a:schemeClr val="accent2"/>
              </a:solidFill>
              <a:ln w="9525">
                <a:solidFill>
                  <a:schemeClr val="accent2"/>
                </a:solidFill>
              </a:ln>
              <a:effectLst/>
            </c:spPr>
          </c:marker>
          <c:val>
            <c:numRef>
              <c:f>Sheet1!$C$3:$C$18</c:f>
              <c:numCache>
                <c:formatCode>General</c:formatCode>
                <c:ptCount val="16"/>
                <c:pt idx="0">
                  <c:v>9.3000000000000007</c:v>
                </c:pt>
                <c:pt idx="1">
                  <c:v>9.23</c:v>
                </c:pt>
                <c:pt idx="2">
                  <c:v>9.15</c:v>
                </c:pt>
                <c:pt idx="3">
                  <c:v>8.9</c:v>
                </c:pt>
                <c:pt idx="4">
                  <c:v>8.8000000000000007</c:v>
                </c:pt>
                <c:pt idx="5">
                  <c:v>8.6</c:v>
                </c:pt>
                <c:pt idx="6">
                  <c:v>8.4</c:v>
                </c:pt>
                <c:pt idx="7">
                  <c:v>8.3000000000000007</c:v>
                </c:pt>
                <c:pt idx="8">
                  <c:v>8.15</c:v>
                </c:pt>
                <c:pt idx="9">
                  <c:v>8</c:v>
                </c:pt>
                <c:pt idx="10">
                  <c:v>7.7</c:v>
                </c:pt>
                <c:pt idx="11">
                  <c:v>7.4</c:v>
                </c:pt>
                <c:pt idx="12">
                  <c:v>7.25</c:v>
                </c:pt>
                <c:pt idx="13">
                  <c:v>7</c:v>
                </c:pt>
                <c:pt idx="14">
                  <c:v>6.7</c:v>
                </c:pt>
                <c:pt idx="15">
                  <c:v>6.4</c:v>
                </c:pt>
              </c:numCache>
            </c:numRef>
          </c:val>
          <c:smooth val="0"/>
          <c:extLst>
            <c:ext xmlns:c16="http://schemas.microsoft.com/office/drawing/2014/chart" uri="{C3380CC4-5D6E-409C-BE32-E72D297353CC}">
              <c16:uniqueId val="{00000001-AD7C-42A5-8ECB-A54F37D8A20A}"/>
            </c:ext>
          </c:extLst>
        </c:ser>
        <c:ser>
          <c:idx val="2"/>
          <c:order val="2"/>
          <c:tx>
            <c:strRef>
              <c:f>Sheet1!$D$2</c:f>
              <c:strCache>
                <c:ptCount val="1"/>
                <c:pt idx="0">
                  <c:v>Total VRS</c:v>
                </c:pt>
              </c:strCache>
            </c:strRef>
          </c:tx>
          <c:spPr>
            <a:ln w="28575" cap="rnd">
              <a:solidFill>
                <a:schemeClr val="accent3"/>
              </a:solidFill>
              <a:prstDash val="sysDot"/>
              <a:round/>
            </a:ln>
            <a:effectLst/>
          </c:spPr>
          <c:marker>
            <c:symbol val="circle"/>
            <c:size val="5"/>
            <c:spPr>
              <a:solidFill>
                <a:schemeClr val="accent3"/>
              </a:solidFill>
              <a:ln w="9525">
                <a:solidFill>
                  <a:schemeClr val="accent3"/>
                </a:solidFill>
              </a:ln>
              <a:effectLst/>
            </c:spPr>
          </c:marker>
          <c:val>
            <c:numRef>
              <c:f>Sheet1!$D$3:$D$18</c:f>
              <c:numCache>
                <c:formatCode>General</c:formatCode>
                <c:ptCount val="16"/>
                <c:pt idx="0">
                  <c:v>20.9</c:v>
                </c:pt>
                <c:pt idx="1">
                  <c:v>20.7</c:v>
                </c:pt>
                <c:pt idx="2">
                  <c:v>20.3</c:v>
                </c:pt>
                <c:pt idx="3">
                  <c:v>20</c:v>
                </c:pt>
                <c:pt idx="4">
                  <c:v>19.600000000000001</c:v>
                </c:pt>
                <c:pt idx="5">
                  <c:v>19.2</c:v>
                </c:pt>
                <c:pt idx="6">
                  <c:v>18.8</c:v>
                </c:pt>
                <c:pt idx="7">
                  <c:v>18.350000000000001</c:v>
                </c:pt>
                <c:pt idx="8">
                  <c:v>18</c:v>
                </c:pt>
                <c:pt idx="9">
                  <c:v>17.7</c:v>
                </c:pt>
                <c:pt idx="10">
                  <c:v>17.25</c:v>
                </c:pt>
                <c:pt idx="11">
                  <c:v>16.75</c:v>
                </c:pt>
                <c:pt idx="12">
                  <c:v>16.350000000000001</c:v>
                </c:pt>
                <c:pt idx="13">
                  <c:v>15.8</c:v>
                </c:pt>
                <c:pt idx="14">
                  <c:v>15.45</c:v>
                </c:pt>
                <c:pt idx="15">
                  <c:v>15.3</c:v>
                </c:pt>
              </c:numCache>
            </c:numRef>
          </c:val>
          <c:smooth val="0"/>
          <c:extLst>
            <c:ext xmlns:c16="http://schemas.microsoft.com/office/drawing/2014/chart" uri="{C3380CC4-5D6E-409C-BE32-E72D297353CC}">
              <c16:uniqueId val="{00000002-AD7C-42A5-8ECB-A54F37D8A20A}"/>
            </c:ext>
          </c:extLst>
        </c:ser>
        <c:ser>
          <c:idx val="3"/>
          <c:order val="3"/>
          <c:tx>
            <c:strRef>
              <c:f>Sheet1!$E$2</c:f>
              <c:strCache>
                <c:ptCount val="1"/>
                <c:pt idx="0">
                  <c:v>Viewmodel</c:v>
                </c:pt>
              </c:strCache>
            </c:strRef>
          </c:tx>
          <c:spPr>
            <a:ln w="28575" cap="rnd">
              <a:solidFill>
                <a:schemeClr val="accent4">
                  <a:lumMod val="60000"/>
                  <a:lumOff val="40000"/>
                </a:schemeClr>
              </a:solidFill>
              <a:round/>
            </a:ln>
            <a:effectLst/>
          </c:spPr>
          <c:marker>
            <c:symbol val="circle"/>
            <c:size val="5"/>
            <c:spPr>
              <a:solidFill>
                <a:schemeClr val="accent4"/>
              </a:solidFill>
              <a:ln w="9525">
                <a:solidFill>
                  <a:schemeClr val="accent4"/>
                </a:solidFill>
              </a:ln>
              <a:effectLst/>
            </c:spPr>
          </c:marker>
          <c:val>
            <c:numRef>
              <c:f>Sheet1!$E$3:$E$18</c:f>
              <c:numCache>
                <c:formatCode>General</c:formatCode>
                <c:ptCount val="16"/>
                <c:pt idx="0">
                  <c:v>2.4</c:v>
                </c:pt>
                <c:pt idx="1">
                  <c:v>2.2999999999999998</c:v>
                </c:pt>
                <c:pt idx="2">
                  <c:v>2.29</c:v>
                </c:pt>
                <c:pt idx="3">
                  <c:v>2.2000000000000002</c:v>
                </c:pt>
                <c:pt idx="4">
                  <c:v>2.15</c:v>
                </c:pt>
                <c:pt idx="5">
                  <c:v>2.0499999999999998</c:v>
                </c:pt>
                <c:pt idx="6">
                  <c:v>2</c:v>
                </c:pt>
                <c:pt idx="7">
                  <c:v>1.97</c:v>
                </c:pt>
                <c:pt idx="8">
                  <c:v>1.93</c:v>
                </c:pt>
                <c:pt idx="9">
                  <c:v>1.88</c:v>
                </c:pt>
                <c:pt idx="10">
                  <c:v>1.8</c:v>
                </c:pt>
                <c:pt idx="11">
                  <c:v>1.75</c:v>
                </c:pt>
                <c:pt idx="12">
                  <c:v>1.72</c:v>
                </c:pt>
                <c:pt idx="13">
                  <c:v>1.67</c:v>
                </c:pt>
                <c:pt idx="14">
                  <c:v>1.58</c:v>
                </c:pt>
                <c:pt idx="15">
                  <c:v>1.57</c:v>
                </c:pt>
              </c:numCache>
            </c:numRef>
          </c:val>
          <c:smooth val="0"/>
          <c:extLst>
            <c:ext xmlns:c16="http://schemas.microsoft.com/office/drawing/2014/chart" uri="{C3380CC4-5D6E-409C-BE32-E72D297353CC}">
              <c16:uniqueId val="{00000003-AD7C-42A5-8ECB-A54F37D8A20A}"/>
            </c:ext>
          </c:extLst>
        </c:ser>
        <c:ser>
          <c:idx val="4"/>
          <c:order val="4"/>
          <c:tx>
            <c:strRef>
              <c:f>Sheet1!$F$2</c:f>
              <c:strCache>
                <c:ptCount val="1"/>
                <c:pt idx="0">
                  <c:v>Scene</c:v>
                </c:pt>
              </c:strCache>
            </c:strRef>
          </c:tx>
          <c:spPr>
            <a:ln w="28575" cap="rnd">
              <a:solidFill>
                <a:schemeClr val="accent5"/>
              </a:solidFill>
              <a:prstDash val="sysDash"/>
              <a:round/>
            </a:ln>
            <a:effectLst/>
          </c:spPr>
          <c:marker>
            <c:symbol val="circle"/>
            <c:size val="5"/>
            <c:spPr>
              <a:solidFill>
                <a:schemeClr val="accent5"/>
              </a:solidFill>
              <a:ln w="9525">
                <a:solidFill>
                  <a:schemeClr val="accent5"/>
                </a:solidFill>
              </a:ln>
              <a:effectLst/>
            </c:spPr>
          </c:marker>
          <c:val>
            <c:numRef>
              <c:f>Sheet1!$F$3:$F$18</c:f>
              <c:numCache>
                <c:formatCode>General</c:formatCode>
                <c:ptCount val="16"/>
                <c:pt idx="0">
                  <c:v>13.4</c:v>
                </c:pt>
                <c:pt idx="1">
                  <c:v>13.1</c:v>
                </c:pt>
                <c:pt idx="2">
                  <c:v>12.72</c:v>
                </c:pt>
                <c:pt idx="3">
                  <c:v>12.45</c:v>
                </c:pt>
                <c:pt idx="4">
                  <c:v>12.14</c:v>
                </c:pt>
                <c:pt idx="5">
                  <c:v>11.84</c:v>
                </c:pt>
                <c:pt idx="6">
                  <c:v>11.5</c:v>
                </c:pt>
                <c:pt idx="7">
                  <c:v>11.2</c:v>
                </c:pt>
                <c:pt idx="8">
                  <c:v>10.8</c:v>
                </c:pt>
                <c:pt idx="9">
                  <c:v>10.5</c:v>
                </c:pt>
                <c:pt idx="10">
                  <c:v>10.15</c:v>
                </c:pt>
                <c:pt idx="11">
                  <c:v>9.85</c:v>
                </c:pt>
                <c:pt idx="12">
                  <c:v>9.5</c:v>
                </c:pt>
                <c:pt idx="13">
                  <c:v>9.1999999999999993</c:v>
                </c:pt>
                <c:pt idx="14">
                  <c:v>8.8000000000000007</c:v>
                </c:pt>
                <c:pt idx="15">
                  <c:v>8.4700000000000006</c:v>
                </c:pt>
              </c:numCache>
            </c:numRef>
          </c:val>
          <c:smooth val="0"/>
          <c:extLst>
            <c:ext xmlns:c16="http://schemas.microsoft.com/office/drawing/2014/chart" uri="{C3380CC4-5D6E-409C-BE32-E72D297353CC}">
              <c16:uniqueId val="{00000004-AD7C-42A5-8ECB-A54F37D8A20A}"/>
            </c:ext>
          </c:extLst>
        </c:ser>
        <c:ser>
          <c:idx val="5"/>
          <c:order val="5"/>
          <c:tx>
            <c:strRef>
              <c:f>Sheet1!$G$2</c:f>
              <c:strCache>
                <c:ptCount val="1"/>
                <c:pt idx="0">
                  <c:v>Total</c:v>
                </c:pt>
              </c:strCache>
            </c:strRef>
          </c:tx>
          <c:spPr>
            <a:ln w="28575" cap="rnd">
              <a:solidFill>
                <a:srgbClr val="92D050"/>
              </a:solidFill>
              <a:prstDash val="sysDot"/>
              <a:round/>
            </a:ln>
            <a:effectLst/>
          </c:spPr>
          <c:marker>
            <c:symbol val="circle"/>
            <c:size val="5"/>
            <c:spPr>
              <a:solidFill>
                <a:schemeClr val="accent6"/>
              </a:solidFill>
              <a:ln w="9525">
                <a:solidFill>
                  <a:schemeClr val="accent6"/>
                </a:solidFill>
              </a:ln>
              <a:effectLst/>
            </c:spPr>
          </c:marker>
          <c:val>
            <c:numRef>
              <c:f>Sheet1!$G$3:$G$18</c:f>
              <c:numCache>
                <c:formatCode>General</c:formatCode>
                <c:ptCount val="16"/>
                <c:pt idx="0">
                  <c:v>26</c:v>
                </c:pt>
                <c:pt idx="1">
                  <c:v>25.5</c:v>
                </c:pt>
                <c:pt idx="2">
                  <c:v>24.95</c:v>
                </c:pt>
                <c:pt idx="3">
                  <c:v>24.47</c:v>
                </c:pt>
                <c:pt idx="4">
                  <c:v>23.95</c:v>
                </c:pt>
                <c:pt idx="5">
                  <c:v>23.3</c:v>
                </c:pt>
                <c:pt idx="6">
                  <c:v>22.78</c:v>
                </c:pt>
                <c:pt idx="7">
                  <c:v>22.2</c:v>
                </c:pt>
                <c:pt idx="8">
                  <c:v>21.58</c:v>
                </c:pt>
                <c:pt idx="9">
                  <c:v>21.04</c:v>
                </c:pt>
                <c:pt idx="10">
                  <c:v>20.399999999999999</c:v>
                </c:pt>
                <c:pt idx="11">
                  <c:v>19.899999999999999</c:v>
                </c:pt>
                <c:pt idx="12">
                  <c:v>19.3</c:v>
                </c:pt>
                <c:pt idx="13">
                  <c:v>18.75</c:v>
                </c:pt>
                <c:pt idx="14">
                  <c:v>18.079999999999998</c:v>
                </c:pt>
                <c:pt idx="15">
                  <c:v>17.5</c:v>
                </c:pt>
              </c:numCache>
            </c:numRef>
          </c:val>
          <c:smooth val="0"/>
          <c:extLst>
            <c:ext xmlns:c16="http://schemas.microsoft.com/office/drawing/2014/chart" uri="{C3380CC4-5D6E-409C-BE32-E72D297353CC}">
              <c16:uniqueId val="{00000005-AD7C-42A5-8ECB-A54F37D8A20A}"/>
            </c:ext>
          </c:extLst>
        </c:ser>
        <c:dLbls>
          <c:showLegendKey val="0"/>
          <c:showVal val="0"/>
          <c:showCatName val="0"/>
          <c:showSerName val="0"/>
          <c:showPercent val="0"/>
          <c:showBubbleSize val="0"/>
        </c:dLbls>
        <c:marker val="1"/>
        <c:smooth val="0"/>
        <c:axId val="271510063"/>
        <c:axId val="274929679"/>
      </c:lineChart>
      <c:catAx>
        <c:axId val="271510063"/>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74929679"/>
        <c:crosses val="autoZero"/>
        <c:auto val="1"/>
        <c:lblAlgn val="ctr"/>
        <c:lblOffset val="100"/>
        <c:noMultiLvlLbl val="0"/>
      </c:catAx>
      <c:valAx>
        <c:axId val="27492967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71510063"/>
        <c:crosses val="autoZero"/>
        <c:crossBetween val="between"/>
      </c:valAx>
      <c:spPr>
        <a:noFill/>
        <a:ln>
          <a:noFill/>
        </a:ln>
        <a:effectLst/>
      </c:spPr>
    </c:plotArea>
    <c:legend>
      <c:legendPos val="b"/>
      <c:overlay val="0"/>
      <c:spPr>
        <a:noFill/>
        <a:ln>
          <a:solidFill>
            <a:schemeClr val="accent3"/>
          </a:solidFill>
          <a:prstDash val="sysDash"/>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800" b="0" i="0" baseline="0" dirty="0">
                <a:effectLst/>
              </a:rPr>
              <a:t>MS / RES STEP 100%-50% @900p</a:t>
            </a:r>
            <a:endParaRPr lang="en-US" dirty="0">
              <a:effectLst/>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Sheet1!$B$23</c:f>
              <c:strCache>
                <c:ptCount val="1"/>
                <c:pt idx="0">
                  <c:v>Viewmodel VRS</c:v>
                </c:pt>
              </c:strCache>
            </c:strRef>
          </c:tx>
          <c:spPr>
            <a:ln w="28575" cap="rnd">
              <a:solidFill>
                <a:schemeClr val="accent4">
                  <a:lumMod val="50000"/>
                </a:schemeClr>
              </a:solidFill>
              <a:round/>
            </a:ln>
            <a:effectLst/>
          </c:spPr>
          <c:marker>
            <c:symbol val="circle"/>
            <c:size val="5"/>
            <c:spPr>
              <a:solidFill>
                <a:schemeClr val="accent1"/>
              </a:solidFill>
              <a:ln w="9525">
                <a:solidFill>
                  <a:schemeClr val="accent1"/>
                </a:solidFill>
              </a:ln>
              <a:effectLst/>
            </c:spPr>
          </c:marker>
          <c:val>
            <c:numRef>
              <c:f>Sheet1!$B$24:$B$39</c:f>
              <c:numCache>
                <c:formatCode>General</c:formatCode>
                <c:ptCount val="16"/>
                <c:pt idx="0">
                  <c:v>2.35</c:v>
                </c:pt>
                <c:pt idx="1">
                  <c:v>2.2799999999999998</c:v>
                </c:pt>
                <c:pt idx="2">
                  <c:v>2.2799999999999998</c:v>
                </c:pt>
                <c:pt idx="3">
                  <c:v>2.2200000000000002</c:v>
                </c:pt>
                <c:pt idx="4">
                  <c:v>2.1800000000000002</c:v>
                </c:pt>
                <c:pt idx="5">
                  <c:v>2.14</c:v>
                </c:pt>
                <c:pt idx="6">
                  <c:v>2.1</c:v>
                </c:pt>
                <c:pt idx="7">
                  <c:v>2.0499999999999998</c:v>
                </c:pt>
                <c:pt idx="8">
                  <c:v>2.0499999999999998</c:v>
                </c:pt>
                <c:pt idx="9">
                  <c:v>1.97</c:v>
                </c:pt>
                <c:pt idx="10">
                  <c:v>1.94</c:v>
                </c:pt>
                <c:pt idx="11">
                  <c:v>1.9</c:v>
                </c:pt>
                <c:pt idx="12">
                  <c:v>1.88</c:v>
                </c:pt>
                <c:pt idx="13">
                  <c:v>1.83</c:v>
                </c:pt>
                <c:pt idx="14">
                  <c:v>1.77</c:v>
                </c:pt>
                <c:pt idx="15">
                  <c:v>1.74</c:v>
                </c:pt>
              </c:numCache>
            </c:numRef>
          </c:val>
          <c:smooth val="0"/>
          <c:extLst>
            <c:ext xmlns:c16="http://schemas.microsoft.com/office/drawing/2014/chart" uri="{C3380CC4-5D6E-409C-BE32-E72D297353CC}">
              <c16:uniqueId val="{00000000-6657-4F4B-AE0E-D1CB60CBA14C}"/>
            </c:ext>
          </c:extLst>
        </c:ser>
        <c:ser>
          <c:idx val="1"/>
          <c:order val="1"/>
          <c:tx>
            <c:strRef>
              <c:f>Sheet1!$C$23</c:f>
              <c:strCache>
                <c:ptCount val="1"/>
                <c:pt idx="0">
                  <c:v>Scene VRS</c:v>
                </c:pt>
              </c:strCache>
            </c:strRef>
          </c:tx>
          <c:spPr>
            <a:ln w="28575" cap="rnd">
              <a:solidFill>
                <a:schemeClr val="accent2"/>
              </a:solidFill>
              <a:prstDash val="sysDash"/>
              <a:round/>
            </a:ln>
            <a:effectLst/>
          </c:spPr>
          <c:marker>
            <c:symbol val="circle"/>
            <c:size val="5"/>
            <c:spPr>
              <a:solidFill>
                <a:schemeClr val="accent2"/>
              </a:solidFill>
              <a:ln w="9525">
                <a:solidFill>
                  <a:schemeClr val="accent2"/>
                </a:solidFill>
              </a:ln>
              <a:effectLst/>
            </c:spPr>
          </c:marker>
          <c:val>
            <c:numRef>
              <c:f>Sheet1!$C$24:$C$39</c:f>
              <c:numCache>
                <c:formatCode>General</c:formatCode>
                <c:ptCount val="16"/>
                <c:pt idx="0">
                  <c:v>12.18</c:v>
                </c:pt>
                <c:pt idx="1">
                  <c:v>11.9</c:v>
                </c:pt>
                <c:pt idx="2">
                  <c:v>11.75</c:v>
                </c:pt>
                <c:pt idx="3">
                  <c:v>11.54</c:v>
                </c:pt>
                <c:pt idx="4">
                  <c:v>11.37</c:v>
                </c:pt>
                <c:pt idx="5">
                  <c:v>11.15</c:v>
                </c:pt>
                <c:pt idx="6">
                  <c:v>10.9</c:v>
                </c:pt>
                <c:pt idx="7">
                  <c:v>10.7</c:v>
                </c:pt>
                <c:pt idx="8">
                  <c:v>10.55</c:v>
                </c:pt>
                <c:pt idx="9">
                  <c:v>10.3</c:v>
                </c:pt>
                <c:pt idx="10">
                  <c:v>10.199999999999999</c:v>
                </c:pt>
                <c:pt idx="11">
                  <c:v>9.9499999999999993</c:v>
                </c:pt>
                <c:pt idx="12">
                  <c:v>9.7799999999999994</c:v>
                </c:pt>
                <c:pt idx="13">
                  <c:v>9.6</c:v>
                </c:pt>
                <c:pt idx="14">
                  <c:v>9.3000000000000007</c:v>
                </c:pt>
                <c:pt idx="15">
                  <c:v>9.0399999999999991</c:v>
                </c:pt>
              </c:numCache>
            </c:numRef>
          </c:val>
          <c:smooth val="0"/>
          <c:extLst>
            <c:ext xmlns:c16="http://schemas.microsoft.com/office/drawing/2014/chart" uri="{C3380CC4-5D6E-409C-BE32-E72D297353CC}">
              <c16:uniqueId val="{00000001-6657-4F4B-AE0E-D1CB60CBA14C}"/>
            </c:ext>
          </c:extLst>
        </c:ser>
        <c:ser>
          <c:idx val="2"/>
          <c:order val="2"/>
          <c:tx>
            <c:strRef>
              <c:f>Sheet1!$D$23</c:f>
              <c:strCache>
                <c:ptCount val="1"/>
                <c:pt idx="0">
                  <c:v>Total VRS</c:v>
                </c:pt>
              </c:strCache>
            </c:strRef>
          </c:tx>
          <c:spPr>
            <a:ln w="28575" cap="rnd">
              <a:solidFill>
                <a:schemeClr val="accent3"/>
              </a:solidFill>
              <a:prstDash val="sysDot"/>
              <a:round/>
            </a:ln>
            <a:effectLst/>
          </c:spPr>
          <c:marker>
            <c:symbol val="circle"/>
            <c:size val="5"/>
            <c:spPr>
              <a:solidFill>
                <a:schemeClr val="accent3"/>
              </a:solidFill>
              <a:ln w="9525">
                <a:solidFill>
                  <a:schemeClr val="accent3"/>
                </a:solidFill>
              </a:ln>
              <a:effectLst/>
            </c:spPr>
          </c:marker>
          <c:val>
            <c:numRef>
              <c:f>Sheet1!$D$24:$D$39</c:f>
              <c:numCache>
                <c:formatCode>General</c:formatCode>
                <c:ptCount val="16"/>
                <c:pt idx="0">
                  <c:v>22.7</c:v>
                </c:pt>
                <c:pt idx="1">
                  <c:v>22.35</c:v>
                </c:pt>
                <c:pt idx="2">
                  <c:v>22.05</c:v>
                </c:pt>
                <c:pt idx="3">
                  <c:v>21.69</c:v>
                </c:pt>
                <c:pt idx="4">
                  <c:v>21.41</c:v>
                </c:pt>
                <c:pt idx="5">
                  <c:v>21.1</c:v>
                </c:pt>
                <c:pt idx="6">
                  <c:v>20.69</c:v>
                </c:pt>
                <c:pt idx="7">
                  <c:v>20.45</c:v>
                </c:pt>
                <c:pt idx="8">
                  <c:v>20.149999999999999</c:v>
                </c:pt>
                <c:pt idx="9">
                  <c:v>19.77</c:v>
                </c:pt>
                <c:pt idx="10">
                  <c:v>19.5</c:v>
                </c:pt>
                <c:pt idx="11">
                  <c:v>19.149999999999999</c:v>
                </c:pt>
                <c:pt idx="12">
                  <c:v>18.93</c:v>
                </c:pt>
                <c:pt idx="13">
                  <c:v>18.559999999999999</c:v>
                </c:pt>
                <c:pt idx="14">
                  <c:v>18.05</c:v>
                </c:pt>
                <c:pt idx="15">
                  <c:v>17.7</c:v>
                </c:pt>
              </c:numCache>
            </c:numRef>
          </c:val>
          <c:smooth val="0"/>
          <c:extLst>
            <c:ext xmlns:c16="http://schemas.microsoft.com/office/drawing/2014/chart" uri="{C3380CC4-5D6E-409C-BE32-E72D297353CC}">
              <c16:uniqueId val="{00000002-6657-4F4B-AE0E-D1CB60CBA14C}"/>
            </c:ext>
          </c:extLst>
        </c:ser>
        <c:ser>
          <c:idx val="3"/>
          <c:order val="3"/>
          <c:tx>
            <c:strRef>
              <c:f>Sheet1!$E$23</c:f>
              <c:strCache>
                <c:ptCount val="1"/>
                <c:pt idx="0">
                  <c:v>Viewmodel</c:v>
                </c:pt>
              </c:strCache>
            </c:strRef>
          </c:tx>
          <c:spPr>
            <a:ln w="28575" cap="rnd">
              <a:solidFill>
                <a:schemeClr val="accent4"/>
              </a:solidFill>
              <a:round/>
            </a:ln>
            <a:effectLst/>
          </c:spPr>
          <c:marker>
            <c:symbol val="circle"/>
            <c:size val="5"/>
            <c:spPr>
              <a:solidFill>
                <a:schemeClr val="accent4"/>
              </a:solidFill>
              <a:ln w="9525">
                <a:solidFill>
                  <a:schemeClr val="accent4"/>
                </a:solidFill>
              </a:ln>
              <a:effectLst/>
            </c:spPr>
          </c:marker>
          <c:dPt>
            <c:idx val="6"/>
            <c:marker>
              <c:symbol val="circle"/>
              <c:size val="5"/>
              <c:spPr>
                <a:solidFill>
                  <a:schemeClr val="accent4"/>
                </a:solidFill>
                <a:ln w="9525">
                  <a:solidFill>
                    <a:schemeClr val="accent4"/>
                  </a:solidFill>
                </a:ln>
                <a:effectLst/>
              </c:spPr>
            </c:marker>
            <c:bubble3D val="0"/>
            <c:spPr>
              <a:ln w="28575" cap="rnd">
                <a:solidFill>
                  <a:schemeClr val="accent4">
                    <a:lumMod val="60000"/>
                    <a:lumOff val="40000"/>
                  </a:schemeClr>
                </a:solidFill>
                <a:round/>
              </a:ln>
              <a:effectLst/>
            </c:spPr>
            <c:extLst>
              <c:ext xmlns:c16="http://schemas.microsoft.com/office/drawing/2014/chart" uri="{C3380CC4-5D6E-409C-BE32-E72D297353CC}">
                <c16:uniqueId val="{00000006-6657-4F4B-AE0E-D1CB60CBA14C}"/>
              </c:ext>
            </c:extLst>
          </c:dPt>
          <c:val>
            <c:numRef>
              <c:f>Sheet1!$E$24:$E$39</c:f>
              <c:numCache>
                <c:formatCode>General</c:formatCode>
                <c:ptCount val="16"/>
                <c:pt idx="0">
                  <c:v>2.67</c:v>
                </c:pt>
                <c:pt idx="1">
                  <c:v>2.65</c:v>
                </c:pt>
                <c:pt idx="2">
                  <c:v>2.5299999999999998</c:v>
                </c:pt>
                <c:pt idx="3">
                  <c:v>2.52</c:v>
                </c:pt>
                <c:pt idx="4">
                  <c:v>2.4700000000000002</c:v>
                </c:pt>
                <c:pt idx="5">
                  <c:v>2.4</c:v>
                </c:pt>
                <c:pt idx="6">
                  <c:v>2.36</c:v>
                </c:pt>
                <c:pt idx="7">
                  <c:v>2.2999999999999998</c:v>
                </c:pt>
                <c:pt idx="8">
                  <c:v>2.2000000000000002</c:v>
                </c:pt>
                <c:pt idx="9">
                  <c:v>2.1800000000000002</c:v>
                </c:pt>
                <c:pt idx="10">
                  <c:v>2.14</c:v>
                </c:pt>
                <c:pt idx="11">
                  <c:v>2.0699999999999998</c:v>
                </c:pt>
                <c:pt idx="12">
                  <c:v>2</c:v>
                </c:pt>
                <c:pt idx="13">
                  <c:v>1.95</c:v>
                </c:pt>
                <c:pt idx="14">
                  <c:v>1.9</c:v>
                </c:pt>
                <c:pt idx="15">
                  <c:v>1.83</c:v>
                </c:pt>
              </c:numCache>
            </c:numRef>
          </c:val>
          <c:smooth val="0"/>
          <c:extLst>
            <c:ext xmlns:c16="http://schemas.microsoft.com/office/drawing/2014/chart" uri="{C3380CC4-5D6E-409C-BE32-E72D297353CC}">
              <c16:uniqueId val="{00000003-6657-4F4B-AE0E-D1CB60CBA14C}"/>
            </c:ext>
          </c:extLst>
        </c:ser>
        <c:ser>
          <c:idx val="4"/>
          <c:order val="4"/>
          <c:tx>
            <c:strRef>
              <c:f>Sheet1!$F$23</c:f>
              <c:strCache>
                <c:ptCount val="1"/>
                <c:pt idx="0">
                  <c:v>Scene</c:v>
                </c:pt>
              </c:strCache>
            </c:strRef>
          </c:tx>
          <c:spPr>
            <a:ln w="28575" cap="rnd">
              <a:solidFill>
                <a:schemeClr val="accent5"/>
              </a:solidFill>
              <a:prstDash val="sysDash"/>
              <a:round/>
            </a:ln>
            <a:effectLst/>
          </c:spPr>
          <c:marker>
            <c:symbol val="circle"/>
            <c:size val="5"/>
            <c:spPr>
              <a:solidFill>
                <a:schemeClr val="accent5"/>
              </a:solidFill>
              <a:ln w="9525">
                <a:solidFill>
                  <a:schemeClr val="accent5"/>
                </a:solidFill>
              </a:ln>
              <a:effectLst/>
            </c:spPr>
          </c:marker>
          <c:val>
            <c:numRef>
              <c:f>Sheet1!$F$24:$F$39</c:f>
              <c:numCache>
                <c:formatCode>General</c:formatCode>
                <c:ptCount val="16"/>
                <c:pt idx="0">
                  <c:v>13.9</c:v>
                </c:pt>
                <c:pt idx="1">
                  <c:v>13.6</c:v>
                </c:pt>
                <c:pt idx="2">
                  <c:v>13.5</c:v>
                </c:pt>
                <c:pt idx="3">
                  <c:v>13.07</c:v>
                </c:pt>
                <c:pt idx="4">
                  <c:v>12.7</c:v>
                </c:pt>
                <c:pt idx="5">
                  <c:v>12.53</c:v>
                </c:pt>
                <c:pt idx="6">
                  <c:v>12.2</c:v>
                </c:pt>
                <c:pt idx="7">
                  <c:v>12</c:v>
                </c:pt>
                <c:pt idx="8">
                  <c:v>11.7</c:v>
                </c:pt>
                <c:pt idx="9">
                  <c:v>11.35</c:v>
                </c:pt>
                <c:pt idx="10">
                  <c:v>11.16</c:v>
                </c:pt>
                <c:pt idx="11">
                  <c:v>10.9</c:v>
                </c:pt>
                <c:pt idx="12">
                  <c:v>10.66</c:v>
                </c:pt>
                <c:pt idx="13">
                  <c:v>10.4</c:v>
                </c:pt>
                <c:pt idx="14">
                  <c:v>10</c:v>
                </c:pt>
                <c:pt idx="15">
                  <c:v>9.77</c:v>
                </c:pt>
              </c:numCache>
            </c:numRef>
          </c:val>
          <c:smooth val="0"/>
          <c:extLst>
            <c:ext xmlns:c16="http://schemas.microsoft.com/office/drawing/2014/chart" uri="{C3380CC4-5D6E-409C-BE32-E72D297353CC}">
              <c16:uniqueId val="{00000004-6657-4F4B-AE0E-D1CB60CBA14C}"/>
            </c:ext>
          </c:extLst>
        </c:ser>
        <c:ser>
          <c:idx val="5"/>
          <c:order val="5"/>
          <c:tx>
            <c:strRef>
              <c:f>Sheet1!$G$23</c:f>
              <c:strCache>
                <c:ptCount val="1"/>
                <c:pt idx="0">
                  <c:v>Total</c:v>
                </c:pt>
              </c:strCache>
            </c:strRef>
          </c:tx>
          <c:spPr>
            <a:ln w="28575" cap="rnd">
              <a:solidFill>
                <a:srgbClr val="92D050"/>
              </a:solidFill>
              <a:prstDash val="sysDot"/>
              <a:round/>
            </a:ln>
            <a:effectLst/>
          </c:spPr>
          <c:marker>
            <c:symbol val="circle"/>
            <c:size val="5"/>
            <c:spPr>
              <a:solidFill>
                <a:schemeClr val="accent6"/>
              </a:solidFill>
              <a:ln w="9525">
                <a:solidFill>
                  <a:schemeClr val="accent6"/>
                </a:solidFill>
              </a:ln>
              <a:effectLst/>
            </c:spPr>
          </c:marker>
          <c:val>
            <c:numRef>
              <c:f>Sheet1!$G$24:$G$39</c:f>
              <c:numCache>
                <c:formatCode>General</c:formatCode>
                <c:ptCount val="16"/>
                <c:pt idx="0">
                  <c:v>25</c:v>
                </c:pt>
                <c:pt idx="1">
                  <c:v>24.5</c:v>
                </c:pt>
                <c:pt idx="2">
                  <c:v>24.17</c:v>
                </c:pt>
                <c:pt idx="3">
                  <c:v>23.5</c:v>
                </c:pt>
                <c:pt idx="4">
                  <c:v>23.17</c:v>
                </c:pt>
                <c:pt idx="5">
                  <c:v>22.77</c:v>
                </c:pt>
                <c:pt idx="6">
                  <c:v>22.28</c:v>
                </c:pt>
                <c:pt idx="7">
                  <c:v>21.95</c:v>
                </c:pt>
                <c:pt idx="8">
                  <c:v>21.54</c:v>
                </c:pt>
                <c:pt idx="9">
                  <c:v>21.03</c:v>
                </c:pt>
                <c:pt idx="10">
                  <c:v>20.7</c:v>
                </c:pt>
                <c:pt idx="11">
                  <c:v>20.25</c:v>
                </c:pt>
                <c:pt idx="12">
                  <c:v>19.920000000000002</c:v>
                </c:pt>
                <c:pt idx="13">
                  <c:v>19.45</c:v>
                </c:pt>
                <c:pt idx="14">
                  <c:v>18.95</c:v>
                </c:pt>
                <c:pt idx="15">
                  <c:v>18.53</c:v>
                </c:pt>
              </c:numCache>
            </c:numRef>
          </c:val>
          <c:smooth val="0"/>
          <c:extLst>
            <c:ext xmlns:c16="http://schemas.microsoft.com/office/drawing/2014/chart" uri="{C3380CC4-5D6E-409C-BE32-E72D297353CC}">
              <c16:uniqueId val="{00000005-6657-4F4B-AE0E-D1CB60CBA14C}"/>
            </c:ext>
          </c:extLst>
        </c:ser>
        <c:dLbls>
          <c:showLegendKey val="0"/>
          <c:showVal val="0"/>
          <c:showCatName val="0"/>
          <c:showSerName val="0"/>
          <c:showPercent val="0"/>
          <c:showBubbleSize val="0"/>
        </c:dLbls>
        <c:marker val="1"/>
        <c:smooth val="0"/>
        <c:axId val="273253807"/>
        <c:axId val="2070401215"/>
      </c:lineChart>
      <c:catAx>
        <c:axId val="273253807"/>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70401215"/>
        <c:crosses val="autoZero"/>
        <c:auto val="1"/>
        <c:lblAlgn val="ctr"/>
        <c:lblOffset val="100"/>
        <c:noMultiLvlLbl val="0"/>
      </c:catAx>
      <c:valAx>
        <c:axId val="207040121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73253807"/>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2" Type="http://schemas.openxmlformats.org/officeDocument/2006/relationships/image" Target="../media/image57.wmf"/><Relationship Id="rId1" Type="http://schemas.openxmlformats.org/officeDocument/2006/relationships/image" Target="../media/image5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0.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0.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434318-9F27-425B-977A-DA57FA368DE8}" type="datetimeFigureOut">
              <a:rPr lang="en-US" smtClean="0"/>
              <a:t>7/31/2020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5AB429-17D0-4B0E-BD0E-547212FFB7D0}" type="slidenum">
              <a:rPr lang="en-US" smtClean="0"/>
              <a:t>‹#›</a:t>
            </a:fld>
            <a:endParaRPr lang="en-US"/>
          </a:p>
        </p:txBody>
      </p:sp>
    </p:spTree>
    <p:extLst>
      <p:ext uri="{BB962C8B-B14F-4D97-AF65-F5344CB8AC3E}">
        <p14:creationId xmlns:p14="http://schemas.microsoft.com/office/powerpoint/2010/main" val="30880937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1</a:t>
            </a:fld>
            <a:endParaRPr lang="en-US"/>
          </a:p>
        </p:txBody>
      </p:sp>
    </p:spTree>
    <p:extLst>
      <p:ext uri="{BB962C8B-B14F-4D97-AF65-F5344CB8AC3E}">
        <p14:creationId xmlns:p14="http://schemas.microsoft.com/office/powerpoint/2010/main" val="17602220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Before I start, there are a huge amount of people that worked on the game, way more than can easily be named here. I do want to point out the amazing engineers I had privilege to work and brainstorm with during R&amp;D on Software VRS</a:t>
            </a:r>
          </a:p>
        </p:txBody>
      </p:sp>
      <p:sp>
        <p:nvSpPr>
          <p:cNvPr id="4" name="Slide Number Placeholder 3"/>
          <p:cNvSpPr>
            <a:spLocks noGrp="1"/>
          </p:cNvSpPr>
          <p:nvPr>
            <p:ph type="sldNum" sz="quarter" idx="5"/>
          </p:nvPr>
        </p:nvSpPr>
        <p:spPr/>
        <p:txBody>
          <a:bodyPr/>
          <a:lstStyle/>
          <a:p>
            <a:fld id="{2E5AB429-17D0-4B0E-BD0E-547212FFB7D0}" type="slidenum">
              <a:rPr lang="en-US" smtClean="0"/>
              <a:t>2</a:t>
            </a:fld>
            <a:endParaRPr lang="en-US"/>
          </a:p>
        </p:txBody>
      </p:sp>
    </p:spTree>
    <p:extLst>
      <p:ext uri="{BB962C8B-B14F-4D97-AF65-F5344CB8AC3E}">
        <p14:creationId xmlns:p14="http://schemas.microsoft.com/office/powerpoint/2010/main" val="15177253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talk will present novel rendering technique : Software-Based Variable Rate Shading – developed for Call of Duty : Modern Warfare</a:t>
            </a:r>
          </a:p>
        </p:txBody>
      </p:sp>
      <p:sp>
        <p:nvSpPr>
          <p:cNvPr id="4" name="Slide Number Placeholder 3"/>
          <p:cNvSpPr>
            <a:spLocks noGrp="1"/>
          </p:cNvSpPr>
          <p:nvPr>
            <p:ph type="sldNum" sz="quarter" idx="5"/>
          </p:nvPr>
        </p:nvSpPr>
        <p:spPr/>
        <p:txBody>
          <a:bodyPr/>
          <a:lstStyle/>
          <a:p>
            <a:fld id="{2E5AB429-17D0-4B0E-BD0E-547212FFB7D0}" type="slidenum">
              <a:rPr lang="en-US" smtClean="0"/>
              <a:t>3</a:t>
            </a:fld>
            <a:endParaRPr lang="en-US"/>
          </a:p>
        </p:txBody>
      </p:sp>
    </p:spTree>
    <p:extLst>
      <p:ext uri="{BB962C8B-B14F-4D97-AF65-F5344CB8AC3E}">
        <p14:creationId xmlns:p14="http://schemas.microsoft.com/office/powerpoint/2010/main" val="28381629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Call of Duty : Modern Warfare is a 60hz Forward+ FPS game.</a:t>
            </a:r>
          </a:p>
          <a:p>
            <a:r>
              <a:rPr lang="en-US" dirty="0"/>
              <a:t>During the game players visit various locations ranging from close quarter combat to large open scale battles.</a:t>
            </a:r>
          </a:p>
        </p:txBody>
      </p:sp>
      <p:sp>
        <p:nvSpPr>
          <p:cNvPr id="4" name="Slide Number Placeholder 3"/>
          <p:cNvSpPr>
            <a:spLocks noGrp="1"/>
          </p:cNvSpPr>
          <p:nvPr>
            <p:ph type="sldNum" sz="quarter" idx="5"/>
          </p:nvPr>
        </p:nvSpPr>
        <p:spPr/>
        <p:txBody>
          <a:bodyPr/>
          <a:lstStyle/>
          <a:p>
            <a:fld id="{2E5AB429-17D0-4B0E-BD0E-547212FFB7D0}" type="slidenum">
              <a:rPr lang="en-US" smtClean="0"/>
              <a:t>4</a:t>
            </a:fld>
            <a:endParaRPr lang="en-US"/>
          </a:p>
        </p:txBody>
      </p:sp>
    </p:spTree>
    <p:extLst>
      <p:ext uri="{BB962C8B-B14F-4D97-AF65-F5344CB8AC3E}">
        <p14:creationId xmlns:p14="http://schemas.microsoft.com/office/powerpoint/2010/main" val="42090597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Lighting environments cover all times of day, as well as specialized infrared night vision mode that required extra performance budget.</a:t>
            </a:r>
          </a:p>
        </p:txBody>
      </p:sp>
      <p:sp>
        <p:nvSpPr>
          <p:cNvPr id="4" name="Slide Number Placeholder 3"/>
          <p:cNvSpPr>
            <a:spLocks noGrp="1"/>
          </p:cNvSpPr>
          <p:nvPr>
            <p:ph type="sldNum" sz="quarter" idx="5"/>
          </p:nvPr>
        </p:nvSpPr>
        <p:spPr/>
        <p:txBody>
          <a:bodyPr/>
          <a:lstStyle/>
          <a:p>
            <a:fld id="{2E5AB429-17D0-4B0E-BD0E-547212FFB7D0}" type="slidenum">
              <a:rPr lang="en-US" smtClean="0"/>
              <a:t>5</a:t>
            </a:fld>
            <a:endParaRPr lang="en-US"/>
          </a:p>
        </p:txBody>
      </p:sp>
    </p:spTree>
    <p:extLst>
      <p:ext uri="{BB962C8B-B14F-4D97-AF65-F5344CB8AC3E}">
        <p14:creationId xmlns:p14="http://schemas.microsoft.com/office/powerpoint/2010/main" val="36804541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Further more Call of Duty : Warzone – a F2P massive 200 player count FPS, based in Modern Warfare world, utilizes the same engine – reaching unparalleled player counts in vast open world at 60hz</a:t>
            </a:r>
          </a:p>
        </p:txBody>
      </p:sp>
      <p:sp>
        <p:nvSpPr>
          <p:cNvPr id="4" name="Slide Number Placeholder 3"/>
          <p:cNvSpPr>
            <a:spLocks noGrp="1"/>
          </p:cNvSpPr>
          <p:nvPr>
            <p:ph type="sldNum" sz="quarter" idx="5"/>
          </p:nvPr>
        </p:nvSpPr>
        <p:spPr/>
        <p:txBody>
          <a:bodyPr/>
          <a:lstStyle/>
          <a:p>
            <a:fld id="{2E5AB429-17D0-4B0E-BD0E-547212FFB7D0}" type="slidenum">
              <a:rPr lang="en-US" smtClean="0"/>
              <a:t>6</a:t>
            </a:fld>
            <a:endParaRPr lang="en-US"/>
          </a:p>
        </p:txBody>
      </p:sp>
    </p:spTree>
    <p:extLst>
      <p:ext uri="{BB962C8B-B14F-4D97-AF65-F5344CB8AC3E}">
        <p14:creationId xmlns:p14="http://schemas.microsoft.com/office/powerpoint/2010/main" val="790635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Call of Duty : Warzone stretched out engine to the limits – therefore we started looking towards new ways of optimizing our rendering performance.</a:t>
            </a:r>
          </a:p>
        </p:txBody>
      </p:sp>
      <p:sp>
        <p:nvSpPr>
          <p:cNvPr id="4" name="Slide Number Placeholder 3"/>
          <p:cNvSpPr>
            <a:spLocks noGrp="1"/>
          </p:cNvSpPr>
          <p:nvPr>
            <p:ph type="sldNum" sz="quarter" idx="5"/>
          </p:nvPr>
        </p:nvSpPr>
        <p:spPr/>
        <p:txBody>
          <a:bodyPr/>
          <a:lstStyle/>
          <a:p>
            <a:fld id="{2E5AB429-17D0-4B0E-BD0E-547212FFB7D0}" type="slidenum">
              <a:rPr lang="en-US" smtClean="0"/>
              <a:t>7</a:t>
            </a:fld>
            <a:endParaRPr lang="en-US"/>
          </a:p>
        </p:txBody>
      </p:sp>
    </p:spTree>
    <p:extLst>
      <p:ext uri="{BB962C8B-B14F-4D97-AF65-F5344CB8AC3E}">
        <p14:creationId xmlns:p14="http://schemas.microsoft.com/office/powerpoint/2010/main" val="14600496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First let’s discuss the rise of Hardware Variable Rate Shading</a:t>
            </a:r>
          </a:p>
        </p:txBody>
      </p:sp>
      <p:sp>
        <p:nvSpPr>
          <p:cNvPr id="4" name="Slide Number Placeholder 3"/>
          <p:cNvSpPr>
            <a:spLocks noGrp="1"/>
          </p:cNvSpPr>
          <p:nvPr>
            <p:ph type="sldNum" sz="quarter" idx="5"/>
          </p:nvPr>
        </p:nvSpPr>
        <p:spPr/>
        <p:txBody>
          <a:bodyPr/>
          <a:lstStyle/>
          <a:p>
            <a:fld id="{2E5AB429-17D0-4B0E-BD0E-547212FFB7D0}" type="slidenum">
              <a:rPr lang="en-US" smtClean="0"/>
              <a:t>8</a:t>
            </a:fld>
            <a:endParaRPr lang="en-US"/>
          </a:p>
        </p:txBody>
      </p:sp>
    </p:spTree>
    <p:extLst>
      <p:ext uri="{BB962C8B-B14F-4D97-AF65-F5344CB8AC3E}">
        <p14:creationId xmlns:p14="http://schemas.microsoft.com/office/powerpoint/2010/main" val="12669413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DX12 Ultimate brings support for new technology called Variable Rate Shading – coming to next gen consoles and 2020+ hardware (with Tier1 support in previous PC GPUs)</a:t>
            </a:r>
          </a:p>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9</a:t>
            </a:fld>
            <a:endParaRPr lang="en-US"/>
          </a:p>
        </p:txBody>
      </p:sp>
    </p:spTree>
    <p:extLst>
      <p:ext uri="{BB962C8B-B14F-4D97-AF65-F5344CB8AC3E}">
        <p14:creationId xmlns:p14="http://schemas.microsoft.com/office/powerpoint/2010/main" val="38824340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Call of Duty already has history of Variable Rate Shading in previous titles.</a:t>
            </a:r>
          </a:p>
        </p:txBody>
      </p:sp>
      <p:sp>
        <p:nvSpPr>
          <p:cNvPr id="4" name="Slide Number Placeholder 3"/>
          <p:cNvSpPr>
            <a:spLocks noGrp="1"/>
          </p:cNvSpPr>
          <p:nvPr>
            <p:ph type="sldNum" sz="quarter" idx="5"/>
          </p:nvPr>
        </p:nvSpPr>
        <p:spPr/>
        <p:txBody>
          <a:bodyPr/>
          <a:lstStyle/>
          <a:p>
            <a:fld id="{2E5AB429-17D0-4B0E-BD0E-547212FFB7D0}" type="slidenum">
              <a:rPr lang="en-US" smtClean="0"/>
              <a:t>11</a:t>
            </a:fld>
            <a:endParaRPr lang="en-US"/>
          </a:p>
        </p:txBody>
      </p:sp>
    </p:spTree>
    <p:extLst>
      <p:ext uri="{BB962C8B-B14F-4D97-AF65-F5344CB8AC3E}">
        <p14:creationId xmlns:p14="http://schemas.microsoft.com/office/powerpoint/2010/main" val="15018640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Call of Duty : Infinite Warfare &amp; Call of Duty : World War 2 already used a form of VRS.</a:t>
            </a:r>
          </a:p>
          <a:p>
            <a:endParaRPr lang="en-US" dirty="0"/>
          </a:p>
          <a:p>
            <a:r>
              <a:rPr lang="en-US" dirty="0"/>
              <a:t>IW7 used software based implementation of what would be VRS Tier1 in DX12</a:t>
            </a:r>
          </a:p>
          <a:p>
            <a:pPr lvl="1"/>
            <a:r>
              <a:rPr lang="en-US" dirty="0"/>
              <a:t>Per draw-call basis</a:t>
            </a:r>
          </a:p>
          <a:p>
            <a:r>
              <a:rPr lang="en-US" dirty="0"/>
              <a:t>Primary use case</a:t>
            </a:r>
          </a:p>
          <a:p>
            <a:pPr lvl="1"/>
            <a:r>
              <a:rPr lang="en-US" dirty="0"/>
              <a:t>Multi resolution VFX blending</a:t>
            </a:r>
          </a:p>
          <a:p>
            <a:r>
              <a:rPr lang="en-US" dirty="0"/>
              <a:t>Allowed for transparencies</a:t>
            </a:r>
          </a:p>
          <a:p>
            <a:pPr lvl="1"/>
            <a:r>
              <a:rPr lang="en-US" dirty="0"/>
              <a:t>Glass</a:t>
            </a:r>
          </a:p>
          <a:p>
            <a:pPr lvl="1"/>
            <a:r>
              <a:rPr lang="en-US" dirty="0"/>
              <a:t>Visors</a:t>
            </a:r>
          </a:p>
          <a:p>
            <a:r>
              <a:rPr lang="en-US" dirty="0"/>
              <a:t>Art controlled per-Material</a:t>
            </a:r>
          </a:p>
          <a:p>
            <a:endParaRPr lang="en-US" dirty="0"/>
          </a:p>
          <a:p>
            <a:r>
              <a:rPr lang="en-US" dirty="0"/>
              <a:t>Here you can see a typical scene from Infinite Warfare, with heavy VFX pass.</a:t>
            </a:r>
          </a:p>
        </p:txBody>
      </p:sp>
      <p:sp>
        <p:nvSpPr>
          <p:cNvPr id="4" name="Slide Number Placeholder 3"/>
          <p:cNvSpPr>
            <a:spLocks noGrp="1"/>
          </p:cNvSpPr>
          <p:nvPr>
            <p:ph type="sldNum" sz="quarter" idx="5"/>
          </p:nvPr>
        </p:nvSpPr>
        <p:spPr/>
        <p:txBody>
          <a:bodyPr/>
          <a:lstStyle/>
          <a:p>
            <a:fld id="{2E5AB429-17D0-4B0E-BD0E-547212FFB7D0}" type="slidenum">
              <a:rPr lang="en-US" smtClean="0"/>
              <a:t>12</a:t>
            </a:fld>
            <a:endParaRPr lang="en-US"/>
          </a:p>
        </p:txBody>
      </p:sp>
    </p:spTree>
    <p:extLst>
      <p:ext uri="{BB962C8B-B14F-4D97-AF65-F5344CB8AC3E}">
        <p14:creationId xmlns:p14="http://schemas.microsoft.com/office/powerpoint/2010/main" val="7760982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Dropping VFX resolution uniformly to half resolution results in significant performance gains, however those come at substantial image quality hit. Especially visible on high frequency VFX such as sparks.</a:t>
            </a:r>
          </a:p>
        </p:txBody>
      </p:sp>
      <p:sp>
        <p:nvSpPr>
          <p:cNvPr id="4" name="Slide Number Placeholder 3"/>
          <p:cNvSpPr>
            <a:spLocks noGrp="1"/>
          </p:cNvSpPr>
          <p:nvPr>
            <p:ph type="sldNum" sz="quarter" idx="5"/>
          </p:nvPr>
        </p:nvSpPr>
        <p:spPr/>
        <p:txBody>
          <a:bodyPr/>
          <a:lstStyle/>
          <a:p>
            <a:fld id="{2E5AB429-17D0-4B0E-BD0E-547212FFB7D0}" type="slidenum">
              <a:rPr lang="en-US" smtClean="0"/>
              <a:t>13</a:t>
            </a:fld>
            <a:endParaRPr lang="en-US"/>
          </a:p>
        </p:txBody>
      </p:sp>
    </p:spTree>
    <p:extLst>
      <p:ext uri="{BB962C8B-B14F-4D97-AF65-F5344CB8AC3E}">
        <p14:creationId xmlns:p14="http://schemas.microsoft.com/office/powerpoint/2010/main" val="41758239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Using multi resolution VRS (Tier 1 compatible), set for sparks VFX alone, allows maintaining high performance with negligible image quality hit.</a:t>
            </a:r>
          </a:p>
        </p:txBody>
      </p:sp>
      <p:sp>
        <p:nvSpPr>
          <p:cNvPr id="4" name="Slide Number Placeholder 3"/>
          <p:cNvSpPr>
            <a:spLocks noGrp="1"/>
          </p:cNvSpPr>
          <p:nvPr>
            <p:ph type="sldNum" sz="quarter" idx="5"/>
          </p:nvPr>
        </p:nvSpPr>
        <p:spPr/>
        <p:txBody>
          <a:bodyPr/>
          <a:lstStyle/>
          <a:p>
            <a:fld id="{2E5AB429-17D0-4B0E-BD0E-547212FFB7D0}" type="slidenum">
              <a:rPr lang="en-US" smtClean="0"/>
              <a:t>14</a:t>
            </a:fld>
            <a:endParaRPr lang="en-US"/>
          </a:p>
        </p:txBody>
      </p:sp>
    </p:spTree>
    <p:extLst>
      <p:ext uri="{BB962C8B-B14F-4D97-AF65-F5344CB8AC3E}">
        <p14:creationId xmlns:p14="http://schemas.microsoft.com/office/powerpoint/2010/main" val="2320916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once again compare against reference – no visual difference could be observed.</a:t>
            </a:r>
          </a:p>
        </p:txBody>
      </p:sp>
      <p:sp>
        <p:nvSpPr>
          <p:cNvPr id="4" name="Slide Number Placeholder 3"/>
          <p:cNvSpPr>
            <a:spLocks noGrp="1"/>
          </p:cNvSpPr>
          <p:nvPr>
            <p:ph type="sldNum" sz="quarter" idx="5"/>
          </p:nvPr>
        </p:nvSpPr>
        <p:spPr/>
        <p:txBody>
          <a:bodyPr/>
          <a:lstStyle/>
          <a:p>
            <a:fld id="{2E5AB429-17D0-4B0E-BD0E-547212FFB7D0}" type="slidenum">
              <a:rPr lang="en-US" smtClean="0"/>
              <a:t>15</a:t>
            </a:fld>
            <a:endParaRPr lang="en-US"/>
          </a:p>
        </p:txBody>
      </p:sp>
    </p:spTree>
    <p:extLst>
      <p:ext uri="{BB962C8B-B14F-4D97-AF65-F5344CB8AC3E}">
        <p14:creationId xmlns:p14="http://schemas.microsoft.com/office/powerpoint/2010/main" val="18279527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4BA9C1B-09D2-4324-816F-D0139B0F0FA5}" type="slidenum">
              <a:rPr lang="en-CA" smtClean="0"/>
              <a:t>16</a:t>
            </a:fld>
            <a:endParaRPr lang="en-CA"/>
          </a:p>
        </p:txBody>
      </p:sp>
    </p:spTree>
    <p:extLst>
      <p:ext uri="{BB962C8B-B14F-4D97-AF65-F5344CB8AC3E}">
        <p14:creationId xmlns:p14="http://schemas.microsoft.com/office/powerpoint/2010/main" val="7142788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4BA9C1B-09D2-4324-816F-D0139B0F0FA5}" type="slidenum">
              <a:rPr lang="en-CA" smtClean="0"/>
              <a:t>17</a:t>
            </a:fld>
            <a:endParaRPr lang="en-CA"/>
          </a:p>
        </p:txBody>
      </p:sp>
    </p:spTree>
    <p:extLst>
      <p:ext uri="{BB962C8B-B14F-4D97-AF65-F5344CB8AC3E}">
        <p14:creationId xmlns:p14="http://schemas.microsoft.com/office/powerpoint/2010/main" val="24362823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already had a pipeline setup similar to VRS Tier 1 – could change sampling rate on per draw basis – in VFX and transparency draws only.</a:t>
            </a:r>
          </a:p>
          <a:p>
            <a:r>
              <a:rPr lang="en-US" dirty="0"/>
              <a:t>What if we extend this further to opaque draws.</a:t>
            </a:r>
          </a:p>
          <a:p>
            <a:r>
              <a:rPr lang="en-US" dirty="0"/>
              <a:t>Experiment 1 – where we extend the pipeline to match </a:t>
            </a:r>
            <a:r>
              <a:rPr lang="en-US" sz="1700" b="1" u="none" strike="noStrike" kern="1200" dirty="0">
                <a:solidFill>
                  <a:schemeClr val="lt1"/>
                </a:solidFill>
                <a:effectLst/>
                <a:latin typeface="+mn-lt"/>
                <a:ea typeface="+mn-ea"/>
                <a:cs typeface="+mn-cs"/>
              </a:rPr>
              <a:t>VRS </a:t>
            </a:r>
            <a:r>
              <a:rPr lang="en-US" dirty="0"/>
              <a:t>Tier 1.0 capabilities</a:t>
            </a:r>
          </a:p>
          <a:p>
            <a:endParaRPr lang="en-US" dirty="0"/>
          </a:p>
          <a:p>
            <a:r>
              <a:rPr lang="en-US" dirty="0"/>
              <a:t>Render pre-pass in 4xMSAA (at ½ res to match original res target)</a:t>
            </a:r>
          </a:p>
          <a:p>
            <a:r>
              <a:rPr lang="en-US" dirty="0"/>
              <a:t>Render opaque in 4xMSAA</a:t>
            </a:r>
          </a:p>
          <a:p>
            <a:pPr lvl="1"/>
            <a:r>
              <a:rPr lang="en-US" dirty="0"/>
              <a:t>Allow draws to choose 4s/4p, 2s/4p, 1/4p</a:t>
            </a:r>
          </a:p>
          <a:p>
            <a:pPr lvl="1"/>
            <a:r>
              <a:rPr lang="en-US" dirty="0"/>
              <a:t>Automatically rotate subsampling patterns</a:t>
            </a:r>
          </a:p>
          <a:p>
            <a:pPr lvl="1"/>
            <a:r>
              <a:rPr lang="en-US" dirty="0"/>
              <a:t>Resolve pixels to patch up ‘gaps’ between pixels before </a:t>
            </a:r>
            <a:r>
              <a:rPr lang="en-US" dirty="0" err="1"/>
              <a:t>postFx</a:t>
            </a:r>
            <a:r>
              <a:rPr lang="en-US" dirty="0"/>
              <a:t> pass</a:t>
            </a:r>
          </a:p>
          <a:p>
            <a:pPr lvl="1"/>
            <a:endParaRPr lang="en-US" dirty="0"/>
          </a:p>
          <a:p>
            <a:r>
              <a:rPr lang="en-US" dirty="0"/>
              <a:t>Massive speedup to pre-pass rendering</a:t>
            </a:r>
          </a:p>
          <a:p>
            <a:pPr lvl="1"/>
            <a:r>
              <a:rPr lang="en-US" dirty="0"/>
              <a:t>Especially foliage (minimized </a:t>
            </a:r>
            <a:r>
              <a:rPr lang="en-US" dirty="0" err="1"/>
              <a:t>wavefront</a:t>
            </a:r>
            <a:r>
              <a:rPr lang="en-US" dirty="0"/>
              <a:t> counts, more efficient alpha cutout due to combined </a:t>
            </a:r>
            <a:r>
              <a:rPr lang="en-US" dirty="0" err="1"/>
              <a:t>SV_Coverage</a:t>
            </a:r>
            <a:r>
              <a:rPr lang="en-US" dirty="0"/>
              <a:t> output)</a:t>
            </a:r>
          </a:p>
          <a:p>
            <a:pPr marL="231775" lvl="1" indent="0">
              <a:buNone/>
            </a:pPr>
            <a:endParaRPr lang="en-US" dirty="0"/>
          </a:p>
          <a:p>
            <a:r>
              <a:rPr lang="en-US" dirty="0"/>
              <a:t>Flexibility matching DX12 VRS Tier 1.0 </a:t>
            </a:r>
          </a:p>
          <a:p>
            <a:pPr lvl="1"/>
            <a:r>
              <a:rPr lang="en-US" dirty="0"/>
              <a:t>Actually better because we have custom ‘patterns’ like 3s/4p and others</a:t>
            </a:r>
          </a:p>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18</a:t>
            </a:fld>
            <a:endParaRPr lang="en-US"/>
          </a:p>
        </p:txBody>
      </p:sp>
    </p:spTree>
    <p:extLst>
      <p:ext uri="{BB962C8B-B14F-4D97-AF65-F5344CB8AC3E}">
        <p14:creationId xmlns:p14="http://schemas.microsoft.com/office/powerpoint/2010/main" val="12731722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Obviously we could compensate dropping everything down to ¾ or ½ sample rates – but it was against our IQ goals (basically barely matching original performance, at lower IQ)</a:t>
            </a:r>
          </a:p>
          <a:p>
            <a:r>
              <a:rPr lang="en-US" dirty="0"/>
              <a:t>Eventually not shipped at launch</a:t>
            </a:r>
          </a:p>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19</a:t>
            </a:fld>
            <a:endParaRPr lang="en-US"/>
          </a:p>
        </p:txBody>
      </p:sp>
    </p:spTree>
    <p:extLst>
      <p:ext uri="{BB962C8B-B14F-4D97-AF65-F5344CB8AC3E}">
        <p14:creationId xmlns:p14="http://schemas.microsoft.com/office/powerpoint/2010/main" val="16189118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By default, the cost of rendering everything with 4xMSAA results in non-trivial performance loss</a:t>
            </a:r>
          </a:p>
          <a:p>
            <a:r>
              <a:rPr lang="en-US" dirty="0"/>
              <a:t>This is due to significantly worse quad occupancy as virtual resolution gets lower, and triangle coverage per pixel remains unchanged</a:t>
            </a:r>
          </a:p>
          <a:p>
            <a:r>
              <a:rPr lang="en-US" dirty="0"/>
              <a:t>This one draw shows all our problems.</a:t>
            </a:r>
          </a:p>
          <a:p>
            <a:r>
              <a:rPr lang="en-US" dirty="0"/>
              <a:t>We can see that the GPU forms more pixel waves for roughly same amount of output pixels. This results in significant rendering inefficiency, which fortunately remains mostly constant throughout MSAA modes.</a:t>
            </a:r>
          </a:p>
        </p:txBody>
      </p:sp>
      <p:sp>
        <p:nvSpPr>
          <p:cNvPr id="4" name="Slide Number Placeholder 3"/>
          <p:cNvSpPr>
            <a:spLocks noGrp="1"/>
          </p:cNvSpPr>
          <p:nvPr>
            <p:ph type="sldNum" sz="quarter" idx="5"/>
          </p:nvPr>
        </p:nvSpPr>
        <p:spPr/>
        <p:txBody>
          <a:bodyPr/>
          <a:lstStyle/>
          <a:p>
            <a:fld id="{2E5AB429-17D0-4B0E-BD0E-547212FFB7D0}" type="slidenum">
              <a:rPr lang="en-US" smtClean="0"/>
              <a:t>20</a:t>
            </a:fld>
            <a:endParaRPr lang="en-US"/>
          </a:p>
        </p:txBody>
      </p:sp>
    </p:spTree>
    <p:extLst>
      <p:ext uri="{BB962C8B-B14F-4D97-AF65-F5344CB8AC3E}">
        <p14:creationId xmlns:p14="http://schemas.microsoft.com/office/powerpoint/2010/main" val="37115075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understand how we can improve, and why we failed, let’s go back to drawing board and refresh some concepts.</a:t>
            </a:r>
          </a:p>
          <a:p>
            <a:endParaRPr lang="en-US" dirty="0"/>
          </a:p>
        </p:txBody>
      </p:sp>
      <p:sp>
        <p:nvSpPr>
          <p:cNvPr id="4" name="Slide Number Placeholder 3"/>
          <p:cNvSpPr>
            <a:spLocks noGrp="1"/>
          </p:cNvSpPr>
          <p:nvPr>
            <p:ph type="sldNum" sz="quarter" idx="10"/>
          </p:nvPr>
        </p:nvSpPr>
        <p:spPr/>
        <p:txBody>
          <a:bodyPr/>
          <a:lstStyle/>
          <a:p>
            <a:fld id="{34BA9C1B-09D2-4324-816F-D0139B0F0FA5}" type="slidenum">
              <a:rPr lang="en-CA" smtClean="0"/>
              <a:t>21</a:t>
            </a:fld>
            <a:endParaRPr lang="en-CA"/>
          </a:p>
        </p:txBody>
      </p:sp>
    </p:spTree>
    <p:extLst>
      <p:ext uri="{BB962C8B-B14F-4D97-AF65-F5344CB8AC3E}">
        <p14:creationId xmlns:p14="http://schemas.microsoft.com/office/powerpoint/2010/main" val="9046208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22</a:t>
            </a:fld>
            <a:endParaRPr lang="en-US"/>
          </a:p>
        </p:txBody>
      </p:sp>
    </p:spTree>
    <p:extLst>
      <p:ext uri="{BB962C8B-B14F-4D97-AF65-F5344CB8AC3E}">
        <p14:creationId xmlns:p14="http://schemas.microsoft.com/office/powerpoint/2010/main" val="26980654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Proper metric actually wave occupancy but for simplicity we will operate on quads.</a:t>
            </a:r>
          </a:p>
          <a:p>
            <a:r>
              <a:rPr lang="en-US" dirty="0"/>
              <a:t>Lowering resolution causes more ‘edge’ samples resulting in more incomplete quads.</a:t>
            </a:r>
          </a:p>
          <a:p>
            <a:r>
              <a:rPr lang="en-US" dirty="0"/>
              <a:t>In general the lower the resolution to triangle size – the worse quad occupancy gets.</a:t>
            </a:r>
          </a:p>
          <a:p>
            <a:r>
              <a:rPr lang="en-US" dirty="0"/>
              <a:t>That’s why it’s crucial to make sure LODs follow resolution.</a:t>
            </a:r>
          </a:p>
        </p:txBody>
      </p:sp>
      <p:sp>
        <p:nvSpPr>
          <p:cNvPr id="4" name="Slide Number Placeholder 3"/>
          <p:cNvSpPr>
            <a:spLocks noGrp="1"/>
          </p:cNvSpPr>
          <p:nvPr>
            <p:ph type="sldNum" sz="quarter" idx="5"/>
          </p:nvPr>
        </p:nvSpPr>
        <p:spPr/>
        <p:txBody>
          <a:bodyPr/>
          <a:lstStyle/>
          <a:p>
            <a:fld id="{2E5AB429-17D0-4B0E-BD0E-547212FFB7D0}" type="slidenum">
              <a:rPr lang="en-US" smtClean="0"/>
              <a:t>23</a:t>
            </a:fld>
            <a:endParaRPr lang="en-US"/>
          </a:p>
        </p:txBody>
      </p:sp>
    </p:spTree>
    <p:extLst>
      <p:ext uri="{BB962C8B-B14F-4D97-AF65-F5344CB8AC3E}">
        <p14:creationId xmlns:p14="http://schemas.microsoft.com/office/powerpoint/2010/main" val="15339897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3x – 3.8x performance scaling on Materials tagged for Low Res</a:t>
            </a:r>
          </a:p>
          <a:p>
            <a:pPr lvl="1"/>
            <a:r>
              <a:rPr lang="en-US" dirty="0"/>
              <a:t>Variance depends on </a:t>
            </a:r>
          </a:p>
          <a:p>
            <a:pPr lvl="2"/>
            <a:r>
              <a:rPr lang="en-US" dirty="0"/>
              <a:t>Amount of render target micro tiles hit</a:t>
            </a:r>
          </a:p>
          <a:p>
            <a:pPr lvl="2"/>
            <a:r>
              <a:rPr lang="en-US" dirty="0"/>
              <a:t>Overlap between full res and low res particles on screen</a:t>
            </a:r>
          </a:p>
          <a:p>
            <a:pPr lvl="3"/>
            <a:r>
              <a:rPr lang="en-US" dirty="0"/>
              <a:t>Fast Blend / MSAA bandwidth benefits are lost as soon as MRT micro tile gets tagged for decompress == Full Res Rendering occurs</a:t>
            </a:r>
          </a:p>
          <a:p>
            <a:pPr lvl="1"/>
            <a:r>
              <a:rPr lang="en-US" dirty="0"/>
              <a:t>Always less pixel work</a:t>
            </a:r>
          </a:p>
          <a:p>
            <a:r>
              <a:rPr lang="en-US" dirty="0"/>
              <a:t>0.3ms – 0.4ms </a:t>
            </a:r>
            <a:r>
              <a:rPr lang="en-US" dirty="0" err="1"/>
              <a:t>Upsample</a:t>
            </a:r>
            <a:r>
              <a:rPr lang="en-US" dirty="0"/>
              <a:t> / Resolve / Reconstruct pass</a:t>
            </a:r>
          </a:p>
          <a:p>
            <a:pPr lvl="1"/>
            <a:r>
              <a:rPr lang="en-US" dirty="0"/>
              <a:t>Variance comes from amount of micro tiles that need all subsamples</a:t>
            </a:r>
          </a:p>
          <a:p>
            <a:pPr lvl="1"/>
            <a:endParaRPr lang="en-US" dirty="0"/>
          </a:p>
          <a:p>
            <a:pPr lvl="1"/>
            <a:r>
              <a:rPr lang="en-US" dirty="0"/>
              <a:t>All performance numbers are</a:t>
            </a:r>
            <a:r>
              <a:rPr lang="en-US" baseline="0" dirty="0"/>
              <a:t> based off AMD GCN GPUs performance</a:t>
            </a:r>
            <a:endParaRPr lang="en-US" dirty="0"/>
          </a:p>
          <a:p>
            <a:endParaRPr lang="en-US" dirty="0"/>
          </a:p>
        </p:txBody>
      </p:sp>
      <p:sp>
        <p:nvSpPr>
          <p:cNvPr id="4" name="Slide Number Placeholder 3"/>
          <p:cNvSpPr>
            <a:spLocks noGrp="1"/>
          </p:cNvSpPr>
          <p:nvPr>
            <p:ph type="sldNum" sz="quarter" idx="10"/>
          </p:nvPr>
        </p:nvSpPr>
        <p:spPr/>
        <p:txBody>
          <a:bodyPr/>
          <a:lstStyle/>
          <a:p>
            <a:fld id="{34BA9C1B-09D2-4324-816F-D0139B0F0FA5}" type="slidenum">
              <a:rPr lang="en-CA" smtClean="0"/>
              <a:t>24</a:t>
            </a:fld>
            <a:endParaRPr lang="en-CA"/>
          </a:p>
        </p:txBody>
      </p:sp>
    </p:spTree>
    <p:extLst>
      <p:ext uri="{BB962C8B-B14F-4D97-AF65-F5344CB8AC3E}">
        <p14:creationId xmlns:p14="http://schemas.microsoft.com/office/powerpoint/2010/main" val="7173218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Killing quads in tight pattern ( within 2x2 blocks ) resulted in significant quad occupancy drop – making this technique ineffective. Especially visible in triangle interior where quad occupancy hits worst case scenario.</a:t>
            </a:r>
          </a:p>
          <a:p>
            <a:endParaRPr lang="en-US" dirty="0"/>
          </a:p>
          <a:p>
            <a:r>
              <a:rPr lang="en-US" dirty="0"/>
              <a:t>As a countermeasure we could change our sampling pattern to always kill 2x2 blocks – unfortunately this would result in large holes, that would be hard to patch from visual standpoint.</a:t>
            </a:r>
          </a:p>
        </p:txBody>
      </p:sp>
      <p:sp>
        <p:nvSpPr>
          <p:cNvPr id="4" name="Slide Number Placeholder 3"/>
          <p:cNvSpPr>
            <a:spLocks noGrp="1"/>
          </p:cNvSpPr>
          <p:nvPr>
            <p:ph type="sldNum" sz="quarter" idx="10"/>
          </p:nvPr>
        </p:nvSpPr>
        <p:spPr/>
        <p:txBody>
          <a:bodyPr/>
          <a:lstStyle/>
          <a:p>
            <a:fld id="{34BA9C1B-09D2-4324-816F-D0139B0F0FA5}" type="slidenum">
              <a:rPr lang="en-CA" smtClean="0"/>
              <a:t>25</a:t>
            </a:fld>
            <a:endParaRPr lang="en-CA"/>
          </a:p>
        </p:txBody>
      </p:sp>
    </p:spTree>
    <p:extLst>
      <p:ext uri="{BB962C8B-B14F-4D97-AF65-F5344CB8AC3E}">
        <p14:creationId xmlns:p14="http://schemas.microsoft.com/office/powerpoint/2010/main" val="23283485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With MSAA we managed to kill all samples that we needed while keeping quad occupancy mostly unchanged. Triangle interior, as long as contained within 4x4 pixel block, can be rendered at full quad occupancy.</a:t>
            </a:r>
          </a:p>
        </p:txBody>
      </p:sp>
      <p:sp>
        <p:nvSpPr>
          <p:cNvPr id="4" name="Slide Number Placeholder 3"/>
          <p:cNvSpPr>
            <a:spLocks noGrp="1"/>
          </p:cNvSpPr>
          <p:nvPr>
            <p:ph type="sldNum" sz="quarter" idx="10"/>
          </p:nvPr>
        </p:nvSpPr>
        <p:spPr/>
        <p:txBody>
          <a:bodyPr/>
          <a:lstStyle/>
          <a:p>
            <a:fld id="{34BA9C1B-09D2-4324-816F-D0139B0F0FA5}" type="slidenum">
              <a:rPr lang="en-CA" smtClean="0"/>
              <a:t>26</a:t>
            </a:fld>
            <a:endParaRPr lang="en-CA"/>
          </a:p>
        </p:txBody>
      </p:sp>
    </p:spTree>
    <p:extLst>
      <p:ext uri="{BB962C8B-B14F-4D97-AF65-F5344CB8AC3E}">
        <p14:creationId xmlns:p14="http://schemas.microsoft.com/office/powerpoint/2010/main" val="17987596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[BAV14] Proposed de-interleaving render targets (after rendering) into an array of half (or lower) resolution targets, processing them in separation, and interleaving results again.</a:t>
            </a:r>
          </a:p>
          <a:p>
            <a:r>
              <a:rPr lang="en-US" dirty="0"/>
              <a:t>This process allows minimizing cache thrashing due to better data locality (depending on use cases).</a:t>
            </a:r>
          </a:p>
          <a:p>
            <a:r>
              <a:rPr lang="en-US" dirty="0"/>
              <a:t>MSAA can produce same de-interleaving for free, during actual rendering.</a:t>
            </a:r>
          </a:p>
          <a:p>
            <a:r>
              <a:rPr lang="en-US" dirty="0"/>
              <a:t>AMD further expands the concept thanks to </a:t>
            </a:r>
            <a:r>
              <a:rPr lang="en-US" dirty="0" err="1"/>
              <a:t>FMask</a:t>
            </a:r>
            <a:r>
              <a:rPr lang="en-US" dirty="0"/>
              <a:t> compression support, where sample count can be decoupled from geometry.</a:t>
            </a:r>
          </a:p>
        </p:txBody>
      </p:sp>
      <p:sp>
        <p:nvSpPr>
          <p:cNvPr id="4" name="Slide Number Placeholder 3"/>
          <p:cNvSpPr>
            <a:spLocks noGrp="1"/>
          </p:cNvSpPr>
          <p:nvPr>
            <p:ph type="sldNum" sz="quarter" idx="10"/>
          </p:nvPr>
        </p:nvSpPr>
        <p:spPr/>
        <p:txBody>
          <a:bodyPr/>
          <a:lstStyle/>
          <a:p>
            <a:fld id="{34BA9C1B-09D2-4324-816F-D0139B0F0FA5}" type="slidenum">
              <a:rPr lang="en-CA" smtClean="0"/>
              <a:t>27</a:t>
            </a:fld>
            <a:endParaRPr lang="en-CA"/>
          </a:p>
        </p:txBody>
      </p:sp>
    </p:spTree>
    <p:extLst>
      <p:ext uri="{BB962C8B-B14F-4D97-AF65-F5344CB8AC3E}">
        <p14:creationId xmlns:p14="http://schemas.microsoft.com/office/powerpoint/2010/main" val="23384804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High hopes we can deliver something that works on all platforms and beats HW implementation.</a:t>
            </a:r>
          </a:p>
        </p:txBody>
      </p:sp>
      <p:sp>
        <p:nvSpPr>
          <p:cNvPr id="4" name="Slide Number Placeholder 3"/>
          <p:cNvSpPr>
            <a:spLocks noGrp="1"/>
          </p:cNvSpPr>
          <p:nvPr>
            <p:ph type="sldNum" sz="quarter" idx="10"/>
          </p:nvPr>
        </p:nvSpPr>
        <p:spPr/>
        <p:txBody>
          <a:bodyPr/>
          <a:lstStyle/>
          <a:p>
            <a:fld id="{34BA9C1B-09D2-4324-816F-D0139B0F0FA5}" type="slidenum">
              <a:rPr lang="en-CA" smtClean="0"/>
              <a:t>28</a:t>
            </a:fld>
            <a:endParaRPr lang="en-CA"/>
          </a:p>
        </p:txBody>
      </p:sp>
    </p:spTree>
    <p:extLst>
      <p:ext uri="{BB962C8B-B14F-4D97-AF65-F5344CB8AC3E}">
        <p14:creationId xmlns:p14="http://schemas.microsoft.com/office/powerpoint/2010/main" val="12486065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Inspired by those experiments, after more analysis of fail cases, we decided to pursue implementing Software VRS throughout the whole rendering pipeline. </a:t>
            </a:r>
          </a:p>
        </p:txBody>
      </p:sp>
      <p:sp>
        <p:nvSpPr>
          <p:cNvPr id="4" name="Slide Number Placeholder 3"/>
          <p:cNvSpPr>
            <a:spLocks noGrp="1"/>
          </p:cNvSpPr>
          <p:nvPr>
            <p:ph type="sldNum" sz="quarter" idx="5"/>
          </p:nvPr>
        </p:nvSpPr>
        <p:spPr/>
        <p:txBody>
          <a:bodyPr/>
          <a:lstStyle/>
          <a:p>
            <a:fld id="{2E5AB429-17D0-4B0E-BD0E-547212FFB7D0}" type="slidenum">
              <a:rPr lang="en-US" smtClean="0"/>
              <a:t>29</a:t>
            </a:fld>
            <a:endParaRPr lang="en-US"/>
          </a:p>
        </p:txBody>
      </p:sp>
    </p:spTree>
    <p:extLst>
      <p:ext uri="{BB962C8B-B14F-4D97-AF65-F5344CB8AC3E}">
        <p14:creationId xmlns:p14="http://schemas.microsoft.com/office/powerpoint/2010/main" val="9478580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an opening shot from one of our small MP maps</a:t>
            </a:r>
          </a:p>
        </p:txBody>
      </p:sp>
      <p:sp>
        <p:nvSpPr>
          <p:cNvPr id="4" name="Slide Number Placeholder 3"/>
          <p:cNvSpPr>
            <a:spLocks noGrp="1"/>
          </p:cNvSpPr>
          <p:nvPr>
            <p:ph type="sldNum" sz="quarter" idx="5"/>
          </p:nvPr>
        </p:nvSpPr>
        <p:spPr/>
        <p:txBody>
          <a:bodyPr/>
          <a:lstStyle/>
          <a:p>
            <a:fld id="{2E5AB429-17D0-4B0E-BD0E-547212FFB7D0}" type="slidenum">
              <a:rPr lang="en-US" smtClean="0"/>
              <a:t>30</a:t>
            </a:fld>
            <a:endParaRPr lang="en-US"/>
          </a:p>
        </p:txBody>
      </p:sp>
    </p:spTree>
    <p:extLst>
      <p:ext uri="{BB962C8B-B14F-4D97-AF65-F5344CB8AC3E}">
        <p14:creationId xmlns:p14="http://schemas.microsoft.com/office/powerpoint/2010/main" val="14056226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Here showing our VRS shading rate view</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Colors indicate:</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t>Green – 1 sample per pixel quad</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t>Yellow – 2 samples per pixel quad</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t>Magenta – 3 samples per pixel quad</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t>Red – 4 samples per pixel quad</a:t>
            </a:r>
          </a:p>
        </p:txBody>
      </p:sp>
      <p:sp>
        <p:nvSpPr>
          <p:cNvPr id="4" name="Slide Number Placeholder 3"/>
          <p:cNvSpPr>
            <a:spLocks noGrp="1"/>
          </p:cNvSpPr>
          <p:nvPr>
            <p:ph type="sldNum" sz="quarter" idx="5"/>
          </p:nvPr>
        </p:nvSpPr>
        <p:spPr/>
        <p:txBody>
          <a:bodyPr/>
          <a:lstStyle/>
          <a:p>
            <a:fld id="{2E5AB429-17D0-4B0E-BD0E-547212FFB7D0}" type="slidenum">
              <a:rPr lang="en-US" smtClean="0"/>
              <a:t>31</a:t>
            </a:fld>
            <a:endParaRPr lang="en-US"/>
          </a:p>
        </p:txBody>
      </p:sp>
    </p:spTree>
    <p:extLst>
      <p:ext uri="{BB962C8B-B14F-4D97-AF65-F5344CB8AC3E}">
        <p14:creationId xmlns:p14="http://schemas.microsoft.com/office/powerpoint/2010/main" val="36793334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32</a:t>
            </a:fld>
            <a:endParaRPr lang="en-US"/>
          </a:p>
        </p:txBody>
      </p:sp>
    </p:spTree>
    <p:extLst>
      <p:ext uri="{BB962C8B-B14F-4D97-AF65-F5344CB8AC3E}">
        <p14:creationId xmlns:p14="http://schemas.microsoft.com/office/powerpoint/2010/main" val="87594825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4E0D49F-62C3-4739-A1D2-09FA061B2FE9}" type="slidenum">
              <a:rPr lang="en-US" smtClean="0"/>
              <a:t>33</a:t>
            </a:fld>
            <a:endParaRPr lang="en-US"/>
          </a:p>
        </p:txBody>
      </p:sp>
    </p:spTree>
    <p:extLst>
      <p:ext uri="{BB962C8B-B14F-4D97-AF65-F5344CB8AC3E}">
        <p14:creationId xmlns:p14="http://schemas.microsoft.com/office/powerpoint/2010/main" val="27412722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34</a:t>
            </a:fld>
            <a:endParaRPr lang="en-US"/>
          </a:p>
        </p:txBody>
      </p:sp>
    </p:spTree>
    <p:extLst>
      <p:ext uri="{BB962C8B-B14F-4D97-AF65-F5344CB8AC3E}">
        <p14:creationId xmlns:p14="http://schemas.microsoft.com/office/powerpoint/2010/main" val="32152958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35</a:t>
            </a:fld>
            <a:endParaRPr lang="en-US"/>
          </a:p>
        </p:txBody>
      </p:sp>
    </p:spTree>
    <p:extLst>
      <p:ext uri="{BB962C8B-B14F-4D97-AF65-F5344CB8AC3E}">
        <p14:creationId xmlns:p14="http://schemas.microsoft.com/office/powerpoint/2010/main" val="103544165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Gradient image presented as 2bit image.</a:t>
            </a:r>
          </a:p>
          <a:p>
            <a:r>
              <a:rPr lang="en-US" dirty="0"/>
              <a:t>Values represent Image Based gradient codes.</a:t>
            </a:r>
          </a:p>
        </p:txBody>
      </p:sp>
      <p:sp>
        <p:nvSpPr>
          <p:cNvPr id="4" name="Slide Number Placeholder 3"/>
          <p:cNvSpPr>
            <a:spLocks noGrp="1"/>
          </p:cNvSpPr>
          <p:nvPr>
            <p:ph type="sldNum" sz="quarter" idx="5"/>
          </p:nvPr>
        </p:nvSpPr>
        <p:spPr/>
        <p:txBody>
          <a:bodyPr/>
          <a:lstStyle/>
          <a:p>
            <a:fld id="{2E5AB429-17D0-4B0E-BD0E-547212FFB7D0}" type="slidenum">
              <a:rPr lang="en-US" smtClean="0"/>
              <a:t>37</a:t>
            </a:fld>
            <a:endParaRPr lang="en-US"/>
          </a:p>
        </p:txBody>
      </p:sp>
    </p:spTree>
    <p:extLst>
      <p:ext uri="{BB962C8B-B14F-4D97-AF65-F5344CB8AC3E}">
        <p14:creationId xmlns:p14="http://schemas.microsoft.com/office/powerpoint/2010/main" val="39663540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4E0D49F-62C3-4739-A1D2-09FA061B2FE9}" type="slidenum">
              <a:rPr lang="en-US" smtClean="0"/>
              <a:t>38</a:t>
            </a:fld>
            <a:endParaRPr lang="en-US"/>
          </a:p>
        </p:txBody>
      </p:sp>
    </p:spTree>
    <p:extLst>
      <p:ext uri="{BB962C8B-B14F-4D97-AF65-F5344CB8AC3E}">
        <p14:creationId xmlns:p14="http://schemas.microsoft.com/office/powerpoint/2010/main" val="22493062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4E0D49F-62C3-4739-A1D2-09FA061B2FE9}" type="slidenum">
              <a:rPr lang="en-US" smtClean="0"/>
              <a:t>39</a:t>
            </a:fld>
            <a:endParaRPr lang="en-US"/>
          </a:p>
        </p:txBody>
      </p:sp>
    </p:spTree>
    <p:extLst>
      <p:ext uri="{BB962C8B-B14F-4D97-AF65-F5344CB8AC3E}">
        <p14:creationId xmlns:p14="http://schemas.microsoft.com/office/powerpoint/2010/main" val="248999499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see several frames of gradients as 2 bit images.</a:t>
            </a:r>
          </a:p>
        </p:txBody>
      </p:sp>
      <p:sp>
        <p:nvSpPr>
          <p:cNvPr id="4" name="Slide Number Placeholder 3"/>
          <p:cNvSpPr>
            <a:spLocks noGrp="1"/>
          </p:cNvSpPr>
          <p:nvPr>
            <p:ph type="sldNum" sz="quarter" idx="5"/>
          </p:nvPr>
        </p:nvSpPr>
        <p:spPr/>
        <p:txBody>
          <a:bodyPr/>
          <a:lstStyle/>
          <a:p>
            <a:fld id="{14E0D49F-62C3-4739-A1D2-09FA061B2FE9}" type="slidenum">
              <a:rPr lang="en-US" smtClean="0"/>
              <a:t>40</a:t>
            </a:fld>
            <a:endParaRPr lang="en-US"/>
          </a:p>
        </p:txBody>
      </p:sp>
    </p:spTree>
    <p:extLst>
      <p:ext uri="{BB962C8B-B14F-4D97-AF65-F5344CB8AC3E}">
        <p14:creationId xmlns:p14="http://schemas.microsoft.com/office/powerpoint/2010/main" val="283943471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frame brings in new details, thus gradients.</a:t>
            </a:r>
          </a:p>
        </p:txBody>
      </p:sp>
      <p:sp>
        <p:nvSpPr>
          <p:cNvPr id="4" name="Slide Number Placeholder 3"/>
          <p:cNvSpPr>
            <a:spLocks noGrp="1"/>
          </p:cNvSpPr>
          <p:nvPr>
            <p:ph type="sldNum" sz="quarter" idx="5"/>
          </p:nvPr>
        </p:nvSpPr>
        <p:spPr/>
        <p:txBody>
          <a:bodyPr/>
          <a:lstStyle/>
          <a:p>
            <a:fld id="{14E0D49F-62C3-4739-A1D2-09FA061B2FE9}" type="slidenum">
              <a:rPr lang="en-US" smtClean="0"/>
              <a:t>41</a:t>
            </a:fld>
            <a:endParaRPr lang="en-US"/>
          </a:p>
        </p:txBody>
      </p:sp>
    </p:spTree>
    <p:extLst>
      <p:ext uri="{BB962C8B-B14F-4D97-AF65-F5344CB8AC3E}">
        <p14:creationId xmlns:p14="http://schemas.microsoft.com/office/powerpoint/2010/main" val="295143203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TAA [JIM17] uses 2 or 4 frame long jitter / sample rotation pattern, thus 4 frames should be enough to capture majority of non-motion induced high frequency data fluctuations. </a:t>
            </a:r>
          </a:p>
        </p:txBody>
      </p:sp>
      <p:sp>
        <p:nvSpPr>
          <p:cNvPr id="4" name="Slide Number Placeholder 3"/>
          <p:cNvSpPr>
            <a:spLocks noGrp="1"/>
          </p:cNvSpPr>
          <p:nvPr>
            <p:ph type="sldNum" sz="quarter" idx="5"/>
          </p:nvPr>
        </p:nvSpPr>
        <p:spPr/>
        <p:txBody>
          <a:bodyPr/>
          <a:lstStyle/>
          <a:p>
            <a:fld id="{14E0D49F-62C3-4739-A1D2-09FA061B2FE9}" type="slidenum">
              <a:rPr lang="en-US" smtClean="0"/>
              <a:t>42</a:t>
            </a:fld>
            <a:endParaRPr lang="en-US"/>
          </a:p>
        </p:txBody>
      </p:sp>
    </p:spTree>
    <p:extLst>
      <p:ext uri="{BB962C8B-B14F-4D97-AF65-F5344CB8AC3E}">
        <p14:creationId xmlns:p14="http://schemas.microsoft.com/office/powerpoint/2010/main" val="229036126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becomes clearly visible that estimating future shading rate is impossible using only single history step.</a:t>
            </a:r>
          </a:p>
          <a:p>
            <a:r>
              <a:rPr lang="en-US" dirty="0"/>
              <a:t>Each frame adds more high frequency details, thus it should be taken into consideration during final estimate.</a:t>
            </a:r>
          </a:p>
          <a:p>
            <a:endParaRPr lang="en-US" dirty="0"/>
          </a:p>
        </p:txBody>
      </p:sp>
      <p:sp>
        <p:nvSpPr>
          <p:cNvPr id="4" name="Slide Number Placeholder 3"/>
          <p:cNvSpPr>
            <a:spLocks noGrp="1"/>
          </p:cNvSpPr>
          <p:nvPr>
            <p:ph type="sldNum" sz="quarter" idx="5"/>
          </p:nvPr>
        </p:nvSpPr>
        <p:spPr/>
        <p:txBody>
          <a:bodyPr/>
          <a:lstStyle/>
          <a:p>
            <a:fld id="{14E0D49F-62C3-4739-A1D2-09FA061B2FE9}" type="slidenum">
              <a:rPr lang="en-US" smtClean="0"/>
              <a:t>43</a:t>
            </a:fld>
            <a:endParaRPr lang="en-US"/>
          </a:p>
        </p:txBody>
      </p:sp>
    </p:spTree>
    <p:extLst>
      <p:ext uri="{BB962C8B-B14F-4D97-AF65-F5344CB8AC3E}">
        <p14:creationId xmlns:p14="http://schemas.microsoft.com/office/powerpoint/2010/main" val="249831172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avoid temporal smoothing and data loss, we explicitly hold last 4 frames worth of gradients in memory. </a:t>
            </a:r>
          </a:p>
          <a:p>
            <a:r>
              <a:rPr lang="en-US" dirty="0"/>
              <a:t>Each frame should be correctly re-projected. To minimize the performance and memory cost, we decide to store all frames in single buffer that will be continuously re-projected and rolled to refresh each frame.</a:t>
            </a:r>
          </a:p>
          <a:p>
            <a:r>
              <a:rPr lang="en-US" dirty="0"/>
              <a:t>Considering we use 2bit gradients, this can be trivially achieved by bit shifting an 8bit buffer by 2bits with every update.</a:t>
            </a:r>
          </a:p>
        </p:txBody>
      </p:sp>
      <p:sp>
        <p:nvSpPr>
          <p:cNvPr id="4" name="Slide Number Placeholder 3"/>
          <p:cNvSpPr>
            <a:spLocks noGrp="1"/>
          </p:cNvSpPr>
          <p:nvPr>
            <p:ph type="sldNum" sz="quarter" idx="5"/>
          </p:nvPr>
        </p:nvSpPr>
        <p:spPr/>
        <p:txBody>
          <a:bodyPr/>
          <a:lstStyle/>
          <a:p>
            <a:fld id="{2E5AB429-17D0-4B0E-BD0E-547212FFB7D0}" type="slidenum">
              <a:rPr lang="en-US" smtClean="0"/>
              <a:t>44</a:t>
            </a:fld>
            <a:endParaRPr lang="en-US"/>
          </a:p>
        </p:txBody>
      </p:sp>
    </p:spTree>
    <p:extLst>
      <p:ext uri="{BB962C8B-B14F-4D97-AF65-F5344CB8AC3E}">
        <p14:creationId xmlns:p14="http://schemas.microsoft.com/office/powerpoint/2010/main" val="2147753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45</a:t>
            </a:fld>
            <a:endParaRPr lang="en-US"/>
          </a:p>
        </p:txBody>
      </p:sp>
    </p:spTree>
    <p:extLst>
      <p:ext uri="{BB962C8B-B14F-4D97-AF65-F5344CB8AC3E}">
        <p14:creationId xmlns:p14="http://schemas.microsoft.com/office/powerpoint/2010/main" val="386278059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Image Mask History buffer contains last 4 frames worth of VRS masks. We can </a:t>
            </a:r>
            <a:r>
              <a:rPr lang="en-US" dirty="0" err="1"/>
              <a:t>reproject</a:t>
            </a:r>
            <a:r>
              <a:rPr lang="en-US" dirty="0"/>
              <a:t> it and disocclusion cull in one go.</a:t>
            </a:r>
          </a:p>
          <a:p>
            <a:r>
              <a:rPr lang="en-US" dirty="0" err="1"/>
              <a:t>FMask</a:t>
            </a:r>
            <a:r>
              <a:rPr lang="en-US" dirty="0"/>
              <a:t> is read from </a:t>
            </a:r>
            <a:r>
              <a:rPr lang="en-US" dirty="0" err="1"/>
              <a:t>prepass</a:t>
            </a:r>
            <a:r>
              <a:rPr lang="en-US" dirty="0"/>
              <a:t> buffers. Opaque passes don’t </a:t>
            </a:r>
            <a:r>
              <a:rPr lang="en-US" dirty="0" err="1"/>
              <a:t>generat</a:t>
            </a:r>
            <a:r>
              <a:rPr lang="en-US" dirty="0"/>
              <a:t> </a:t>
            </a:r>
            <a:r>
              <a:rPr lang="en-US" dirty="0" err="1"/>
              <a:t>FMask</a:t>
            </a:r>
            <a:r>
              <a:rPr lang="en-US" dirty="0"/>
              <a:t> as compression is disabled.</a:t>
            </a:r>
          </a:p>
        </p:txBody>
      </p:sp>
      <p:sp>
        <p:nvSpPr>
          <p:cNvPr id="4" name="Slide Number Placeholder 3"/>
          <p:cNvSpPr>
            <a:spLocks noGrp="1"/>
          </p:cNvSpPr>
          <p:nvPr>
            <p:ph type="sldNum" sz="quarter" idx="5"/>
          </p:nvPr>
        </p:nvSpPr>
        <p:spPr/>
        <p:txBody>
          <a:bodyPr/>
          <a:lstStyle/>
          <a:p>
            <a:fld id="{2E5AB429-17D0-4B0E-BD0E-547212FFB7D0}" type="slidenum">
              <a:rPr lang="en-US" smtClean="0"/>
              <a:t>46</a:t>
            </a:fld>
            <a:endParaRPr lang="en-US"/>
          </a:p>
        </p:txBody>
      </p:sp>
    </p:spTree>
    <p:extLst>
      <p:ext uri="{BB962C8B-B14F-4D97-AF65-F5344CB8AC3E}">
        <p14:creationId xmlns:p14="http://schemas.microsoft.com/office/powerpoint/2010/main" val="45335010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47</a:t>
            </a:fld>
            <a:endParaRPr lang="en-US"/>
          </a:p>
        </p:txBody>
      </p:sp>
    </p:spTree>
    <p:extLst>
      <p:ext uri="{BB962C8B-B14F-4D97-AF65-F5344CB8AC3E}">
        <p14:creationId xmlns:p14="http://schemas.microsoft.com/office/powerpoint/2010/main" val="358429466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IW8 uses Visibility Buffer compatible </a:t>
            </a:r>
            <a:r>
              <a:rPr lang="en-US" dirty="0" err="1"/>
              <a:t>prepass</a:t>
            </a:r>
            <a:endParaRPr lang="en-US" dirty="0"/>
          </a:p>
          <a:p>
            <a:r>
              <a:rPr lang="en-US" dirty="0"/>
              <a:t>32b depth</a:t>
            </a:r>
          </a:p>
          <a:p>
            <a:r>
              <a:rPr lang="en-US" dirty="0"/>
              <a:t>8b stencil</a:t>
            </a:r>
          </a:p>
          <a:p>
            <a:r>
              <a:rPr lang="en-US" dirty="0"/>
              <a:t>64 bit aux buffer (</a:t>
            </a:r>
            <a:r>
              <a:rPr lang="en-US" dirty="0" err="1"/>
              <a:t>PrimID</a:t>
            </a:r>
            <a:r>
              <a:rPr lang="en-US" dirty="0"/>
              <a:t>, Velocity, Normal etc.)</a:t>
            </a:r>
          </a:p>
          <a:p>
            <a:endParaRPr lang="en-US" dirty="0"/>
          </a:p>
          <a:p>
            <a:r>
              <a:rPr lang="en-US" dirty="0"/>
              <a:t>Make sure to use </a:t>
            </a:r>
            <a:r>
              <a:rPr lang="en-US" dirty="0" err="1"/>
              <a:t>perSampleInterpolation</a:t>
            </a:r>
            <a:r>
              <a:rPr lang="en-US" dirty="0"/>
              <a:t> – in order to precisely match sample positions </a:t>
            </a:r>
            <a:r>
              <a:rPr lang="en-US" dirty="0" err="1"/>
              <a:t>w.r.t.</a:t>
            </a:r>
            <a:r>
              <a:rPr lang="en-US" dirty="0"/>
              <a:t> original non-</a:t>
            </a:r>
            <a:r>
              <a:rPr lang="en-US" dirty="0" err="1"/>
              <a:t>swizzled</a:t>
            </a:r>
            <a:r>
              <a:rPr lang="en-US" dirty="0"/>
              <a:t> target.</a:t>
            </a:r>
          </a:p>
          <a:p>
            <a:pPr lvl="1"/>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49</a:t>
            </a:fld>
            <a:endParaRPr lang="en-US"/>
          </a:p>
        </p:txBody>
      </p:sp>
    </p:spTree>
    <p:extLst>
      <p:ext uri="{BB962C8B-B14F-4D97-AF65-F5344CB8AC3E}">
        <p14:creationId xmlns:p14="http://schemas.microsoft.com/office/powerpoint/2010/main" val="211085958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Important to remember about </a:t>
            </a:r>
            <a:r>
              <a:rPr lang="en-US" dirty="0" err="1"/>
              <a:t>perSample</a:t>
            </a:r>
            <a:r>
              <a:rPr lang="en-US" dirty="0"/>
              <a:t> Interpolation and matching </a:t>
            </a:r>
            <a:r>
              <a:rPr lang="en-US" dirty="0" err="1">
                <a:latin typeface="Courier New" panose="02070309020205020404" pitchFamily="49" charset="0"/>
                <a:cs typeface="Courier New" panose="02070309020205020404" pitchFamily="49" charset="0"/>
              </a:rPr>
              <a:t>ddOffsetMask</a:t>
            </a:r>
            <a:r>
              <a:rPr lang="en-US" dirty="0">
                <a:latin typeface="Courier New" panose="02070309020205020404" pitchFamily="49" charset="0"/>
                <a:cs typeface="Courier New" panose="02070309020205020404" pitchFamily="49" charset="0"/>
              </a:rPr>
              <a:t> to provoking sample.</a:t>
            </a:r>
          </a:p>
          <a:p>
            <a:r>
              <a:rPr lang="en-US" dirty="0">
                <a:latin typeface="Courier New" panose="02070309020205020404" pitchFamily="49" charset="0"/>
                <a:cs typeface="Courier New" panose="02070309020205020404" pitchFamily="49" charset="0"/>
              </a:rPr>
              <a:t>Coverage mask needs to be evaluated exactly at sample positions.</a:t>
            </a:r>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50</a:t>
            </a:fld>
            <a:endParaRPr lang="en-US"/>
          </a:p>
        </p:txBody>
      </p:sp>
    </p:spTree>
    <p:extLst>
      <p:ext uri="{BB962C8B-B14F-4D97-AF65-F5344CB8AC3E}">
        <p14:creationId xmlns:p14="http://schemas.microsoft.com/office/powerpoint/2010/main" val="79692306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4E0D49F-62C3-4739-A1D2-09FA061B2FE9}" type="slidenum">
              <a:rPr lang="en-US" smtClean="0"/>
              <a:t>52</a:t>
            </a:fld>
            <a:endParaRPr lang="en-US"/>
          </a:p>
        </p:txBody>
      </p:sp>
    </p:spTree>
    <p:extLst>
      <p:ext uri="{BB962C8B-B14F-4D97-AF65-F5344CB8AC3E}">
        <p14:creationId xmlns:p14="http://schemas.microsoft.com/office/powerpoint/2010/main" val="321147077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Prepass</a:t>
            </a:r>
            <a:r>
              <a:rPr lang="en-US" dirty="0"/>
              <a:t> performance comparison in two scenarios:</a:t>
            </a:r>
          </a:p>
          <a:p>
            <a:pPr marL="171450" indent="-171450">
              <a:buFontTx/>
              <a:buChar char="-"/>
            </a:pPr>
            <a:r>
              <a:rPr lang="en-US" dirty="0"/>
              <a:t>Heavy alpha test overdraw</a:t>
            </a:r>
          </a:p>
          <a:p>
            <a:pPr marL="171450" indent="-171450">
              <a:buFontTx/>
              <a:buChar char="-"/>
            </a:pPr>
            <a:r>
              <a:rPr lang="en-US" dirty="0"/>
              <a:t>Typical balanced scene between different geometry types</a:t>
            </a:r>
          </a:p>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53</a:t>
            </a:fld>
            <a:endParaRPr lang="en-US"/>
          </a:p>
        </p:txBody>
      </p:sp>
    </p:spTree>
    <p:extLst>
      <p:ext uri="{BB962C8B-B14F-4D97-AF65-F5344CB8AC3E}">
        <p14:creationId xmlns:p14="http://schemas.microsoft.com/office/powerpoint/2010/main" val="37197722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Important to remember about </a:t>
            </a:r>
            <a:r>
              <a:rPr lang="en-US" dirty="0" err="1"/>
              <a:t>perSample</a:t>
            </a:r>
            <a:r>
              <a:rPr lang="en-US" dirty="0"/>
              <a:t> Interpolation and matching </a:t>
            </a:r>
            <a:r>
              <a:rPr lang="en-US" dirty="0" err="1">
                <a:latin typeface="Courier New" panose="02070309020205020404" pitchFamily="49" charset="0"/>
                <a:cs typeface="Courier New" panose="02070309020205020404" pitchFamily="49" charset="0"/>
              </a:rPr>
              <a:t>ddOffsetMask</a:t>
            </a:r>
            <a:r>
              <a:rPr lang="en-US" dirty="0">
                <a:latin typeface="Courier New" panose="02070309020205020404" pitchFamily="49" charset="0"/>
                <a:cs typeface="Courier New" panose="02070309020205020404" pitchFamily="49" charset="0"/>
              </a:rPr>
              <a:t> to provoking sample.</a:t>
            </a:r>
          </a:p>
          <a:p>
            <a:r>
              <a:rPr lang="en-US" dirty="0">
                <a:latin typeface="Courier New" panose="02070309020205020404" pitchFamily="49" charset="0"/>
                <a:cs typeface="Courier New" panose="02070309020205020404" pitchFamily="49" charset="0"/>
              </a:rPr>
              <a:t>Coverage mask needs to be evaluated exactly at sample positions.</a:t>
            </a:r>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55</a:t>
            </a:fld>
            <a:endParaRPr lang="en-US"/>
          </a:p>
        </p:txBody>
      </p:sp>
    </p:spTree>
    <p:extLst>
      <p:ext uri="{BB962C8B-B14F-4D97-AF65-F5344CB8AC3E}">
        <p14:creationId xmlns:p14="http://schemas.microsoft.com/office/powerpoint/2010/main" val="308480929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Important to remember about </a:t>
            </a:r>
            <a:r>
              <a:rPr lang="en-US" dirty="0" err="1"/>
              <a:t>perSample</a:t>
            </a:r>
            <a:r>
              <a:rPr lang="en-US" dirty="0"/>
              <a:t> Interpolation and matching </a:t>
            </a:r>
            <a:r>
              <a:rPr lang="en-US" dirty="0" err="1">
                <a:latin typeface="Courier New" panose="02070309020205020404" pitchFamily="49" charset="0"/>
                <a:cs typeface="Courier New" panose="02070309020205020404" pitchFamily="49" charset="0"/>
              </a:rPr>
              <a:t>ddOffsetMask</a:t>
            </a:r>
            <a:r>
              <a:rPr lang="en-US" dirty="0">
                <a:latin typeface="Courier New" panose="02070309020205020404" pitchFamily="49" charset="0"/>
                <a:cs typeface="Courier New" panose="02070309020205020404" pitchFamily="49" charset="0"/>
              </a:rPr>
              <a:t> to provoking sample.</a:t>
            </a:r>
          </a:p>
          <a:p>
            <a:r>
              <a:rPr lang="en-US" dirty="0">
                <a:latin typeface="Courier New" panose="02070309020205020404" pitchFamily="49" charset="0"/>
                <a:cs typeface="Courier New" panose="02070309020205020404" pitchFamily="49" charset="0"/>
              </a:rPr>
              <a:t>Coverage mask needs to be evaluated exactly at sample positions.</a:t>
            </a:r>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56</a:t>
            </a:fld>
            <a:endParaRPr lang="en-US"/>
          </a:p>
        </p:txBody>
      </p:sp>
    </p:spTree>
    <p:extLst>
      <p:ext uri="{BB962C8B-B14F-4D97-AF65-F5344CB8AC3E}">
        <p14:creationId xmlns:p14="http://schemas.microsoft.com/office/powerpoint/2010/main" val="35818725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Color buffer set to DISABLE </a:t>
            </a:r>
            <a:r>
              <a:rPr lang="en-US" dirty="0" err="1"/>
              <a:t>FMask</a:t>
            </a:r>
            <a:r>
              <a:rPr lang="en-US" dirty="0"/>
              <a:t> Compression</a:t>
            </a:r>
          </a:p>
          <a:p>
            <a:r>
              <a:rPr lang="en-US" dirty="0"/>
              <a:t>  When using psIter4 (samples matching fragment), </a:t>
            </a:r>
            <a:r>
              <a:rPr lang="en-US" dirty="0" err="1"/>
              <a:t>Fmask</a:t>
            </a:r>
            <a:r>
              <a:rPr lang="en-US" dirty="0"/>
              <a:t> doesn’t reorder samples</a:t>
            </a:r>
          </a:p>
          <a:p>
            <a:r>
              <a:rPr lang="en-US" dirty="0"/>
              <a:t>  No compaction – no gain from </a:t>
            </a:r>
            <a:r>
              <a:rPr lang="en-US" dirty="0" err="1"/>
              <a:t>Fmask</a:t>
            </a:r>
            <a:endParaRPr lang="en-US" dirty="0"/>
          </a:p>
          <a:p>
            <a:r>
              <a:rPr lang="en-US" dirty="0"/>
              <a:t>  No assumption about how many plane we will need per pixel</a:t>
            </a:r>
          </a:p>
          <a:p>
            <a:r>
              <a:rPr lang="en-US" dirty="0"/>
              <a:t>  </a:t>
            </a:r>
            <a:r>
              <a:rPr lang="en-US" dirty="0" err="1"/>
              <a:t>Fmask</a:t>
            </a:r>
            <a:r>
              <a:rPr lang="en-US" dirty="0"/>
              <a:t> adds unnecessary BW and memory cost</a:t>
            </a:r>
          </a:p>
          <a:p>
            <a:r>
              <a:rPr lang="en-US" dirty="0"/>
              <a:t>  </a:t>
            </a:r>
            <a:r>
              <a:rPr lang="en-US" dirty="0" err="1"/>
              <a:t>Fmask</a:t>
            </a:r>
            <a:r>
              <a:rPr lang="en-US" dirty="0"/>
              <a:t> would complicates resolve</a:t>
            </a:r>
          </a:p>
          <a:p>
            <a:endParaRPr lang="en-US" dirty="0"/>
          </a:p>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57</a:t>
            </a:fld>
            <a:endParaRPr lang="en-US"/>
          </a:p>
        </p:txBody>
      </p:sp>
    </p:spTree>
    <p:extLst>
      <p:ext uri="{BB962C8B-B14F-4D97-AF65-F5344CB8AC3E}">
        <p14:creationId xmlns:p14="http://schemas.microsoft.com/office/powerpoint/2010/main" val="237572580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Observe different planes with different subsample stencil cutout pattern.</a:t>
            </a:r>
          </a:p>
          <a:p>
            <a:r>
              <a:rPr lang="en-US" dirty="0"/>
              <a:t>Plane0 – from sample0 is always implicitly given.</a:t>
            </a:r>
          </a:p>
        </p:txBody>
      </p:sp>
      <p:sp>
        <p:nvSpPr>
          <p:cNvPr id="4" name="Slide Number Placeholder 3"/>
          <p:cNvSpPr>
            <a:spLocks noGrp="1"/>
          </p:cNvSpPr>
          <p:nvPr>
            <p:ph type="sldNum" sz="quarter" idx="5"/>
          </p:nvPr>
        </p:nvSpPr>
        <p:spPr/>
        <p:txBody>
          <a:bodyPr/>
          <a:lstStyle/>
          <a:p>
            <a:fld id="{2E5AB429-17D0-4B0E-BD0E-547212FFB7D0}" type="slidenum">
              <a:rPr lang="en-US" smtClean="0"/>
              <a:t>58</a:t>
            </a:fld>
            <a:endParaRPr lang="en-US"/>
          </a:p>
        </p:txBody>
      </p:sp>
    </p:spTree>
    <p:extLst>
      <p:ext uri="{BB962C8B-B14F-4D97-AF65-F5344CB8AC3E}">
        <p14:creationId xmlns:p14="http://schemas.microsoft.com/office/powerpoint/2010/main" val="140923381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plane captures high frequency features relevant to sample location.</a:t>
            </a:r>
          </a:p>
        </p:txBody>
      </p:sp>
      <p:sp>
        <p:nvSpPr>
          <p:cNvPr id="4" name="Slide Number Placeholder 3"/>
          <p:cNvSpPr>
            <a:spLocks noGrp="1"/>
          </p:cNvSpPr>
          <p:nvPr>
            <p:ph type="sldNum" sz="quarter" idx="5"/>
          </p:nvPr>
        </p:nvSpPr>
        <p:spPr/>
        <p:txBody>
          <a:bodyPr/>
          <a:lstStyle/>
          <a:p>
            <a:fld id="{2E5AB429-17D0-4B0E-BD0E-547212FFB7D0}" type="slidenum">
              <a:rPr lang="en-US" smtClean="0"/>
              <a:t>59</a:t>
            </a:fld>
            <a:endParaRPr lang="en-US"/>
          </a:p>
        </p:txBody>
      </p:sp>
    </p:spTree>
    <p:extLst>
      <p:ext uri="{BB962C8B-B14F-4D97-AF65-F5344CB8AC3E}">
        <p14:creationId xmlns:p14="http://schemas.microsoft.com/office/powerpoint/2010/main" val="52022799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inspect VRS image quality. Looking at this test render we will focus on two areas that might not be immediately obvious to show differences between hardware VRS (raw) and software VRS with image de-blocking</a:t>
            </a:r>
          </a:p>
          <a:p>
            <a:r>
              <a:rPr lang="en-US" dirty="0"/>
              <a:t>This image shows HW (raw) VRS.</a:t>
            </a:r>
          </a:p>
        </p:txBody>
      </p:sp>
      <p:sp>
        <p:nvSpPr>
          <p:cNvPr id="4" name="Slide Number Placeholder 3"/>
          <p:cNvSpPr>
            <a:spLocks noGrp="1"/>
          </p:cNvSpPr>
          <p:nvPr>
            <p:ph type="sldNum" sz="quarter" idx="5"/>
          </p:nvPr>
        </p:nvSpPr>
        <p:spPr/>
        <p:txBody>
          <a:bodyPr/>
          <a:lstStyle/>
          <a:p>
            <a:fld id="{2E5AB429-17D0-4B0E-BD0E-547212FFB7D0}" type="slidenum">
              <a:rPr lang="en-US" smtClean="0"/>
              <a:t>61</a:t>
            </a:fld>
            <a:endParaRPr lang="en-US"/>
          </a:p>
        </p:txBody>
      </p:sp>
    </p:spTree>
    <p:extLst>
      <p:ext uri="{BB962C8B-B14F-4D97-AF65-F5344CB8AC3E}">
        <p14:creationId xmlns:p14="http://schemas.microsoft.com/office/powerpoint/2010/main" val="347857719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this shows SW VRS de-blocked with region of interest marked red.</a:t>
            </a:r>
          </a:p>
        </p:txBody>
      </p:sp>
      <p:sp>
        <p:nvSpPr>
          <p:cNvPr id="4" name="Slide Number Placeholder 3"/>
          <p:cNvSpPr>
            <a:spLocks noGrp="1"/>
          </p:cNvSpPr>
          <p:nvPr>
            <p:ph type="sldNum" sz="quarter" idx="5"/>
          </p:nvPr>
        </p:nvSpPr>
        <p:spPr/>
        <p:txBody>
          <a:bodyPr/>
          <a:lstStyle/>
          <a:p>
            <a:fld id="{2E5AB429-17D0-4B0E-BD0E-547212FFB7D0}" type="slidenum">
              <a:rPr lang="en-US" smtClean="0"/>
              <a:t>62</a:t>
            </a:fld>
            <a:endParaRPr lang="en-US"/>
          </a:p>
        </p:txBody>
      </p:sp>
    </p:spTree>
    <p:extLst>
      <p:ext uri="{BB962C8B-B14F-4D97-AF65-F5344CB8AC3E}">
        <p14:creationId xmlns:p14="http://schemas.microsoft.com/office/powerpoint/2010/main" val="346255761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look closer – it becomes clear that non de-blocked areas, have subpar image quality, looking like naïve nearest neighbor up sampling, whereas de-blocking looks like bilinear up sampling – retaining low frequency gradients correctly.</a:t>
            </a:r>
          </a:p>
        </p:txBody>
      </p:sp>
      <p:sp>
        <p:nvSpPr>
          <p:cNvPr id="4" name="Slide Number Placeholder 3"/>
          <p:cNvSpPr>
            <a:spLocks noGrp="1"/>
          </p:cNvSpPr>
          <p:nvPr>
            <p:ph type="sldNum" sz="quarter" idx="5"/>
          </p:nvPr>
        </p:nvSpPr>
        <p:spPr/>
        <p:txBody>
          <a:bodyPr/>
          <a:lstStyle/>
          <a:p>
            <a:fld id="{2E5AB429-17D0-4B0E-BD0E-547212FFB7D0}" type="slidenum">
              <a:rPr lang="en-US" smtClean="0"/>
              <a:t>63</a:t>
            </a:fld>
            <a:endParaRPr lang="en-US"/>
          </a:p>
        </p:txBody>
      </p:sp>
    </p:spTree>
    <p:extLst>
      <p:ext uri="{BB962C8B-B14F-4D97-AF65-F5344CB8AC3E}">
        <p14:creationId xmlns:p14="http://schemas.microsoft.com/office/powerpoint/2010/main" val="218786304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Another comparison – same visual discrepancy. It is worth noting that such artifacts can become extremely distracting in motion, because those artifacts are VRS block sized (2x2 at least) thus in most cases will fall through most TAA implementations.</a:t>
            </a:r>
          </a:p>
        </p:txBody>
      </p:sp>
      <p:sp>
        <p:nvSpPr>
          <p:cNvPr id="4" name="Slide Number Placeholder 3"/>
          <p:cNvSpPr>
            <a:spLocks noGrp="1"/>
          </p:cNvSpPr>
          <p:nvPr>
            <p:ph type="sldNum" sz="quarter" idx="5"/>
          </p:nvPr>
        </p:nvSpPr>
        <p:spPr/>
        <p:txBody>
          <a:bodyPr/>
          <a:lstStyle/>
          <a:p>
            <a:fld id="{2E5AB429-17D0-4B0E-BD0E-547212FFB7D0}" type="slidenum">
              <a:rPr lang="en-US" smtClean="0"/>
              <a:t>64</a:t>
            </a:fld>
            <a:endParaRPr lang="en-US"/>
          </a:p>
        </p:txBody>
      </p:sp>
    </p:spTree>
    <p:extLst>
      <p:ext uri="{BB962C8B-B14F-4D97-AF65-F5344CB8AC3E}">
        <p14:creationId xmlns:p14="http://schemas.microsoft.com/office/powerpoint/2010/main" val="93507084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Decompress and resolve quad type</a:t>
            </a:r>
          </a:p>
          <a:p>
            <a:r>
              <a:rPr lang="en-US" dirty="0"/>
              <a:t>Geo </a:t>
            </a:r>
            <a:r>
              <a:rPr lang="en-US" dirty="0" err="1"/>
              <a:t>FMask</a:t>
            </a:r>
            <a:r>
              <a:rPr lang="en-US" dirty="0"/>
              <a:t> based - resolve the </a:t>
            </a:r>
            <a:r>
              <a:rPr lang="en-US" dirty="0" err="1"/>
              <a:t>Fmask</a:t>
            </a:r>
            <a:endParaRPr lang="en-US" dirty="0"/>
          </a:p>
          <a:p>
            <a:r>
              <a:rPr lang="en-US" dirty="0"/>
              <a:t>Image based - resolve using interpolation mode to avoid blocky artifacts</a:t>
            </a:r>
          </a:p>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65</a:t>
            </a:fld>
            <a:endParaRPr lang="en-US"/>
          </a:p>
        </p:txBody>
      </p:sp>
    </p:spTree>
    <p:extLst>
      <p:ext uri="{BB962C8B-B14F-4D97-AF65-F5344CB8AC3E}">
        <p14:creationId xmlns:p14="http://schemas.microsoft.com/office/powerpoint/2010/main" val="330090657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Example patterns and their reconstruction.</a:t>
            </a:r>
          </a:p>
        </p:txBody>
      </p:sp>
      <p:sp>
        <p:nvSpPr>
          <p:cNvPr id="4" name="Slide Number Placeholder 3"/>
          <p:cNvSpPr>
            <a:spLocks noGrp="1"/>
          </p:cNvSpPr>
          <p:nvPr>
            <p:ph type="sldNum" sz="quarter" idx="5"/>
          </p:nvPr>
        </p:nvSpPr>
        <p:spPr/>
        <p:txBody>
          <a:bodyPr/>
          <a:lstStyle/>
          <a:p>
            <a:fld id="{2E5AB429-17D0-4B0E-BD0E-547212FFB7D0}" type="slidenum">
              <a:rPr lang="en-US" smtClean="0"/>
              <a:t>66</a:t>
            </a:fld>
            <a:endParaRPr lang="en-US"/>
          </a:p>
        </p:txBody>
      </p:sp>
    </p:spTree>
    <p:extLst>
      <p:ext uri="{BB962C8B-B14F-4D97-AF65-F5344CB8AC3E}">
        <p14:creationId xmlns:p14="http://schemas.microsoft.com/office/powerpoint/2010/main" val="42866817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Example patterns and their reconstruction.</a:t>
            </a:r>
          </a:p>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67</a:t>
            </a:fld>
            <a:endParaRPr lang="en-US"/>
          </a:p>
        </p:txBody>
      </p:sp>
    </p:spTree>
    <p:extLst>
      <p:ext uri="{BB962C8B-B14F-4D97-AF65-F5344CB8AC3E}">
        <p14:creationId xmlns:p14="http://schemas.microsoft.com/office/powerpoint/2010/main" val="408210437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Example patterns and their reconstruction.</a:t>
            </a:r>
          </a:p>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68</a:t>
            </a:fld>
            <a:endParaRPr lang="en-US"/>
          </a:p>
        </p:txBody>
      </p:sp>
    </p:spTree>
    <p:extLst>
      <p:ext uri="{BB962C8B-B14F-4D97-AF65-F5344CB8AC3E}">
        <p14:creationId xmlns:p14="http://schemas.microsoft.com/office/powerpoint/2010/main" val="68580144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Complex reconstruction can be precomputed (i.e. using machine learning approach for best reconstruction pattern and weights).</a:t>
            </a:r>
          </a:p>
          <a:p>
            <a:r>
              <a:rPr lang="en-US" dirty="0"/>
              <a:t>This is similar to method presented in Coverage Reconstruction </a:t>
            </a:r>
            <a:r>
              <a:rPr lang="en-US" dirty="0" err="1"/>
              <a:t>Antia</a:t>
            </a:r>
            <a:r>
              <a:rPr lang="en-US" dirty="0"/>
              <a:t>-aliasing.</a:t>
            </a:r>
          </a:p>
          <a:p>
            <a:r>
              <a:rPr lang="en-US" dirty="0"/>
              <a:t>Neighborhood patterns are gathered, and </a:t>
            </a:r>
            <a:r>
              <a:rPr lang="en-US" dirty="0" err="1"/>
              <a:t>OR’d</a:t>
            </a:r>
            <a:r>
              <a:rPr lang="en-US" dirty="0"/>
              <a:t> as a single lookup to a look up table, that contains reconstruction codes. </a:t>
            </a:r>
          </a:p>
          <a:p>
            <a:r>
              <a:rPr lang="en-US" dirty="0"/>
              <a:t>Then a sampling and weighting loop uses reconstruction code to pick correct samples to blend at their most appropriate weight.</a:t>
            </a:r>
          </a:p>
          <a:p>
            <a:r>
              <a:rPr lang="en-US" dirty="0"/>
              <a:t>Search space here can be quite large, with each neighbor represented by 2bit mask. With 3x3 neighborhood that gives us 18bit long hashes – which is still reasonable for a exhaustive array lookup.</a:t>
            </a:r>
          </a:p>
          <a:p>
            <a:r>
              <a:rPr lang="en-US" dirty="0"/>
              <a:t>Payloads need at least 8 bits – 1 bit for each neighborhood sample. Weight control would add more data. </a:t>
            </a:r>
          </a:p>
          <a:p>
            <a:r>
              <a:rPr lang="en-US" dirty="0"/>
              <a:t>One way to minimize the space is to exploit quadrant subspaces </a:t>
            </a:r>
            <a:r>
              <a:rPr lang="en-US" dirty="0" err="1"/>
              <a:t>w.r.t.</a:t>
            </a:r>
            <a:r>
              <a:rPr lang="en-US" dirty="0"/>
              <a:t> sample being computed. In this case each sample from an actively reconstructed quad, would have its own subspace considered for reconstruction, in this case minimizing lookup space from 3x3 to 2x2 – thus down from 18bits to 8bits.</a:t>
            </a:r>
          </a:p>
          <a:p>
            <a:endParaRPr lang="en-US" dirty="0"/>
          </a:p>
          <a:p>
            <a:r>
              <a:rPr lang="en-US" dirty="0"/>
              <a:t>In 60hz COD – adds too much overhead vs. naïve base patterns (presented on previous slides).</a:t>
            </a:r>
          </a:p>
          <a:p>
            <a:r>
              <a:rPr lang="en-US" dirty="0"/>
              <a:t>Might revisit later, although didn’t spent too much time optimizing</a:t>
            </a:r>
          </a:p>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69</a:t>
            </a:fld>
            <a:endParaRPr lang="en-US"/>
          </a:p>
        </p:txBody>
      </p:sp>
    </p:spTree>
    <p:extLst>
      <p:ext uri="{BB962C8B-B14F-4D97-AF65-F5344CB8AC3E}">
        <p14:creationId xmlns:p14="http://schemas.microsoft.com/office/powerpoint/2010/main" val="86450417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One idea better than brute force evaluation of all samples, is to iterate active subsample planes.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can be achieved using Dispatch Indirect path that requires preprocessing / issuing step.</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Eventually one could use Dispatch and resolve wave iteration withing the shader – in this case a single wave would roll multiple times.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Naïve plane packing will allow us to minimize amount of dispatched </a:t>
            </a:r>
            <a:r>
              <a:rPr lang="en-US" dirty="0" err="1"/>
              <a:t>wavefronts</a:t>
            </a:r>
            <a:r>
              <a:rPr lang="en-US" dirty="0"/>
              <a:t> to maximum of different planes.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 testing we found out that long waves that roll, can sometimes stall the pipeline if there is high divergence in iteration count.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Considering that we have multiple CS jobs that share same tile pre-pass, we decided to focus on indirect path.</a:t>
            </a:r>
          </a:p>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72</a:t>
            </a:fld>
            <a:endParaRPr lang="en-US"/>
          </a:p>
        </p:txBody>
      </p:sp>
    </p:spTree>
    <p:extLst>
      <p:ext uri="{BB962C8B-B14F-4D97-AF65-F5344CB8AC3E}">
        <p14:creationId xmlns:p14="http://schemas.microsoft.com/office/powerpoint/2010/main" val="417165297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Image shows </a:t>
            </a:r>
            <a:r>
              <a:rPr lang="en-US" dirty="0" err="1"/>
              <a:t>swVRSMask</a:t>
            </a:r>
            <a:r>
              <a:rPr lang="en-US" dirty="0"/>
              <a:t> per-quad sample count.</a:t>
            </a:r>
          </a:p>
          <a:p>
            <a:r>
              <a:rPr lang="en-US" dirty="0"/>
              <a:t>White indicates : 4 samples</a:t>
            </a:r>
          </a:p>
          <a:p>
            <a:r>
              <a:rPr lang="en-US" dirty="0"/>
              <a:t>Levels of gray   : 3-2 samples</a:t>
            </a:r>
          </a:p>
          <a:p>
            <a:r>
              <a:rPr lang="en-US" dirty="0"/>
              <a:t>Black : 1 sample </a:t>
            </a:r>
          </a:p>
        </p:txBody>
      </p:sp>
      <p:sp>
        <p:nvSpPr>
          <p:cNvPr id="4" name="Slide Number Placeholder 3"/>
          <p:cNvSpPr>
            <a:spLocks noGrp="1"/>
          </p:cNvSpPr>
          <p:nvPr>
            <p:ph type="sldNum" sz="quarter" idx="5"/>
          </p:nvPr>
        </p:nvSpPr>
        <p:spPr/>
        <p:txBody>
          <a:bodyPr/>
          <a:lstStyle/>
          <a:p>
            <a:fld id="{2E5AB429-17D0-4B0E-BD0E-547212FFB7D0}" type="slidenum">
              <a:rPr lang="en-US" smtClean="0"/>
              <a:t>73</a:t>
            </a:fld>
            <a:endParaRPr lang="en-US"/>
          </a:p>
        </p:txBody>
      </p:sp>
    </p:spTree>
    <p:extLst>
      <p:ext uri="{BB962C8B-B14F-4D97-AF65-F5344CB8AC3E}">
        <p14:creationId xmlns:p14="http://schemas.microsoft.com/office/powerpoint/2010/main" val="327447839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Image shows </a:t>
            </a:r>
            <a:r>
              <a:rPr lang="en-US" dirty="0" err="1"/>
              <a:t>swVRSMask</a:t>
            </a:r>
            <a:r>
              <a:rPr lang="en-US" dirty="0"/>
              <a:t> per-wave sample count after using Dispatch Indirect Plane Iteration Method</a:t>
            </a:r>
          </a:p>
          <a:p>
            <a:r>
              <a:rPr lang="en-US" dirty="0"/>
              <a:t>White indicates : 4 samples</a:t>
            </a:r>
          </a:p>
          <a:p>
            <a:r>
              <a:rPr lang="en-US" dirty="0"/>
              <a:t>Levels of gray   : 3-2 samples</a:t>
            </a:r>
          </a:p>
          <a:p>
            <a:r>
              <a:rPr lang="en-US" dirty="0"/>
              <a:t>Black : 1 sample </a:t>
            </a:r>
          </a:p>
          <a:p>
            <a:r>
              <a:rPr lang="en-US" dirty="0"/>
              <a:t>It is far from ideal. Because of our packing scheme, we need to dispatch a wave, even if there is just a single subsample out of some plane.</a:t>
            </a:r>
          </a:p>
          <a:p>
            <a:r>
              <a:rPr lang="en-US" dirty="0"/>
              <a:t>This results in a very low efficiency, especially in noisy images, where sampling patterns can change often.</a:t>
            </a:r>
          </a:p>
        </p:txBody>
      </p:sp>
      <p:sp>
        <p:nvSpPr>
          <p:cNvPr id="4" name="Slide Number Placeholder 3"/>
          <p:cNvSpPr>
            <a:spLocks noGrp="1"/>
          </p:cNvSpPr>
          <p:nvPr>
            <p:ph type="sldNum" sz="quarter" idx="5"/>
          </p:nvPr>
        </p:nvSpPr>
        <p:spPr/>
        <p:txBody>
          <a:bodyPr/>
          <a:lstStyle/>
          <a:p>
            <a:fld id="{2E5AB429-17D0-4B0E-BD0E-547212FFB7D0}" type="slidenum">
              <a:rPr lang="en-US" smtClean="0"/>
              <a:t>74</a:t>
            </a:fld>
            <a:endParaRPr lang="en-US"/>
          </a:p>
        </p:txBody>
      </p:sp>
    </p:spTree>
    <p:extLst>
      <p:ext uri="{BB962C8B-B14F-4D97-AF65-F5344CB8AC3E}">
        <p14:creationId xmlns:p14="http://schemas.microsoft.com/office/powerpoint/2010/main" val="1626439452"/>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Wave packing will allow us to minimize amount of dispatched </a:t>
            </a:r>
            <a:r>
              <a:rPr lang="en-US" dirty="0" err="1"/>
              <a:t>wavefronts</a:t>
            </a:r>
            <a:r>
              <a:rPr lang="en-US" dirty="0"/>
              <a:t> to sum of all items modulo </a:t>
            </a:r>
            <a:r>
              <a:rPr lang="en-US" dirty="0" err="1"/>
              <a:t>wavefront</a:t>
            </a:r>
            <a:r>
              <a:rPr lang="en-US" dirty="0"/>
              <a:t> size.</a:t>
            </a:r>
          </a:p>
          <a:p>
            <a:r>
              <a:rPr lang="en-US" dirty="0"/>
              <a:t>One additional optimization is a direct consequence of subsample ordering and the fact our sampling pattern always guarantees existence of sample0, therefore there is no need to store 1</a:t>
            </a:r>
            <a:r>
              <a:rPr lang="en-US" baseline="30000" dirty="0"/>
              <a:t>st</a:t>
            </a:r>
            <a:r>
              <a:rPr lang="en-US" dirty="0"/>
              <a:t> wave offset map.</a:t>
            </a:r>
          </a:p>
          <a:p>
            <a:r>
              <a:rPr lang="en-US" dirty="0"/>
              <a:t>Also in a case of 4 waves rolling ,there is no benefit of re-packing, because however tight we pack, we still need to run all 4 waves.</a:t>
            </a:r>
          </a:p>
        </p:txBody>
      </p:sp>
      <p:sp>
        <p:nvSpPr>
          <p:cNvPr id="4" name="Slide Number Placeholder 3"/>
          <p:cNvSpPr>
            <a:spLocks noGrp="1"/>
          </p:cNvSpPr>
          <p:nvPr>
            <p:ph type="sldNum" sz="quarter" idx="5"/>
          </p:nvPr>
        </p:nvSpPr>
        <p:spPr/>
        <p:txBody>
          <a:bodyPr/>
          <a:lstStyle/>
          <a:p>
            <a:fld id="{2E5AB429-17D0-4B0E-BD0E-547212FFB7D0}" type="slidenum">
              <a:rPr lang="en-US" smtClean="0"/>
              <a:t>75</a:t>
            </a:fld>
            <a:endParaRPr lang="en-US"/>
          </a:p>
        </p:txBody>
      </p:sp>
    </p:spTree>
    <p:extLst>
      <p:ext uri="{BB962C8B-B14F-4D97-AF65-F5344CB8AC3E}">
        <p14:creationId xmlns:p14="http://schemas.microsoft.com/office/powerpoint/2010/main" val="78525048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Image shows </a:t>
            </a:r>
            <a:r>
              <a:rPr lang="en-US" dirty="0" err="1"/>
              <a:t>swVRSMask</a:t>
            </a:r>
            <a:r>
              <a:rPr lang="en-US" dirty="0"/>
              <a:t> per-quad sample count.</a:t>
            </a:r>
          </a:p>
          <a:p>
            <a:r>
              <a:rPr lang="en-US" dirty="0"/>
              <a:t>White indicates : 4 samples</a:t>
            </a:r>
          </a:p>
          <a:p>
            <a:r>
              <a:rPr lang="en-US" dirty="0"/>
              <a:t>Levels of gray   : 3-2 samples</a:t>
            </a:r>
          </a:p>
          <a:p>
            <a:r>
              <a:rPr lang="en-US" dirty="0"/>
              <a:t>Black : 1 sample </a:t>
            </a:r>
          </a:p>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79</a:t>
            </a:fld>
            <a:endParaRPr lang="en-US"/>
          </a:p>
        </p:txBody>
      </p:sp>
    </p:spTree>
    <p:extLst>
      <p:ext uri="{BB962C8B-B14F-4D97-AF65-F5344CB8AC3E}">
        <p14:creationId xmlns:p14="http://schemas.microsoft.com/office/powerpoint/2010/main" val="1295160824"/>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a reminder:</a:t>
            </a:r>
          </a:p>
          <a:p>
            <a:r>
              <a:rPr lang="en-US" dirty="0"/>
              <a:t>Image shows </a:t>
            </a:r>
            <a:r>
              <a:rPr lang="en-US" dirty="0" err="1"/>
              <a:t>swVRSMask</a:t>
            </a:r>
            <a:r>
              <a:rPr lang="en-US" dirty="0"/>
              <a:t> per-wave sample count after using Dispatch Indirect Plane Iteration Method</a:t>
            </a:r>
          </a:p>
          <a:p>
            <a:r>
              <a:rPr lang="en-US" dirty="0"/>
              <a:t>White indicates : 4 samples</a:t>
            </a:r>
          </a:p>
          <a:p>
            <a:r>
              <a:rPr lang="en-US" dirty="0"/>
              <a:t>Levels of gray   : 3-2 samples</a:t>
            </a:r>
          </a:p>
          <a:p>
            <a:r>
              <a:rPr lang="en-US" dirty="0"/>
              <a:t>Black : 1 sample </a:t>
            </a:r>
          </a:p>
        </p:txBody>
      </p:sp>
      <p:sp>
        <p:nvSpPr>
          <p:cNvPr id="4" name="Slide Number Placeholder 3"/>
          <p:cNvSpPr>
            <a:spLocks noGrp="1"/>
          </p:cNvSpPr>
          <p:nvPr>
            <p:ph type="sldNum" sz="quarter" idx="5"/>
          </p:nvPr>
        </p:nvSpPr>
        <p:spPr/>
        <p:txBody>
          <a:bodyPr/>
          <a:lstStyle/>
          <a:p>
            <a:fld id="{2E5AB429-17D0-4B0E-BD0E-547212FFB7D0}" type="slidenum">
              <a:rPr lang="en-US" smtClean="0"/>
              <a:t>80</a:t>
            </a:fld>
            <a:endParaRPr lang="en-US"/>
          </a:p>
        </p:txBody>
      </p:sp>
    </p:spTree>
    <p:extLst>
      <p:ext uri="{BB962C8B-B14F-4D97-AF65-F5344CB8AC3E}">
        <p14:creationId xmlns:p14="http://schemas.microsoft.com/office/powerpoint/2010/main" val="16986674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Image shows </a:t>
            </a:r>
            <a:r>
              <a:rPr lang="en-US" dirty="0" err="1"/>
              <a:t>swVRSMask</a:t>
            </a:r>
            <a:r>
              <a:rPr lang="en-US" dirty="0"/>
              <a:t> per-wave sample count after using Dispatch Indirect Plane Wave Compaction Method</a:t>
            </a:r>
          </a:p>
          <a:p>
            <a:r>
              <a:rPr lang="en-US" dirty="0"/>
              <a:t>White indicates : 4 samples</a:t>
            </a:r>
          </a:p>
          <a:p>
            <a:r>
              <a:rPr lang="en-US" dirty="0"/>
              <a:t>Levels of gray   : 3-2 samples</a:t>
            </a:r>
          </a:p>
          <a:p>
            <a:r>
              <a:rPr lang="en-US" dirty="0"/>
              <a:t>Black : 1 sample </a:t>
            </a:r>
          </a:p>
          <a:p>
            <a:r>
              <a:rPr lang="en-US" dirty="0"/>
              <a:t>It is clear this packing scheme is significantly superior, matching PS hardware implementation, although at smaller supertile size.</a:t>
            </a:r>
          </a:p>
          <a:p>
            <a:r>
              <a:rPr lang="en-US" dirty="0"/>
              <a:t>Our scheme operates at 16x16 tiles size, where most GPU pack PS waves from larger tile sizes, although one could trivially extend our scheme to larger tile sizes at higher memory cost for wave offsets maps.</a:t>
            </a:r>
          </a:p>
        </p:txBody>
      </p:sp>
      <p:sp>
        <p:nvSpPr>
          <p:cNvPr id="4" name="Slide Number Placeholder 3"/>
          <p:cNvSpPr>
            <a:spLocks noGrp="1"/>
          </p:cNvSpPr>
          <p:nvPr>
            <p:ph type="sldNum" sz="quarter" idx="5"/>
          </p:nvPr>
        </p:nvSpPr>
        <p:spPr/>
        <p:txBody>
          <a:bodyPr/>
          <a:lstStyle/>
          <a:p>
            <a:fld id="{2E5AB429-17D0-4B0E-BD0E-547212FFB7D0}" type="slidenum">
              <a:rPr lang="en-US" smtClean="0"/>
              <a:t>81</a:t>
            </a:fld>
            <a:endParaRPr lang="en-US"/>
          </a:p>
        </p:txBody>
      </p:sp>
    </p:spTree>
    <p:extLst>
      <p:ext uri="{BB962C8B-B14F-4D97-AF65-F5344CB8AC3E}">
        <p14:creationId xmlns:p14="http://schemas.microsoft.com/office/powerpoint/2010/main" val="181565802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Wave Compaction Map</a:t>
            </a:r>
          </a:p>
          <a:p>
            <a:r>
              <a:rPr lang="en-US" dirty="0"/>
              <a:t>Each visible ‘block’ shows encoded individual thread offsets within each group.</a:t>
            </a:r>
          </a:p>
          <a:p>
            <a:r>
              <a:rPr lang="en-US" dirty="0"/>
              <a:t>Block that are visually close to filled gradient show waves that are mostly fully filled.</a:t>
            </a:r>
          </a:p>
          <a:p>
            <a:r>
              <a:rPr lang="en-US" dirty="0"/>
              <a:t>Skewed or mixed blocks show waves that were packed from multiple tiles.</a:t>
            </a:r>
          </a:p>
          <a:p>
            <a:r>
              <a:rPr lang="en-US" dirty="0"/>
              <a:t>The darker the color, the less threads will execute within wave.</a:t>
            </a:r>
          </a:p>
        </p:txBody>
      </p:sp>
      <p:sp>
        <p:nvSpPr>
          <p:cNvPr id="4" name="Slide Number Placeholder 3"/>
          <p:cNvSpPr>
            <a:spLocks noGrp="1"/>
          </p:cNvSpPr>
          <p:nvPr>
            <p:ph type="sldNum" sz="quarter" idx="5"/>
          </p:nvPr>
        </p:nvSpPr>
        <p:spPr/>
        <p:txBody>
          <a:bodyPr/>
          <a:lstStyle/>
          <a:p>
            <a:fld id="{2E5AB429-17D0-4B0E-BD0E-547212FFB7D0}" type="slidenum">
              <a:rPr lang="en-US" smtClean="0"/>
              <a:t>82</a:t>
            </a:fld>
            <a:endParaRPr lang="en-US"/>
          </a:p>
        </p:txBody>
      </p:sp>
    </p:spTree>
    <p:extLst>
      <p:ext uri="{BB962C8B-B14F-4D97-AF65-F5344CB8AC3E}">
        <p14:creationId xmlns:p14="http://schemas.microsoft.com/office/powerpoint/2010/main" val="272760889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83</a:t>
            </a:fld>
            <a:endParaRPr lang="en-US"/>
          </a:p>
        </p:txBody>
      </p:sp>
    </p:spTree>
    <p:extLst>
      <p:ext uri="{BB962C8B-B14F-4D97-AF65-F5344CB8AC3E}">
        <p14:creationId xmlns:p14="http://schemas.microsoft.com/office/powerpoint/2010/main" val="384888061"/>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start by analyzing this particular scene.</a:t>
            </a:r>
          </a:p>
          <a:p>
            <a:r>
              <a:rPr lang="en-US" dirty="0"/>
              <a:t>Even though it is overall in dark tones, there are multiple specular reflections on all surfaces – and multiple high frequency details.</a:t>
            </a:r>
          </a:p>
          <a:p>
            <a:r>
              <a:rPr lang="en-US" dirty="0"/>
              <a:t> It has also been tuned for HDR TVs – thus black levels are actually supposed to be visible (unfortunately this presentation is in SDR so don’t mind crushed blacks).</a:t>
            </a:r>
          </a:p>
        </p:txBody>
      </p:sp>
      <p:sp>
        <p:nvSpPr>
          <p:cNvPr id="4" name="Slide Number Placeholder 3"/>
          <p:cNvSpPr>
            <a:spLocks noGrp="1"/>
          </p:cNvSpPr>
          <p:nvPr>
            <p:ph type="sldNum" sz="quarter" idx="5"/>
          </p:nvPr>
        </p:nvSpPr>
        <p:spPr/>
        <p:txBody>
          <a:bodyPr/>
          <a:lstStyle/>
          <a:p>
            <a:fld id="{2E5AB429-17D0-4B0E-BD0E-547212FFB7D0}" type="slidenum">
              <a:rPr lang="en-US" smtClean="0"/>
              <a:t>85</a:t>
            </a:fld>
            <a:endParaRPr lang="en-US"/>
          </a:p>
        </p:txBody>
      </p:sp>
    </p:spTree>
    <p:extLst>
      <p:ext uri="{BB962C8B-B14F-4D97-AF65-F5344CB8AC3E}">
        <p14:creationId xmlns:p14="http://schemas.microsoft.com/office/powerpoint/2010/main" val="1945323247"/>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Enabling VRS is virtually indistinguishable. Slight tonal variation in </a:t>
            </a:r>
            <a:r>
              <a:rPr lang="en-US" dirty="0" err="1"/>
              <a:t>volumetrics</a:t>
            </a:r>
            <a:r>
              <a:rPr lang="en-US" dirty="0"/>
              <a:t> is unrelated to VRS.</a:t>
            </a:r>
          </a:p>
        </p:txBody>
      </p:sp>
      <p:sp>
        <p:nvSpPr>
          <p:cNvPr id="4" name="Slide Number Placeholder 3"/>
          <p:cNvSpPr>
            <a:spLocks noGrp="1"/>
          </p:cNvSpPr>
          <p:nvPr>
            <p:ph type="sldNum" sz="quarter" idx="5"/>
          </p:nvPr>
        </p:nvSpPr>
        <p:spPr/>
        <p:txBody>
          <a:bodyPr/>
          <a:lstStyle/>
          <a:p>
            <a:fld id="{2E5AB429-17D0-4B0E-BD0E-547212FFB7D0}" type="slidenum">
              <a:rPr lang="en-US" smtClean="0"/>
              <a:t>86</a:t>
            </a:fld>
            <a:endParaRPr lang="en-US"/>
          </a:p>
        </p:txBody>
      </p:sp>
    </p:spTree>
    <p:extLst>
      <p:ext uri="{BB962C8B-B14F-4D97-AF65-F5344CB8AC3E}">
        <p14:creationId xmlns:p14="http://schemas.microsoft.com/office/powerpoint/2010/main" val="45477753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1EV exposed image difference</a:t>
            </a:r>
          </a:p>
          <a:p>
            <a:r>
              <a:rPr lang="en-US" dirty="0"/>
              <a:t>Only single specular edge is visible</a:t>
            </a:r>
          </a:p>
        </p:txBody>
      </p:sp>
      <p:sp>
        <p:nvSpPr>
          <p:cNvPr id="4" name="Slide Number Placeholder 3"/>
          <p:cNvSpPr>
            <a:spLocks noGrp="1"/>
          </p:cNvSpPr>
          <p:nvPr>
            <p:ph type="sldNum" sz="quarter" idx="5"/>
          </p:nvPr>
        </p:nvSpPr>
        <p:spPr/>
        <p:txBody>
          <a:bodyPr/>
          <a:lstStyle/>
          <a:p>
            <a:fld id="{2E5AB429-17D0-4B0E-BD0E-547212FFB7D0}" type="slidenum">
              <a:rPr lang="en-US" smtClean="0"/>
              <a:t>87</a:t>
            </a:fld>
            <a:endParaRPr lang="en-US"/>
          </a:p>
        </p:txBody>
      </p:sp>
    </p:spTree>
    <p:extLst>
      <p:ext uri="{BB962C8B-B14F-4D97-AF65-F5344CB8AC3E}">
        <p14:creationId xmlns:p14="http://schemas.microsoft.com/office/powerpoint/2010/main" val="252756190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6EV exposed image difference</a:t>
            </a:r>
          </a:p>
          <a:p>
            <a:r>
              <a:rPr lang="en-US" dirty="0"/>
              <a:t>Mostly </a:t>
            </a:r>
            <a:r>
              <a:rPr lang="en-US" dirty="0" err="1"/>
              <a:t>speculars</a:t>
            </a:r>
            <a:r>
              <a:rPr lang="en-US" dirty="0"/>
              <a:t> become visible</a:t>
            </a:r>
          </a:p>
        </p:txBody>
      </p:sp>
      <p:sp>
        <p:nvSpPr>
          <p:cNvPr id="4" name="Slide Number Placeholder 3"/>
          <p:cNvSpPr>
            <a:spLocks noGrp="1"/>
          </p:cNvSpPr>
          <p:nvPr>
            <p:ph type="sldNum" sz="quarter" idx="5"/>
          </p:nvPr>
        </p:nvSpPr>
        <p:spPr/>
        <p:txBody>
          <a:bodyPr/>
          <a:lstStyle/>
          <a:p>
            <a:fld id="{2E5AB429-17D0-4B0E-BD0E-547212FFB7D0}" type="slidenum">
              <a:rPr lang="en-US" smtClean="0"/>
              <a:t>88</a:t>
            </a:fld>
            <a:endParaRPr lang="en-US"/>
          </a:p>
        </p:txBody>
      </p:sp>
    </p:spTree>
    <p:extLst>
      <p:ext uri="{BB962C8B-B14F-4D97-AF65-F5344CB8AC3E}">
        <p14:creationId xmlns:p14="http://schemas.microsoft.com/office/powerpoint/2010/main" val="2629262418"/>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VRS shading rate view</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Colors indicate:</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t>Green – 1 sample per pixel quad</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t>Yellow – 2 samples per pixel quad</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t>Magenta – 3 samples per pixel quad</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t>Red – 4 samples per pixel quad</a:t>
            </a:r>
          </a:p>
          <a:p>
            <a:endParaRPr lang="en-US" dirty="0"/>
          </a:p>
          <a:p>
            <a:r>
              <a:rPr lang="en-US" dirty="0"/>
              <a:t>Shading rate distribution is really good.</a:t>
            </a:r>
          </a:p>
        </p:txBody>
      </p:sp>
      <p:sp>
        <p:nvSpPr>
          <p:cNvPr id="4" name="Slide Number Placeholder 3"/>
          <p:cNvSpPr>
            <a:spLocks noGrp="1"/>
          </p:cNvSpPr>
          <p:nvPr>
            <p:ph type="sldNum" sz="quarter" idx="5"/>
          </p:nvPr>
        </p:nvSpPr>
        <p:spPr/>
        <p:txBody>
          <a:bodyPr/>
          <a:lstStyle/>
          <a:p>
            <a:fld id="{2E5AB429-17D0-4B0E-BD0E-547212FFB7D0}" type="slidenum">
              <a:rPr lang="en-US" smtClean="0"/>
              <a:t>89</a:t>
            </a:fld>
            <a:endParaRPr lang="en-US"/>
          </a:p>
        </p:txBody>
      </p:sp>
    </p:spTree>
    <p:extLst>
      <p:ext uri="{BB962C8B-B14F-4D97-AF65-F5344CB8AC3E}">
        <p14:creationId xmlns:p14="http://schemas.microsoft.com/office/powerpoint/2010/main" val="213140521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With lowered resolution, VRS quads need to be promoted to higher sampling rates more often – in order to maintain similar image quality</a:t>
            </a:r>
          </a:p>
        </p:txBody>
      </p:sp>
      <p:sp>
        <p:nvSpPr>
          <p:cNvPr id="4" name="Slide Number Placeholder 3"/>
          <p:cNvSpPr>
            <a:spLocks noGrp="1"/>
          </p:cNvSpPr>
          <p:nvPr>
            <p:ph type="sldNum" sz="quarter" idx="5"/>
          </p:nvPr>
        </p:nvSpPr>
        <p:spPr/>
        <p:txBody>
          <a:bodyPr/>
          <a:lstStyle/>
          <a:p>
            <a:fld id="{2E5AB429-17D0-4B0E-BD0E-547212FFB7D0}" type="slidenum">
              <a:rPr lang="en-US" smtClean="0"/>
              <a:t>90</a:t>
            </a:fld>
            <a:endParaRPr lang="en-US"/>
          </a:p>
        </p:txBody>
      </p:sp>
    </p:spTree>
    <p:extLst>
      <p:ext uri="{BB962C8B-B14F-4D97-AF65-F5344CB8AC3E}">
        <p14:creationId xmlns:p14="http://schemas.microsoft.com/office/powerpoint/2010/main" val="3555289677"/>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effect of efficiency loss is clearly visible on lower resolution platforms (Xbox One 900p)</a:t>
            </a:r>
          </a:p>
        </p:txBody>
      </p:sp>
      <p:sp>
        <p:nvSpPr>
          <p:cNvPr id="4" name="Slide Number Placeholder 3"/>
          <p:cNvSpPr>
            <a:spLocks noGrp="1"/>
          </p:cNvSpPr>
          <p:nvPr>
            <p:ph type="sldNum" sz="quarter" idx="5"/>
          </p:nvPr>
        </p:nvSpPr>
        <p:spPr/>
        <p:txBody>
          <a:bodyPr/>
          <a:lstStyle/>
          <a:p>
            <a:fld id="{2E5AB429-17D0-4B0E-BD0E-547212FFB7D0}" type="slidenum">
              <a:rPr lang="en-US" smtClean="0"/>
              <a:t>91</a:t>
            </a:fld>
            <a:endParaRPr lang="en-US"/>
          </a:p>
        </p:txBody>
      </p:sp>
    </p:spTree>
    <p:extLst>
      <p:ext uri="{BB962C8B-B14F-4D97-AF65-F5344CB8AC3E}">
        <p14:creationId xmlns:p14="http://schemas.microsoft.com/office/powerpoint/2010/main" val="3154460390"/>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effect of efficiency loss is even more apparent at lower target resolutions (4K vs 900p)</a:t>
            </a:r>
          </a:p>
          <a:p>
            <a:r>
              <a:rPr lang="en-US" dirty="0"/>
              <a:t>Let’s see how scaling works between various dynamic resolution steps.</a:t>
            </a:r>
          </a:p>
        </p:txBody>
      </p:sp>
      <p:sp>
        <p:nvSpPr>
          <p:cNvPr id="4" name="Slide Number Placeholder 3"/>
          <p:cNvSpPr>
            <a:spLocks noGrp="1"/>
          </p:cNvSpPr>
          <p:nvPr>
            <p:ph type="sldNum" sz="quarter" idx="5"/>
          </p:nvPr>
        </p:nvSpPr>
        <p:spPr/>
        <p:txBody>
          <a:bodyPr/>
          <a:lstStyle/>
          <a:p>
            <a:fld id="{2E5AB429-17D0-4B0E-BD0E-547212FFB7D0}" type="slidenum">
              <a:rPr lang="en-US" smtClean="0"/>
              <a:t>92</a:t>
            </a:fld>
            <a:endParaRPr lang="en-US"/>
          </a:p>
        </p:txBody>
      </p:sp>
    </p:spTree>
    <p:extLst>
      <p:ext uri="{BB962C8B-B14F-4D97-AF65-F5344CB8AC3E}">
        <p14:creationId xmlns:p14="http://schemas.microsoft.com/office/powerpoint/2010/main" val="1063886742"/>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Comparison shows a significantly diminishing performance return with lowering resolution</a:t>
            </a:r>
          </a:p>
          <a:p>
            <a:pPr marL="0" indent="0">
              <a:buFontTx/>
              <a:buNone/>
            </a:pPr>
            <a:r>
              <a:rPr lang="en-US" dirty="0"/>
              <a:t>  - the effect is not that apparent in high triangle count screen regions (</a:t>
            </a:r>
            <a:r>
              <a:rPr lang="en-US" dirty="0" err="1"/>
              <a:t>viewmodel</a:t>
            </a:r>
            <a:r>
              <a:rPr lang="en-US" dirty="0"/>
              <a:t>) where VRS initially didn’t show such big gains</a:t>
            </a:r>
          </a:p>
        </p:txBody>
      </p:sp>
      <p:sp>
        <p:nvSpPr>
          <p:cNvPr id="4" name="Slide Number Placeholder 3"/>
          <p:cNvSpPr>
            <a:spLocks noGrp="1"/>
          </p:cNvSpPr>
          <p:nvPr>
            <p:ph type="sldNum" sz="quarter" idx="5"/>
          </p:nvPr>
        </p:nvSpPr>
        <p:spPr/>
        <p:txBody>
          <a:bodyPr/>
          <a:lstStyle/>
          <a:p>
            <a:fld id="{2E5AB429-17D0-4B0E-BD0E-547212FFB7D0}" type="slidenum">
              <a:rPr lang="en-US" smtClean="0"/>
              <a:t>93</a:t>
            </a:fld>
            <a:endParaRPr lang="en-US"/>
          </a:p>
        </p:txBody>
      </p:sp>
    </p:spTree>
    <p:extLst>
      <p:ext uri="{BB962C8B-B14F-4D97-AF65-F5344CB8AC3E}">
        <p14:creationId xmlns:p14="http://schemas.microsoft.com/office/powerpoint/2010/main" val="3180108097"/>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resolution step is linear in pixel counts, going from 100% resolution towards 50% resolution goal.</a:t>
            </a:r>
          </a:p>
          <a:p>
            <a:r>
              <a:rPr lang="en-US" dirty="0"/>
              <a:t>In this case from 8 </a:t>
            </a:r>
            <a:r>
              <a:rPr lang="en-US" dirty="0" err="1"/>
              <a:t>mpix</a:t>
            </a:r>
            <a:r>
              <a:rPr lang="en-US" dirty="0"/>
              <a:t> to 4 </a:t>
            </a:r>
            <a:r>
              <a:rPr lang="en-US" dirty="0" err="1"/>
              <a:t>mpix</a:t>
            </a:r>
            <a:r>
              <a:rPr lang="en-US" dirty="0"/>
              <a:t>.</a:t>
            </a:r>
          </a:p>
          <a:p>
            <a:r>
              <a:rPr lang="en-US" dirty="0"/>
              <a:t>Scaling is horizontal only.</a:t>
            </a:r>
          </a:p>
        </p:txBody>
      </p:sp>
      <p:sp>
        <p:nvSpPr>
          <p:cNvPr id="4" name="Slide Number Placeholder 3"/>
          <p:cNvSpPr>
            <a:spLocks noGrp="1"/>
          </p:cNvSpPr>
          <p:nvPr>
            <p:ph type="sldNum" sz="quarter" idx="5"/>
          </p:nvPr>
        </p:nvSpPr>
        <p:spPr/>
        <p:txBody>
          <a:bodyPr/>
          <a:lstStyle/>
          <a:p>
            <a:fld id="{2E5AB429-17D0-4B0E-BD0E-547212FFB7D0}" type="slidenum">
              <a:rPr lang="en-US" smtClean="0"/>
              <a:t>94</a:t>
            </a:fld>
            <a:endParaRPr lang="en-US"/>
          </a:p>
        </p:txBody>
      </p:sp>
    </p:spTree>
    <p:extLst>
      <p:ext uri="{BB962C8B-B14F-4D97-AF65-F5344CB8AC3E}">
        <p14:creationId xmlns:p14="http://schemas.microsoft.com/office/powerpoint/2010/main" val="1610815647"/>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Comparison shows a significantly diminishing performance return with lowering resolution however accordingly lower </a:t>
            </a:r>
            <a:r>
              <a:rPr lang="en-US" dirty="0" err="1"/>
              <a:t>w.r.t.</a:t>
            </a:r>
            <a:r>
              <a:rPr lang="en-US" dirty="0"/>
              <a:t> 4k resolution</a:t>
            </a:r>
          </a:p>
          <a:p>
            <a:pPr marL="0" indent="0">
              <a:buFontTx/>
              <a:buNone/>
            </a:pPr>
            <a:r>
              <a:rPr lang="en-US" dirty="0"/>
              <a:t>  - the effect is not that apparent in high triangle count screen regions (</a:t>
            </a:r>
            <a:r>
              <a:rPr lang="en-US" dirty="0" err="1"/>
              <a:t>viewmodel</a:t>
            </a:r>
            <a:r>
              <a:rPr lang="en-US" dirty="0"/>
              <a:t>) where VRS initially didn’t show such big gains</a:t>
            </a:r>
          </a:p>
        </p:txBody>
      </p:sp>
      <p:sp>
        <p:nvSpPr>
          <p:cNvPr id="4" name="Slide Number Placeholder 3"/>
          <p:cNvSpPr>
            <a:spLocks noGrp="1"/>
          </p:cNvSpPr>
          <p:nvPr>
            <p:ph type="sldNum" sz="quarter" idx="5"/>
          </p:nvPr>
        </p:nvSpPr>
        <p:spPr/>
        <p:txBody>
          <a:bodyPr/>
          <a:lstStyle/>
          <a:p>
            <a:fld id="{2E5AB429-17D0-4B0E-BD0E-547212FFB7D0}" type="slidenum">
              <a:rPr lang="en-US" smtClean="0"/>
              <a:t>95</a:t>
            </a:fld>
            <a:endParaRPr lang="en-US"/>
          </a:p>
        </p:txBody>
      </p:sp>
    </p:spTree>
    <p:extLst>
      <p:ext uri="{BB962C8B-B14F-4D97-AF65-F5344CB8AC3E}">
        <p14:creationId xmlns:p14="http://schemas.microsoft.com/office/powerpoint/2010/main" val="2971004974"/>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900p shows a similar story in terms of falloffs linear nature, however gains are overall much lower continuing diminishing returns from 4K </a:t>
            </a:r>
            <a:r>
              <a:rPr lang="en-US"/>
              <a:t>resolution scaling,.</a:t>
            </a:r>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96</a:t>
            </a:fld>
            <a:endParaRPr lang="en-US"/>
          </a:p>
        </p:txBody>
      </p:sp>
    </p:spTree>
    <p:extLst>
      <p:ext uri="{BB962C8B-B14F-4D97-AF65-F5344CB8AC3E}">
        <p14:creationId xmlns:p14="http://schemas.microsoft.com/office/powerpoint/2010/main" val="1648682750"/>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look at some additional examples.</a:t>
            </a:r>
          </a:p>
          <a:p>
            <a:r>
              <a:rPr lang="en-US" dirty="0"/>
              <a:t>This is likely the worst case scenario due to increased quad occupancy from foliage.</a:t>
            </a:r>
          </a:p>
          <a:p>
            <a:r>
              <a:rPr lang="en-US" dirty="0"/>
              <a:t>Also really noise and high frequency details.</a:t>
            </a:r>
          </a:p>
        </p:txBody>
      </p:sp>
      <p:sp>
        <p:nvSpPr>
          <p:cNvPr id="4" name="Slide Number Placeholder 3"/>
          <p:cNvSpPr>
            <a:spLocks noGrp="1"/>
          </p:cNvSpPr>
          <p:nvPr>
            <p:ph type="sldNum" sz="quarter" idx="5"/>
          </p:nvPr>
        </p:nvSpPr>
        <p:spPr/>
        <p:txBody>
          <a:bodyPr/>
          <a:lstStyle/>
          <a:p>
            <a:fld id="{2E5AB429-17D0-4B0E-BD0E-547212FFB7D0}" type="slidenum">
              <a:rPr lang="en-US" smtClean="0"/>
              <a:t>97</a:t>
            </a:fld>
            <a:endParaRPr lang="en-US"/>
          </a:p>
        </p:txBody>
      </p:sp>
    </p:spTree>
    <p:extLst>
      <p:ext uri="{BB962C8B-B14F-4D97-AF65-F5344CB8AC3E}">
        <p14:creationId xmlns:p14="http://schemas.microsoft.com/office/powerpoint/2010/main" val="2630408883"/>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15.46 – over 1ms of gain</a:t>
            </a:r>
          </a:p>
          <a:p>
            <a:r>
              <a:rPr lang="en-US" dirty="0"/>
              <a:t>Even in such complex case we can see clear gains.</a:t>
            </a:r>
          </a:p>
        </p:txBody>
      </p:sp>
      <p:sp>
        <p:nvSpPr>
          <p:cNvPr id="4" name="Slide Number Placeholder 3"/>
          <p:cNvSpPr>
            <a:spLocks noGrp="1"/>
          </p:cNvSpPr>
          <p:nvPr>
            <p:ph type="sldNum" sz="quarter" idx="5"/>
          </p:nvPr>
        </p:nvSpPr>
        <p:spPr/>
        <p:txBody>
          <a:bodyPr/>
          <a:lstStyle/>
          <a:p>
            <a:fld id="{2E5AB429-17D0-4B0E-BD0E-547212FFB7D0}" type="slidenum">
              <a:rPr lang="en-US" smtClean="0"/>
              <a:t>98</a:t>
            </a:fld>
            <a:endParaRPr lang="en-US"/>
          </a:p>
        </p:txBody>
      </p:sp>
    </p:spTree>
    <p:extLst>
      <p:ext uri="{BB962C8B-B14F-4D97-AF65-F5344CB8AC3E}">
        <p14:creationId xmlns:p14="http://schemas.microsoft.com/office/powerpoint/2010/main" val="1928360159"/>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Another example shows a mixed lighting scene. Fair amount of details on surfaces mixed with day lighting and artificial lights.</a:t>
            </a:r>
          </a:p>
        </p:txBody>
      </p:sp>
      <p:sp>
        <p:nvSpPr>
          <p:cNvPr id="4" name="Slide Number Placeholder 3"/>
          <p:cNvSpPr>
            <a:spLocks noGrp="1"/>
          </p:cNvSpPr>
          <p:nvPr>
            <p:ph type="sldNum" sz="quarter" idx="5"/>
          </p:nvPr>
        </p:nvSpPr>
        <p:spPr/>
        <p:txBody>
          <a:bodyPr/>
          <a:lstStyle/>
          <a:p>
            <a:fld id="{2E5AB429-17D0-4B0E-BD0E-547212FFB7D0}" type="slidenum">
              <a:rPr lang="en-US" smtClean="0"/>
              <a:t>99</a:t>
            </a:fld>
            <a:endParaRPr lang="en-US"/>
          </a:p>
        </p:txBody>
      </p:sp>
    </p:spTree>
    <p:extLst>
      <p:ext uri="{BB962C8B-B14F-4D97-AF65-F5344CB8AC3E}">
        <p14:creationId xmlns:p14="http://schemas.microsoft.com/office/powerpoint/2010/main" val="3595957212"/>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details as well as light to dark transitions are well preserved in VRS mask.</a:t>
            </a:r>
          </a:p>
        </p:txBody>
      </p:sp>
      <p:sp>
        <p:nvSpPr>
          <p:cNvPr id="4" name="Slide Number Placeholder 3"/>
          <p:cNvSpPr>
            <a:spLocks noGrp="1"/>
          </p:cNvSpPr>
          <p:nvPr>
            <p:ph type="sldNum" sz="quarter" idx="5"/>
          </p:nvPr>
        </p:nvSpPr>
        <p:spPr/>
        <p:txBody>
          <a:bodyPr/>
          <a:lstStyle/>
          <a:p>
            <a:fld id="{2E5AB429-17D0-4B0E-BD0E-547212FFB7D0}" type="slidenum">
              <a:rPr lang="en-US" smtClean="0"/>
              <a:t>100</a:t>
            </a:fld>
            <a:endParaRPr lang="en-US"/>
          </a:p>
        </p:txBody>
      </p:sp>
    </p:spTree>
    <p:extLst>
      <p:ext uri="{BB962C8B-B14F-4D97-AF65-F5344CB8AC3E}">
        <p14:creationId xmlns:p14="http://schemas.microsoft.com/office/powerpoint/2010/main" val="639033691"/>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Clear gains.</a:t>
            </a:r>
          </a:p>
        </p:txBody>
      </p:sp>
      <p:sp>
        <p:nvSpPr>
          <p:cNvPr id="4" name="Slide Number Placeholder 3"/>
          <p:cNvSpPr>
            <a:spLocks noGrp="1"/>
          </p:cNvSpPr>
          <p:nvPr>
            <p:ph type="sldNum" sz="quarter" idx="5"/>
          </p:nvPr>
        </p:nvSpPr>
        <p:spPr/>
        <p:txBody>
          <a:bodyPr/>
          <a:lstStyle/>
          <a:p>
            <a:fld id="{2E5AB429-17D0-4B0E-BD0E-547212FFB7D0}" type="slidenum">
              <a:rPr lang="en-US" smtClean="0"/>
              <a:t>102</a:t>
            </a:fld>
            <a:endParaRPr lang="en-US"/>
          </a:p>
        </p:txBody>
      </p:sp>
    </p:spTree>
    <p:extLst>
      <p:ext uri="{BB962C8B-B14F-4D97-AF65-F5344CB8AC3E}">
        <p14:creationId xmlns:p14="http://schemas.microsoft.com/office/powerpoint/2010/main" val="44972885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103</a:t>
            </a:fld>
            <a:endParaRPr lang="en-US"/>
          </a:p>
        </p:txBody>
      </p:sp>
    </p:spTree>
    <p:extLst>
      <p:ext uri="{BB962C8B-B14F-4D97-AF65-F5344CB8AC3E}">
        <p14:creationId xmlns:p14="http://schemas.microsoft.com/office/powerpoint/2010/main" val="4265596203"/>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5AB429-17D0-4B0E-BD0E-547212FFB7D0}" type="slidenum">
              <a:rPr lang="en-US" smtClean="0"/>
              <a:t>104</a:t>
            </a:fld>
            <a:endParaRPr lang="en-US"/>
          </a:p>
        </p:txBody>
      </p:sp>
    </p:spTree>
    <p:extLst>
      <p:ext uri="{BB962C8B-B14F-4D97-AF65-F5344CB8AC3E}">
        <p14:creationId xmlns:p14="http://schemas.microsoft.com/office/powerpoint/2010/main" val="189540114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Present robust 3 stage complex system for Software-Based Variable Rate Shading</a:t>
            </a:r>
          </a:p>
          <a:p>
            <a:r>
              <a:rPr lang="en-US" dirty="0"/>
              <a:t>Can pick &amp; choose depending on use case.</a:t>
            </a:r>
          </a:p>
          <a:p>
            <a:endParaRPr lang="en-US" dirty="0"/>
          </a:p>
          <a:p>
            <a:r>
              <a:rPr lang="en-US" dirty="0"/>
              <a:t>Its really hard to see downsides of Wave Compaction and VRS Masked </a:t>
            </a:r>
            <a:r>
              <a:rPr lang="en-US" dirty="0" err="1"/>
              <a:t>PostFx</a:t>
            </a:r>
            <a:r>
              <a:rPr lang="en-US" dirty="0"/>
              <a:t>.</a:t>
            </a:r>
          </a:p>
          <a:p>
            <a:r>
              <a:rPr lang="en-US" dirty="0"/>
              <a:t>It would be only unadvisable in case of very fast / quick jobs, where setup cost for VRS masking / </a:t>
            </a:r>
            <a:r>
              <a:rPr lang="en-US" dirty="0" err="1"/>
              <a:t>Swizzling</a:t>
            </a:r>
            <a:r>
              <a:rPr lang="en-US" dirty="0"/>
              <a:t> could outweigh the actual execution of the wave.</a:t>
            </a:r>
          </a:p>
          <a:p>
            <a:r>
              <a:rPr lang="en-US" dirty="0"/>
              <a:t>F+ benefits a lot from MSAA pre-pass and has mixed results from VRS Draws – where returns are diminishing with lower resolution due to rising quad occupancy. F+ transparencies draws are as usual highly benefiting.</a:t>
            </a:r>
          </a:p>
          <a:p>
            <a:r>
              <a:rPr lang="en-US" dirty="0"/>
              <a:t>Deferred benefits from MSAA pre-pass would vary depending on content, but would likely suffer due to rising quad occupancy and would not allow benefits of vertex attributes packing in MSAA and interpolation – probably forcing g-buffer pass to run per-sample effectively becoming slower than non-MSAA case. Supplemental F+ transparencies draws are as usual highly benefiting.</a:t>
            </a:r>
          </a:p>
          <a:p>
            <a:r>
              <a:rPr lang="en-US" dirty="0"/>
              <a:t>Visibility buffer has most performance gains, as it maximizes </a:t>
            </a:r>
            <a:r>
              <a:rPr lang="en-US" dirty="0" err="1"/>
              <a:t>prepass</a:t>
            </a:r>
            <a:r>
              <a:rPr lang="en-US" dirty="0"/>
              <a:t> efficiency due to pure-vertex interpolation and doesn’t suffer from triangle occupancy issues in opaque draws. Likely ideal candidate for all techniques.</a:t>
            </a:r>
          </a:p>
          <a:p>
            <a:r>
              <a:rPr lang="en-US" dirty="0"/>
              <a:t>Raytracing highly depends on implementation, but will definitely benefit from VRS pipeline to vary amount of per-pixel sampling.</a:t>
            </a:r>
          </a:p>
          <a:p>
            <a:r>
              <a:rPr lang="en-US" dirty="0"/>
              <a:t>In our case we use VRS with raytraced shadows, to vary amount of samples per-tile per-pixel. Then we use Wave Compaction for efficient ray bundle submission.</a:t>
            </a:r>
          </a:p>
        </p:txBody>
      </p:sp>
      <p:sp>
        <p:nvSpPr>
          <p:cNvPr id="4" name="Slide Number Placeholder 3"/>
          <p:cNvSpPr>
            <a:spLocks noGrp="1"/>
          </p:cNvSpPr>
          <p:nvPr>
            <p:ph type="sldNum" sz="quarter" idx="5"/>
          </p:nvPr>
        </p:nvSpPr>
        <p:spPr/>
        <p:txBody>
          <a:bodyPr/>
          <a:lstStyle/>
          <a:p>
            <a:fld id="{2E5AB429-17D0-4B0E-BD0E-547212FFB7D0}" type="slidenum">
              <a:rPr lang="en-US" smtClean="0"/>
              <a:t>116</a:t>
            </a:fld>
            <a:endParaRPr lang="en-US"/>
          </a:p>
        </p:txBody>
      </p:sp>
    </p:spTree>
    <p:extLst>
      <p:ext uri="{BB962C8B-B14F-4D97-AF65-F5344CB8AC3E}">
        <p14:creationId xmlns:p14="http://schemas.microsoft.com/office/powerpoint/2010/main" val="603677784"/>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4BA9C1B-09D2-4324-816F-D0139B0F0FA5}" type="slidenum">
              <a:rPr lang="en-CA" smtClean="0"/>
              <a:t>118</a:t>
            </a:fld>
            <a:endParaRPr lang="en-CA"/>
          </a:p>
        </p:txBody>
      </p:sp>
    </p:spTree>
    <p:extLst>
      <p:ext uri="{BB962C8B-B14F-4D97-AF65-F5344CB8AC3E}">
        <p14:creationId xmlns:p14="http://schemas.microsoft.com/office/powerpoint/2010/main" val="1241978555"/>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VRS Image and VRS Geometry Mask construction code</a:t>
            </a:r>
          </a:p>
        </p:txBody>
      </p:sp>
      <p:sp>
        <p:nvSpPr>
          <p:cNvPr id="4" name="Slide Number Placeholder 3"/>
          <p:cNvSpPr>
            <a:spLocks noGrp="1"/>
          </p:cNvSpPr>
          <p:nvPr>
            <p:ph type="sldNum" sz="quarter" idx="5"/>
          </p:nvPr>
        </p:nvSpPr>
        <p:spPr/>
        <p:txBody>
          <a:bodyPr/>
          <a:lstStyle/>
          <a:p>
            <a:fld id="{2E5AB429-17D0-4B0E-BD0E-547212FFB7D0}" type="slidenum">
              <a:rPr lang="en-US" smtClean="0"/>
              <a:t>129</a:t>
            </a:fld>
            <a:endParaRPr lang="en-US"/>
          </a:p>
        </p:txBody>
      </p:sp>
    </p:spTree>
    <p:extLst>
      <p:ext uri="{BB962C8B-B14F-4D97-AF65-F5344CB8AC3E}">
        <p14:creationId xmlns:p14="http://schemas.microsoft.com/office/powerpoint/2010/main" val="219303220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Cover">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A05F8FF-42B8-8543-ADEE-5E54C0527C63}"/>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5" name="Picture 4">
            <a:extLst>
              <a:ext uri="{FF2B5EF4-FFF2-40B4-BE49-F238E27FC236}">
                <a16:creationId xmlns:a16="http://schemas.microsoft.com/office/drawing/2014/main" id="{0FA98B98-9001-EC4F-B734-7CF45C98527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979015" y="1713001"/>
            <a:ext cx="6418051" cy="1574239"/>
          </a:xfrm>
          <a:prstGeom prst="rect">
            <a:avLst/>
          </a:prstGeom>
        </p:spPr>
      </p:pic>
      <p:sp>
        <p:nvSpPr>
          <p:cNvPr id="2" name="Title 1">
            <a:extLst>
              <a:ext uri="{FF2B5EF4-FFF2-40B4-BE49-F238E27FC236}">
                <a16:creationId xmlns:a16="http://schemas.microsoft.com/office/drawing/2014/main" id="{62B92407-B675-EC4C-8E6B-56FE90672AAF}"/>
              </a:ext>
            </a:extLst>
          </p:cNvPr>
          <p:cNvSpPr>
            <a:spLocks noGrp="1"/>
          </p:cNvSpPr>
          <p:nvPr>
            <p:ph type="ctrTitle" hasCustomPrompt="1"/>
          </p:nvPr>
        </p:nvSpPr>
        <p:spPr>
          <a:xfrm>
            <a:off x="5358836" y="4064000"/>
            <a:ext cx="6111486" cy="685553"/>
          </a:xfrm>
        </p:spPr>
        <p:txBody>
          <a:bodyPr tIns="0" bIns="0" anchor="b" anchorCtr="0">
            <a:normAutofit/>
          </a:bodyPr>
          <a:lstStyle>
            <a:lvl1pPr algn="l">
              <a:defRPr sz="3600">
                <a:solidFill>
                  <a:schemeClr val="bg1"/>
                </a:solidFill>
              </a:defRPr>
            </a:lvl1pPr>
          </a:lstStyle>
          <a:p>
            <a:r>
              <a:rPr lang="en-US" dirty="0"/>
              <a:t>Master title style</a:t>
            </a:r>
          </a:p>
        </p:txBody>
      </p:sp>
      <p:sp>
        <p:nvSpPr>
          <p:cNvPr id="3" name="Subtitle 2">
            <a:extLst>
              <a:ext uri="{FF2B5EF4-FFF2-40B4-BE49-F238E27FC236}">
                <a16:creationId xmlns:a16="http://schemas.microsoft.com/office/drawing/2014/main" id="{3DE23EDB-27DD-5147-BFFF-2C66925FA85F}"/>
              </a:ext>
            </a:extLst>
          </p:cNvPr>
          <p:cNvSpPr>
            <a:spLocks noGrp="1"/>
          </p:cNvSpPr>
          <p:nvPr>
            <p:ph type="subTitle" idx="1"/>
          </p:nvPr>
        </p:nvSpPr>
        <p:spPr>
          <a:xfrm>
            <a:off x="5358836" y="4763979"/>
            <a:ext cx="6121964" cy="840756"/>
          </a:xfrm>
        </p:spPr>
        <p:txBody>
          <a:bodyPr lIns="0" rIns="0">
            <a:normAutofit/>
          </a:bodyPr>
          <a:lstStyle>
            <a:lvl1pPr marL="0" indent="0" algn="l">
              <a:buNone/>
              <a:defRPr sz="2400">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12" name="Straight Connector 11">
            <a:extLst>
              <a:ext uri="{FF2B5EF4-FFF2-40B4-BE49-F238E27FC236}">
                <a16:creationId xmlns:a16="http://schemas.microsoft.com/office/drawing/2014/main" id="{2FB767E6-C2F0-5F46-96F8-51521B59639E}"/>
              </a:ext>
            </a:extLst>
          </p:cNvPr>
          <p:cNvCxnSpPr/>
          <p:nvPr userDrawn="1"/>
        </p:nvCxnSpPr>
        <p:spPr>
          <a:xfrm>
            <a:off x="5373511" y="3838222"/>
            <a:ext cx="6118578" cy="0"/>
          </a:xfrm>
          <a:prstGeom prst="line">
            <a:avLst/>
          </a:prstGeom>
          <a:ln w="25400">
            <a:solidFill>
              <a:schemeClr val="accent5"/>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A437EEDD-53B4-4F83-9BDF-AF1EF39CC14C}"/>
              </a:ext>
            </a:extLst>
          </p:cNvPr>
          <p:cNvSpPr>
            <a:spLocks noGrp="1"/>
          </p:cNvSpPr>
          <p:nvPr>
            <p:ph type="sldNum" sz="quarter" idx="11"/>
          </p:nvPr>
        </p:nvSpPr>
        <p:spPr/>
        <p:txBody>
          <a:bodyPr/>
          <a:lstStyle/>
          <a:p>
            <a:fld id="{ED7F4C82-5684-9D49-BB71-7E0F578F0248}" type="slidenum">
              <a:rPr lang="en-US" smtClean="0"/>
              <a:pPr/>
              <a:t>‹#›</a:t>
            </a:fld>
            <a:endParaRPr lang="en-US" dirty="0"/>
          </a:p>
        </p:txBody>
      </p:sp>
    </p:spTree>
    <p:extLst>
      <p:ext uri="{BB962C8B-B14F-4D97-AF65-F5344CB8AC3E}">
        <p14:creationId xmlns:p14="http://schemas.microsoft.com/office/powerpoint/2010/main" val="3104004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Divider">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1A25431-C3E8-3A4E-9E63-197FD5AFB7E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5650" cy="6858000"/>
          </a:xfrm>
          <a:prstGeom prst="rect">
            <a:avLst/>
          </a:prstGeom>
        </p:spPr>
      </p:pic>
      <p:pic>
        <p:nvPicPr>
          <p:cNvPr id="11" name="Picture 10">
            <a:extLst>
              <a:ext uri="{FF2B5EF4-FFF2-40B4-BE49-F238E27FC236}">
                <a16:creationId xmlns:a16="http://schemas.microsoft.com/office/drawing/2014/main" id="{09BC7DF0-BD17-CE4B-8B14-ED0591457AB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695894" y="440926"/>
            <a:ext cx="2062713" cy="505948"/>
          </a:xfrm>
          <a:prstGeom prst="rect">
            <a:avLst/>
          </a:prstGeom>
        </p:spPr>
      </p:pic>
      <p:sp>
        <p:nvSpPr>
          <p:cNvPr id="8" name="Text Placeholder 7">
            <a:extLst>
              <a:ext uri="{FF2B5EF4-FFF2-40B4-BE49-F238E27FC236}">
                <a16:creationId xmlns:a16="http://schemas.microsoft.com/office/drawing/2014/main" id="{F7500BC7-1A2E-BF44-BA1B-D85317DC3AE5}"/>
              </a:ext>
            </a:extLst>
          </p:cNvPr>
          <p:cNvSpPr>
            <a:spLocks noGrp="1"/>
          </p:cNvSpPr>
          <p:nvPr>
            <p:ph type="body" sz="quarter" idx="11" hasCustomPrompt="1"/>
          </p:nvPr>
        </p:nvSpPr>
        <p:spPr>
          <a:xfrm>
            <a:off x="8455378" y="3009845"/>
            <a:ext cx="3298472" cy="479079"/>
          </a:xfrm>
        </p:spPr>
        <p:txBody>
          <a:bodyPr lIns="0" tIns="0" rIns="0" bIns="0" anchor="b" anchorCtr="0">
            <a:normAutofit/>
          </a:bodyPr>
          <a:lstStyle>
            <a:lvl1pPr marL="0" indent="0" algn="l">
              <a:buFont typeface="Arial" panose="020B0604020202020204" pitchFamily="34" charset="0"/>
              <a:buNone/>
              <a:defRPr sz="2800" b="1" cap="all" baseline="0">
                <a:solidFill>
                  <a:schemeClr val="bg1"/>
                </a:solidFill>
              </a:defRPr>
            </a:lvl1pPr>
            <a:lvl2pPr marL="347662" indent="0">
              <a:buNone/>
              <a:defRPr/>
            </a:lvl2pPr>
            <a:lvl3pPr marL="696913" indent="0">
              <a:buNone/>
              <a:defRPr/>
            </a:lvl3pPr>
            <a:lvl4pPr marL="968375" indent="0">
              <a:buNone/>
              <a:defRPr/>
            </a:lvl4pPr>
            <a:lvl5pPr marL="1317625" indent="0">
              <a:buNone/>
              <a:defRPr/>
            </a:lvl5pPr>
          </a:lstStyle>
          <a:p>
            <a:pPr lvl="0"/>
            <a:r>
              <a:rPr lang="en-US" dirty="0"/>
              <a:t>DIVIDER TITLE</a:t>
            </a:r>
          </a:p>
        </p:txBody>
      </p:sp>
      <p:sp>
        <p:nvSpPr>
          <p:cNvPr id="10" name="Text Placeholder 9">
            <a:extLst>
              <a:ext uri="{FF2B5EF4-FFF2-40B4-BE49-F238E27FC236}">
                <a16:creationId xmlns:a16="http://schemas.microsoft.com/office/drawing/2014/main" id="{1F84B214-955B-2047-B87E-A96551033131}"/>
              </a:ext>
            </a:extLst>
          </p:cNvPr>
          <p:cNvSpPr>
            <a:spLocks noGrp="1"/>
          </p:cNvSpPr>
          <p:nvPr>
            <p:ph type="body" sz="quarter" idx="12" hasCustomPrompt="1"/>
          </p:nvPr>
        </p:nvSpPr>
        <p:spPr>
          <a:xfrm>
            <a:off x="8461845" y="3543879"/>
            <a:ext cx="3292005" cy="1055688"/>
          </a:xfrm>
        </p:spPr>
        <p:txBody>
          <a:bodyPr lIns="0" tIns="0" rIns="0" bIns="0">
            <a:normAutofit/>
          </a:bodyPr>
          <a:lstStyle>
            <a:lvl1pPr marL="0" indent="0" algn="l">
              <a:buFont typeface="Arial" panose="020B0604020202020204" pitchFamily="34" charset="0"/>
              <a:buNone/>
              <a:defRPr sz="2000">
                <a:solidFill>
                  <a:schemeClr val="accent4"/>
                </a:solidFill>
              </a:defRPr>
            </a:lvl1pPr>
            <a:lvl2pPr marL="347662" indent="0">
              <a:buNone/>
              <a:defRPr/>
            </a:lvl2pPr>
            <a:lvl3pPr marL="696913" indent="0">
              <a:buNone/>
              <a:defRPr/>
            </a:lvl3pPr>
            <a:lvl4pPr marL="968375" indent="0">
              <a:buNone/>
              <a:defRPr/>
            </a:lvl4pPr>
            <a:lvl5pPr marL="1317625" indent="0">
              <a:buNone/>
              <a:defRPr/>
            </a:lvl5pPr>
          </a:lstStyle>
          <a:p>
            <a:pPr lvl="0"/>
            <a:r>
              <a:rPr lang="en-US" dirty="0"/>
              <a:t>Divider Subtitle</a:t>
            </a:r>
          </a:p>
        </p:txBody>
      </p:sp>
      <p:cxnSp>
        <p:nvCxnSpPr>
          <p:cNvPr id="9" name="Straight Connector 8">
            <a:extLst>
              <a:ext uri="{FF2B5EF4-FFF2-40B4-BE49-F238E27FC236}">
                <a16:creationId xmlns:a16="http://schemas.microsoft.com/office/drawing/2014/main" id="{BA4BC26B-803F-CB4D-92A7-9D30B809C7E2}"/>
              </a:ext>
            </a:extLst>
          </p:cNvPr>
          <p:cNvCxnSpPr>
            <a:cxnSpLocks/>
          </p:cNvCxnSpPr>
          <p:nvPr userDrawn="1"/>
        </p:nvCxnSpPr>
        <p:spPr>
          <a:xfrm>
            <a:off x="8432800" y="2720622"/>
            <a:ext cx="3321050" cy="0"/>
          </a:xfrm>
          <a:prstGeom prst="line">
            <a:avLst/>
          </a:prstGeom>
          <a:ln w="2540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6882040"/>
      </p:ext>
    </p:extLst>
  </p:cSld>
  <p:clrMapOvr>
    <a:masterClrMapping/>
  </p:clrMapOvr>
  <p:extLst>
    <p:ext uri="{DCECCB84-F9BA-43D5-87BE-67443E8EF086}">
      <p15:sldGuideLst xmlns:p15="http://schemas.microsoft.com/office/powerpoint/2012/main">
        <p15:guide id="3" pos="74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resenter">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F90D4458-07DD-3A44-B9B5-26B2D305105D}"/>
              </a:ext>
            </a:extLst>
          </p:cNvPr>
          <p:cNvSpPr>
            <a:spLocks noGrp="1"/>
          </p:cNvSpPr>
          <p:nvPr>
            <p:ph type="pic" sz="quarter" idx="13"/>
          </p:nvPr>
        </p:nvSpPr>
        <p:spPr>
          <a:xfrm>
            <a:off x="440266" y="428978"/>
            <a:ext cx="4332901" cy="5520266"/>
          </a:xfrm>
          <a:solidFill>
            <a:schemeClr val="bg1">
              <a:lumMod val="95000"/>
            </a:schemeClr>
          </a:solidFill>
        </p:spPr>
        <p:txBody>
          <a:bodyPr anchor="ctr" anchorCtr="0"/>
          <a:lstStyle>
            <a:lvl1pPr marL="0" indent="0" algn="ctr">
              <a:buNone/>
              <a:defRPr>
                <a:solidFill>
                  <a:schemeClr val="tx1"/>
                </a:solidFill>
              </a:defRPr>
            </a:lvl1pPr>
          </a:lstStyle>
          <a:p>
            <a:endParaRPr lang="en-US" dirty="0"/>
          </a:p>
        </p:txBody>
      </p:sp>
      <p:sp>
        <p:nvSpPr>
          <p:cNvPr id="12" name="Text Placeholder 11">
            <a:extLst>
              <a:ext uri="{FF2B5EF4-FFF2-40B4-BE49-F238E27FC236}">
                <a16:creationId xmlns:a16="http://schemas.microsoft.com/office/drawing/2014/main" id="{0E6A4C08-AAC1-A446-930B-62F54F052811}"/>
              </a:ext>
            </a:extLst>
          </p:cNvPr>
          <p:cNvSpPr>
            <a:spLocks noGrp="1"/>
          </p:cNvSpPr>
          <p:nvPr>
            <p:ph type="body" sz="quarter" idx="14" hasCustomPrompt="1"/>
          </p:nvPr>
        </p:nvSpPr>
        <p:spPr>
          <a:xfrm>
            <a:off x="5577840" y="2208107"/>
            <a:ext cx="5988685" cy="648393"/>
          </a:xfrm>
        </p:spPr>
        <p:txBody>
          <a:bodyPr lIns="0" tIns="0" rIns="0" bIns="0" anchor="b" anchorCtr="0">
            <a:normAutofit/>
          </a:bodyPr>
          <a:lstStyle>
            <a:lvl1pPr marL="0" indent="0">
              <a:buNone/>
              <a:defRPr sz="2400" b="1" cap="all" baseline="0">
                <a:solidFill>
                  <a:schemeClr val="accent2"/>
                </a:solidFill>
              </a:defRPr>
            </a:lvl1pPr>
          </a:lstStyle>
          <a:p>
            <a:pPr lvl="0"/>
            <a:r>
              <a:rPr lang="en-US" dirty="0"/>
              <a:t>SPEAKER NAME</a:t>
            </a:r>
          </a:p>
        </p:txBody>
      </p:sp>
      <p:sp>
        <p:nvSpPr>
          <p:cNvPr id="14" name="Text Placeholder 13">
            <a:extLst>
              <a:ext uri="{FF2B5EF4-FFF2-40B4-BE49-F238E27FC236}">
                <a16:creationId xmlns:a16="http://schemas.microsoft.com/office/drawing/2014/main" id="{ACD76F35-8F5D-444F-8711-33637973B32D}"/>
              </a:ext>
            </a:extLst>
          </p:cNvPr>
          <p:cNvSpPr>
            <a:spLocks noGrp="1"/>
          </p:cNvSpPr>
          <p:nvPr>
            <p:ph type="body" sz="quarter" idx="15" hasCustomPrompt="1"/>
          </p:nvPr>
        </p:nvSpPr>
        <p:spPr>
          <a:xfrm>
            <a:off x="5578475" y="2971422"/>
            <a:ext cx="5988685" cy="268489"/>
          </a:xfrm>
        </p:spPr>
        <p:txBody>
          <a:bodyPr lIns="0" tIns="0" rIns="0" bIns="0" anchor="ctr">
            <a:normAutofit/>
          </a:bodyPr>
          <a:lstStyle>
            <a:lvl1pPr marL="0" indent="0">
              <a:buNone/>
              <a:defRPr sz="1800" b="1" cap="all" baseline="0">
                <a:solidFill>
                  <a:schemeClr val="accent4"/>
                </a:solidFill>
              </a:defRPr>
            </a:lvl1pPr>
          </a:lstStyle>
          <a:p>
            <a:pPr lvl="0"/>
            <a:r>
              <a:rPr lang="en-US" dirty="0"/>
              <a:t>POSITION / TITLE</a:t>
            </a:r>
          </a:p>
        </p:txBody>
      </p:sp>
      <p:sp>
        <p:nvSpPr>
          <p:cNvPr id="15" name="Text Placeholder 13">
            <a:extLst>
              <a:ext uri="{FF2B5EF4-FFF2-40B4-BE49-F238E27FC236}">
                <a16:creationId xmlns:a16="http://schemas.microsoft.com/office/drawing/2014/main" id="{76615A6F-53C5-804B-A648-B59EE9920D08}"/>
              </a:ext>
            </a:extLst>
          </p:cNvPr>
          <p:cNvSpPr>
            <a:spLocks noGrp="1"/>
          </p:cNvSpPr>
          <p:nvPr>
            <p:ph type="body" sz="quarter" idx="16" hasCustomPrompt="1"/>
          </p:nvPr>
        </p:nvSpPr>
        <p:spPr>
          <a:xfrm>
            <a:off x="5578475" y="3304446"/>
            <a:ext cx="5988685" cy="390409"/>
          </a:xfrm>
        </p:spPr>
        <p:txBody>
          <a:bodyPr lIns="0" tIns="0" rIns="0" bIns="0">
            <a:normAutofit/>
          </a:bodyPr>
          <a:lstStyle>
            <a:lvl1pPr marL="0" indent="0">
              <a:buNone/>
              <a:defRPr sz="1600" b="0" i="0" cap="none" baseline="0">
                <a:solidFill>
                  <a:schemeClr val="accent2"/>
                </a:solidFill>
              </a:defRPr>
            </a:lvl1pPr>
          </a:lstStyle>
          <a:p>
            <a:pPr lvl="0"/>
            <a:r>
              <a:rPr lang="en-US" dirty="0"/>
              <a:t>Place / Company</a:t>
            </a:r>
          </a:p>
        </p:txBody>
      </p:sp>
      <p:sp>
        <p:nvSpPr>
          <p:cNvPr id="16" name="Text Placeholder 13">
            <a:extLst>
              <a:ext uri="{FF2B5EF4-FFF2-40B4-BE49-F238E27FC236}">
                <a16:creationId xmlns:a16="http://schemas.microsoft.com/office/drawing/2014/main" id="{B2C95F61-E96E-7449-BF10-7DE141840465}"/>
              </a:ext>
            </a:extLst>
          </p:cNvPr>
          <p:cNvSpPr>
            <a:spLocks noGrp="1"/>
          </p:cNvSpPr>
          <p:nvPr>
            <p:ph type="body" sz="quarter" idx="17" hasCustomPrompt="1"/>
          </p:nvPr>
        </p:nvSpPr>
        <p:spPr>
          <a:xfrm>
            <a:off x="5578475" y="3804357"/>
            <a:ext cx="5988685" cy="2144887"/>
          </a:xfrm>
        </p:spPr>
        <p:txBody>
          <a:bodyPr lIns="0" tIns="0" rIns="0" bIns="0">
            <a:normAutofit/>
          </a:bodyPr>
          <a:lstStyle>
            <a:lvl1pPr marL="0" indent="0">
              <a:lnSpc>
                <a:spcPct val="100000"/>
              </a:lnSpc>
              <a:buNone/>
              <a:defRPr sz="1800" b="0" i="0" cap="none" baseline="0">
                <a:solidFill>
                  <a:schemeClr val="accent2"/>
                </a:solidFill>
              </a:defRPr>
            </a:lvl1pPr>
          </a:lstStyle>
          <a:p>
            <a:pPr lvl="0"/>
            <a:r>
              <a:rPr lang="en-US" dirty="0"/>
              <a:t>Short Biography</a:t>
            </a:r>
          </a:p>
        </p:txBody>
      </p:sp>
      <p:sp>
        <p:nvSpPr>
          <p:cNvPr id="17" name="Slide Number Placeholder 3">
            <a:extLst>
              <a:ext uri="{FF2B5EF4-FFF2-40B4-BE49-F238E27FC236}">
                <a16:creationId xmlns:a16="http://schemas.microsoft.com/office/drawing/2014/main" id="{B9284170-65A4-A147-93CD-BF938AA7E732}"/>
              </a:ext>
            </a:extLst>
          </p:cNvPr>
          <p:cNvSpPr>
            <a:spLocks noGrp="1"/>
          </p:cNvSpPr>
          <p:nvPr>
            <p:ph type="sldNum" sz="quarter" idx="18"/>
          </p:nvPr>
        </p:nvSpPr>
        <p:spPr>
          <a:xfrm>
            <a:off x="11325128" y="6327876"/>
            <a:ext cx="436520" cy="365125"/>
          </a:xfrm>
        </p:spPr>
        <p:txBody>
          <a:bodyPr/>
          <a:lstStyle/>
          <a:p>
            <a:fld id="{ED7F4C82-5684-9D49-BB71-7E0F578F0248}" type="slidenum">
              <a:rPr lang="en-US" smtClean="0"/>
              <a:pPr/>
              <a:t>‹#›</a:t>
            </a:fld>
            <a:endParaRPr lang="en-US" dirty="0"/>
          </a:p>
        </p:txBody>
      </p:sp>
    </p:spTree>
    <p:extLst>
      <p:ext uri="{BB962C8B-B14F-4D97-AF65-F5344CB8AC3E}">
        <p14:creationId xmlns:p14="http://schemas.microsoft.com/office/powerpoint/2010/main" val="37214239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A090D-9721-1E44-816F-12288D985DF1}"/>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423C0F66-4B25-744D-B250-372DB6FCFC2B}"/>
              </a:ext>
            </a:extLst>
          </p:cNvPr>
          <p:cNvSpPr>
            <a:spLocks noGrp="1"/>
          </p:cNvSpPr>
          <p:nvPr>
            <p:ph type="sldNum" sz="quarter" idx="11"/>
          </p:nvPr>
        </p:nvSpPr>
        <p:spPr/>
        <p:txBody>
          <a:bodyPr/>
          <a:lstStyle/>
          <a:p>
            <a:fld id="{ED7F4C82-5684-9D49-BB71-7E0F578F0248}" type="slidenum">
              <a:rPr lang="en-US" smtClean="0"/>
              <a:pPr/>
              <a:t>‹#›</a:t>
            </a:fld>
            <a:endParaRPr lang="en-US" dirty="0"/>
          </a:p>
        </p:txBody>
      </p:sp>
      <p:sp>
        <p:nvSpPr>
          <p:cNvPr id="6" name="Text Placeholder 5">
            <a:extLst>
              <a:ext uri="{FF2B5EF4-FFF2-40B4-BE49-F238E27FC236}">
                <a16:creationId xmlns:a16="http://schemas.microsoft.com/office/drawing/2014/main" id="{33A61238-323A-D04B-A571-CD03ED04FEA1}"/>
              </a:ext>
            </a:extLst>
          </p:cNvPr>
          <p:cNvSpPr>
            <a:spLocks noGrp="1"/>
          </p:cNvSpPr>
          <p:nvPr>
            <p:ph type="body" sz="quarter" idx="12"/>
          </p:nvPr>
        </p:nvSpPr>
        <p:spPr>
          <a:xfrm>
            <a:off x="452439" y="1826582"/>
            <a:ext cx="11317874" cy="40995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60573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10D15-365E-6848-93F0-30432EA4E613}"/>
              </a:ext>
            </a:extLst>
          </p:cNvPr>
          <p:cNvSpPr>
            <a:spLocks noGrp="1"/>
          </p:cNvSpPr>
          <p:nvPr>
            <p:ph type="title"/>
          </p:nvPr>
        </p:nvSpPr>
        <p:spPr/>
        <p:txBody>
          <a:bodyPr/>
          <a:lstStyle/>
          <a:p>
            <a:r>
              <a:rPr lang="en-US"/>
              <a:t>Click to edit Master title style</a:t>
            </a:r>
          </a:p>
        </p:txBody>
      </p:sp>
      <p:sp>
        <p:nvSpPr>
          <p:cNvPr id="5" name="Slide Number Placeholder 4">
            <a:extLst>
              <a:ext uri="{FF2B5EF4-FFF2-40B4-BE49-F238E27FC236}">
                <a16:creationId xmlns:a16="http://schemas.microsoft.com/office/drawing/2014/main" id="{833D3AAE-E2BE-524C-AE49-B8A47087485D}"/>
              </a:ext>
            </a:extLst>
          </p:cNvPr>
          <p:cNvSpPr>
            <a:spLocks noGrp="1"/>
          </p:cNvSpPr>
          <p:nvPr>
            <p:ph type="sldNum" sz="quarter" idx="12"/>
          </p:nvPr>
        </p:nvSpPr>
        <p:spPr/>
        <p:txBody>
          <a:bodyPr/>
          <a:lstStyle/>
          <a:p>
            <a:fld id="{ED7F4C82-5684-9D49-BB71-7E0F578F0248}" type="slidenum">
              <a:rPr lang="en-US" smtClean="0"/>
              <a:t>‹#›</a:t>
            </a:fld>
            <a:endParaRPr lang="en-US" dirty="0"/>
          </a:p>
        </p:txBody>
      </p:sp>
    </p:spTree>
    <p:extLst>
      <p:ext uri="{BB962C8B-B14F-4D97-AF65-F5344CB8AC3E}">
        <p14:creationId xmlns:p14="http://schemas.microsoft.com/office/powerpoint/2010/main" val="9400344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5577399-C03B-1746-9982-3605ED885739}"/>
              </a:ext>
            </a:extLst>
          </p:cNvPr>
          <p:cNvSpPr>
            <a:spLocks noGrp="1"/>
          </p:cNvSpPr>
          <p:nvPr>
            <p:ph type="sldNum" sz="quarter" idx="12"/>
          </p:nvPr>
        </p:nvSpPr>
        <p:spPr/>
        <p:txBody>
          <a:bodyPr/>
          <a:lstStyle/>
          <a:p>
            <a:fld id="{ED7F4C82-5684-9D49-BB71-7E0F578F0248}" type="slidenum">
              <a:rPr lang="en-US" smtClean="0"/>
              <a:t>‹#›</a:t>
            </a:fld>
            <a:endParaRPr lang="en-US" dirty="0"/>
          </a:p>
        </p:txBody>
      </p:sp>
    </p:spTree>
    <p:extLst>
      <p:ext uri="{BB962C8B-B14F-4D97-AF65-F5344CB8AC3E}">
        <p14:creationId xmlns:p14="http://schemas.microsoft.com/office/powerpoint/2010/main" val="3273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10D15-365E-6848-93F0-30432EA4E613}"/>
              </a:ext>
            </a:extLst>
          </p:cNvPr>
          <p:cNvSpPr>
            <a:spLocks noGrp="1"/>
          </p:cNvSpPr>
          <p:nvPr>
            <p:ph type="title"/>
          </p:nvPr>
        </p:nvSpPr>
        <p:spPr/>
        <p:txBody>
          <a:bodyPr/>
          <a:lstStyle/>
          <a:p>
            <a:r>
              <a:rPr lang="en-US" dirty="0"/>
              <a:t>Click to edit Master title style</a:t>
            </a:r>
          </a:p>
        </p:txBody>
      </p:sp>
      <p:sp>
        <p:nvSpPr>
          <p:cNvPr id="4" name="Footer Placeholder 3">
            <a:extLst>
              <a:ext uri="{FF2B5EF4-FFF2-40B4-BE49-F238E27FC236}">
                <a16:creationId xmlns:a16="http://schemas.microsoft.com/office/drawing/2014/main" id="{25D7E653-EE74-F549-B845-25B745C0A426}"/>
              </a:ext>
            </a:extLst>
          </p:cNvPr>
          <p:cNvSpPr>
            <a:spLocks noGrp="1"/>
          </p:cNvSpPr>
          <p:nvPr>
            <p:ph type="ftr" sz="quarter" idx="11"/>
          </p:nvPr>
        </p:nvSpPr>
        <p:spPr>
          <a:xfrm>
            <a:off x="430352" y="6492240"/>
            <a:ext cx="4114800" cy="365760"/>
          </a:xfrm>
          <a:prstGeom prst="rect">
            <a:avLst/>
          </a:prstGeom>
        </p:spPr>
        <p:txBody>
          <a:bodyPr/>
          <a:lstStyle/>
          <a:p>
            <a:r>
              <a:rPr lang="en-US" dirty="0"/>
              <a:t>© 2020 Activision Publishing, Inc.</a:t>
            </a:r>
          </a:p>
        </p:txBody>
      </p:sp>
      <p:sp>
        <p:nvSpPr>
          <p:cNvPr id="5" name="Slide Number Placeholder 4">
            <a:extLst>
              <a:ext uri="{FF2B5EF4-FFF2-40B4-BE49-F238E27FC236}">
                <a16:creationId xmlns:a16="http://schemas.microsoft.com/office/drawing/2014/main" id="{833D3AAE-E2BE-524C-AE49-B8A47087485D}"/>
              </a:ext>
            </a:extLst>
          </p:cNvPr>
          <p:cNvSpPr>
            <a:spLocks noGrp="1"/>
          </p:cNvSpPr>
          <p:nvPr>
            <p:ph type="sldNum" sz="quarter" idx="12"/>
          </p:nvPr>
        </p:nvSpPr>
        <p:spPr/>
        <p:txBody>
          <a:bodyPr/>
          <a:lstStyle/>
          <a:p>
            <a:fld id="{ED7F4C82-5684-9D49-BB71-7E0F578F0248}" type="slidenum">
              <a:rPr lang="en-US" smtClean="0"/>
              <a:t>‹#›</a:t>
            </a:fld>
            <a:endParaRPr lang="en-US" dirty="0"/>
          </a:p>
        </p:txBody>
      </p:sp>
      <p:sp>
        <p:nvSpPr>
          <p:cNvPr id="3" name="Rectangle 2">
            <a:extLst>
              <a:ext uri="{FF2B5EF4-FFF2-40B4-BE49-F238E27FC236}">
                <a16:creationId xmlns:a16="http://schemas.microsoft.com/office/drawing/2014/main" id="{35AA2FB0-C513-F64D-9B29-0BF0C80FA007}"/>
              </a:ext>
            </a:extLst>
          </p:cNvPr>
          <p:cNvSpPr/>
          <p:nvPr userDrawn="1"/>
        </p:nvSpPr>
        <p:spPr>
          <a:xfrm>
            <a:off x="7534656" y="1433690"/>
            <a:ext cx="4657345" cy="45042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Picture Placeholder 6">
            <a:extLst>
              <a:ext uri="{FF2B5EF4-FFF2-40B4-BE49-F238E27FC236}">
                <a16:creationId xmlns:a16="http://schemas.microsoft.com/office/drawing/2014/main" id="{F90D4458-07DD-3A44-B9B5-26B2D305105D}"/>
              </a:ext>
            </a:extLst>
          </p:cNvPr>
          <p:cNvSpPr>
            <a:spLocks noGrp="1"/>
          </p:cNvSpPr>
          <p:nvPr>
            <p:ph type="pic" sz="quarter" idx="13"/>
          </p:nvPr>
        </p:nvSpPr>
        <p:spPr>
          <a:xfrm>
            <a:off x="0" y="1433689"/>
            <a:ext cx="7534656" cy="4504267"/>
          </a:xfrm>
          <a:solidFill>
            <a:schemeClr val="bg1">
              <a:lumMod val="95000"/>
            </a:schemeClr>
          </a:solidFill>
        </p:spPr>
        <p:txBody>
          <a:bodyPr anchor="ctr" anchorCtr="0"/>
          <a:lstStyle>
            <a:lvl1pPr marL="0" indent="0" algn="ctr">
              <a:buNone/>
              <a:defRPr/>
            </a:lvl1pPr>
          </a:lstStyle>
          <a:p>
            <a:endParaRPr lang="en-US" dirty="0"/>
          </a:p>
        </p:txBody>
      </p:sp>
      <p:sp>
        <p:nvSpPr>
          <p:cNvPr id="9" name="Text Placeholder 8">
            <a:extLst>
              <a:ext uri="{FF2B5EF4-FFF2-40B4-BE49-F238E27FC236}">
                <a16:creationId xmlns:a16="http://schemas.microsoft.com/office/drawing/2014/main" id="{94FFF165-98DD-254C-95C9-338256CF8E59}"/>
              </a:ext>
            </a:extLst>
          </p:cNvPr>
          <p:cNvSpPr>
            <a:spLocks noGrp="1"/>
          </p:cNvSpPr>
          <p:nvPr>
            <p:ph type="body" sz="quarter" idx="14"/>
          </p:nvPr>
        </p:nvSpPr>
        <p:spPr>
          <a:xfrm>
            <a:off x="8054975" y="1851378"/>
            <a:ext cx="3624263" cy="3759200"/>
          </a:xfrm>
        </p:spPr>
        <p:txBody>
          <a:bodyPr>
            <a:normAutofit/>
          </a:bodyPr>
          <a:lstStyle>
            <a:lvl1pPr>
              <a:buClr>
                <a:schemeClr val="accent4"/>
              </a:buClr>
              <a:defRPr sz="1800">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Edit Master text styles</a:t>
            </a:r>
          </a:p>
        </p:txBody>
      </p:sp>
    </p:spTree>
    <p:extLst>
      <p:ext uri="{BB962C8B-B14F-4D97-AF65-F5344CB8AC3E}">
        <p14:creationId xmlns:p14="http://schemas.microsoft.com/office/powerpoint/2010/main" val="1619862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Block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10D15-365E-6848-93F0-30432EA4E613}"/>
              </a:ext>
            </a:extLst>
          </p:cNvPr>
          <p:cNvSpPr>
            <a:spLocks noGrp="1"/>
          </p:cNvSpPr>
          <p:nvPr>
            <p:ph type="title"/>
          </p:nvPr>
        </p:nvSpPr>
        <p:spPr/>
        <p:txBody>
          <a:bodyPr/>
          <a:lstStyle/>
          <a:p>
            <a:r>
              <a:rPr lang="en-US"/>
              <a:t>Click to edit Master title style</a:t>
            </a:r>
          </a:p>
        </p:txBody>
      </p:sp>
      <p:sp>
        <p:nvSpPr>
          <p:cNvPr id="5" name="Slide Number Placeholder 4">
            <a:extLst>
              <a:ext uri="{FF2B5EF4-FFF2-40B4-BE49-F238E27FC236}">
                <a16:creationId xmlns:a16="http://schemas.microsoft.com/office/drawing/2014/main" id="{833D3AAE-E2BE-524C-AE49-B8A47087485D}"/>
              </a:ext>
            </a:extLst>
          </p:cNvPr>
          <p:cNvSpPr>
            <a:spLocks noGrp="1"/>
          </p:cNvSpPr>
          <p:nvPr>
            <p:ph type="sldNum" sz="quarter" idx="12"/>
          </p:nvPr>
        </p:nvSpPr>
        <p:spPr/>
        <p:txBody>
          <a:bodyPr/>
          <a:lstStyle/>
          <a:p>
            <a:fld id="{ED7F4C82-5684-9D49-BB71-7E0F578F0248}" type="slidenum">
              <a:rPr lang="en-US" smtClean="0"/>
              <a:t>‹#›</a:t>
            </a:fld>
            <a:endParaRPr lang="en-US" dirty="0"/>
          </a:p>
        </p:txBody>
      </p:sp>
      <p:sp>
        <p:nvSpPr>
          <p:cNvPr id="8" name="Rectangle 7">
            <a:extLst>
              <a:ext uri="{FF2B5EF4-FFF2-40B4-BE49-F238E27FC236}">
                <a16:creationId xmlns:a16="http://schemas.microsoft.com/office/drawing/2014/main" id="{55280121-DF8E-834A-8E39-C9F8CC88A296}"/>
              </a:ext>
            </a:extLst>
          </p:cNvPr>
          <p:cNvSpPr/>
          <p:nvPr userDrawn="1"/>
        </p:nvSpPr>
        <p:spPr>
          <a:xfrm>
            <a:off x="425591" y="1753987"/>
            <a:ext cx="5202936" cy="3849624"/>
          </a:xfrm>
          <a:prstGeom prst="rect">
            <a:avLst/>
          </a:prstGeom>
          <a:solidFill>
            <a:schemeClr val="accent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DA6DD79E-9F40-324E-87C1-776C84A7A09A}"/>
              </a:ext>
            </a:extLst>
          </p:cNvPr>
          <p:cNvSpPr/>
          <p:nvPr userDrawn="1"/>
        </p:nvSpPr>
        <p:spPr>
          <a:xfrm>
            <a:off x="425591" y="1753986"/>
            <a:ext cx="5202936" cy="103327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4DC3F8A6-0B7B-5B4B-9516-E6B5BCBE1D0C}"/>
              </a:ext>
            </a:extLst>
          </p:cNvPr>
          <p:cNvSpPr/>
          <p:nvPr userDrawn="1"/>
        </p:nvSpPr>
        <p:spPr>
          <a:xfrm>
            <a:off x="6560852" y="1753987"/>
            <a:ext cx="5202936" cy="3849624"/>
          </a:xfrm>
          <a:prstGeom prst="rect">
            <a:avLst/>
          </a:prstGeom>
          <a:solidFill>
            <a:schemeClr val="accent5">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9D897FC-C0BF-1E41-A349-A5F739192B72}"/>
              </a:ext>
            </a:extLst>
          </p:cNvPr>
          <p:cNvSpPr/>
          <p:nvPr userDrawn="1"/>
        </p:nvSpPr>
        <p:spPr>
          <a:xfrm>
            <a:off x="6560852" y="1753986"/>
            <a:ext cx="5202936" cy="103327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 Placeholder 13">
            <a:extLst>
              <a:ext uri="{FF2B5EF4-FFF2-40B4-BE49-F238E27FC236}">
                <a16:creationId xmlns:a16="http://schemas.microsoft.com/office/drawing/2014/main" id="{4CFB4CDD-307C-2A4E-BF8B-5A3763DADA5D}"/>
              </a:ext>
            </a:extLst>
          </p:cNvPr>
          <p:cNvSpPr>
            <a:spLocks noGrp="1"/>
          </p:cNvSpPr>
          <p:nvPr>
            <p:ph type="body" sz="quarter" idx="13" hasCustomPrompt="1"/>
          </p:nvPr>
        </p:nvSpPr>
        <p:spPr>
          <a:xfrm>
            <a:off x="708432" y="1945524"/>
            <a:ext cx="4637255" cy="631825"/>
          </a:xfrm>
        </p:spPr>
        <p:txBody>
          <a:bodyPr anchor="ctr" anchorCtr="0">
            <a:normAutofit/>
          </a:bodyPr>
          <a:lstStyle>
            <a:lvl1pPr marL="0" indent="0">
              <a:buNone/>
              <a:defRPr sz="2000" b="1">
                <a:solidFill>
                  <a:schemeClr val="bg1"/>
                </a:solidFill>
              </a:defRPr>
            </a:lvl1pPr>
          </a:lstStyle>
          <a:p>
            <a:pPr lvl="0"/>
            <a:r>
              <a:rPr lang="en-US" dirty="0"/>
              <a:t>Click to Edit Headline Text</a:t>
            </a:r>
          </a:p>
        </p:txBody>
      </p:sp>
      <p:sp>
        <p:nvSpPr>
          <p:cNvPr id="18" name="Text Placeholder 17">
            <a:extLst>
              <a:ext uri="{FF2B5EF4-FFF2-40B4-BE49-F238E27FC236}">
                <a16:creationId xmlns:a16="http://schemas.microsoft.com/office/drawing/2014/main" id="{35FB30A8-DF98-C942-BA46-596EF9ED4008}"/>
              </a:ext>
            </a:extLst>
          </p:cNvPr>
          <p:cNvSpPr>
            <a:spLocks noGrp="1"/>
          </p:cNvSpPr>
          <p:nvPr>
            <p:ph type="body" sz="quarter" idx="16"/>
          </p:nvPr>
        </p:nvSpPr>
        <p:spPr>
          <a:xfrm>
            <a:off x="708432" y="3050770"/>
            <a:ext cx="4637255" cy="2269375"/>
          </a:xfrm>
        </p:spPr>
        <p:txBody>
          <a:bodyPr>
            <a:normAutofit/>
          </a:bodyPr>
          <a:lstStyle>
            <a:lvl1pPr marL="231775" indent="-231775">
              <a:tabLst/>
              <a:defRPr sz="1600">
                <a:solidFill>
                  <a:schemeClr val="tx1"/>
                </a:solidFill>
              </a:defRPr>
            </a:lvl1pPr>
            <a:lvl2pPr>
              <a:defRPr sz="1400">
                <a:solidFill>
                  <a:schemeClr val="bg1"/>
                </a:solidFill>
              </a:defRPr>
            </a:lvl2pPr>
            <a:lvl3pPr>
              <a:defRPr sz="1400">
                <a:solidFill>
                  <a:schemeClr val="bg1"/>
                </a:solidFill>
              </a:defRPr>
            </a:lvl3pPr>
            <a:lvl4pPr>
              <a:defRPr sz="1400">
                <a:solidFill>
                  <a:schemeClr val="bg1"/>
                </a:solidFill>
              </a:defRPr>
            </a:lvl4pPr>
            <a:lvl5pPr>
              <a:defRPr sz="1400">
                <a:solidFill>
                  <a:schemeClr val="bg1"/>
                </a:solidFill>
              </a:defRPr>
            </a:lvl5pPr>
          </a:lstStyle>
          <a:p>
            <a:pPr lvl="0"/>
            <a:r>
              <a:rPr lang="en-US" dirty="0"/>
              <a:t>Edit Master text styles</a:t>
            </a:r>
          </a:p>
        </p:txBody>
      </p:sp>
      <p:sp>
        <p:nvSpPr>
          <p:cNvPr id="24" name="Text Placeholder 13">
            <a:extLst>
              <a:ext uri="{FF2B5EF4-FFF2-40B4-BE49-F238E27FC236}">
                <a16:creationId xmlns:a16="http://schemas.microsoft.com/office/drawing/2014/main" id="{6EA717DE-5448-6C4A-9156-E8940D495121}"/>
              </a:ext>
            </a:extLst>
          </p:cNvPr>
          <p:cNvSpPr>
            <a:spLocks noGrp="1"/>
          </p:cNvSpPr>
          <p:nvPr>
            <p:ph type="body" sz="quarter" idx="17" hasCustomPrompt="1"/>
          </p:nvPr>
        </p:nvSpPr>
        <p:spPr>
          <a:xfrm>
            <a:off x="6848253" y="1945524"/>
            <a:ext cx="4637255" cy="631825"/>
          </a:xfrm>
        </p:spPr>
        <p:txBody>
          <a:bodyPr anchor="ctr" anchorCtr="0">
            <a:normAutofit/>
          </a:bodyPr>
          <a:lstStyle>
            <a:lvl1pPr marL="0" indent="0">
              <a:buNone/>
              <a:defRPr sz="2000" b="1">
                <a:solidFill>
                  <a:schemeClr val="bg1"/>
                </a:solidFill>
              </a:defRPr>
            </a:lvl1pPr>
          </a:lstStyle>
          <a:p>
            <a:pPr lvl="0"/>
            <a:r>
              <a:rPr lang="en-US" dirty="0"/>
              <a:t>Click to Edit Headline Text</a:t>
            </a:r>
          </a:p>
        </p:txBody>
      </p:sp>
      <p:sp>
        <p:nvSpPr>
          <p:cNvPr id="25" name="Text Placeholder 17">
            <a:extLst>
              <a:ext uri="{FF2B5EF4-FFF2-40B4-BE49-F238E27FC236}">
                <a16:creationId xmlns:a16="http://schemas.microsoft.com/office/drawing/2014/main" id="{09078BAA-09D8-FC4D-A59B-4D9D6477F78D}"/>
              </a:ext>
            </a:extLst>
          </p:cNvPr>
          <p:cNvSpPr>
            <a:spLocks noGrp="1"/>
          </p:cNvSpPr>
          <p:nvPr>
            <p:ph type="body" sz="quarter" idx="18"/>
          </p:nvPr>
        </p:nvSpPr>
        <p:spPr>
          <a:xfrm>
            <a:off x="6848253" y="3050770"/>
            <a:ext cx="4637255" cy="2269375"/>
          </a:xfrm>
        </p:spPr>
        <p:txBody>
          <a:bodyPr>
            <a:normAutofit/>
          </a:bodyPr>
          <a:lstStyle>
            <a:lvl1pPr marL="231775" indent="-231775">
              <a:tabLst/>
              <a:defRPr sz="1600">
                <a:solidFill>
                  <a:schemeClr val="tx1"/>
                </a:solidFill>
              </a:defRPr>
            </a:lvl1pPr>
            <a:lvl2pPr>
              <a:defRPr sz="1400">
                <a:solidFill>
                  <a:schemeClr val="bg1"/>
                </a:solidFill>
              </a:defRPr>
            </a:lvl2pPr>
            <a:lvl3pPr>
              <a:defRPr sz="1400">
                <a:solidFill>
                  <a:schemeClr val="bg1"/>
                </a:solidFill>
              </a:defRPr>
            </a:lvl3pPr>
            <a:lvl4pPr>
              <a:defRPr sz="1400">
                <a:solidFill>
                  <a:schemeClr val="bg1"/>
                </a:solidFill>
              </a:defRPr>
            </a:lvl4pPr>
            <a:lvl5pPr>
              <a:defRPr sz="1400">
                <a:solidFill>
                  <a:schemeClr val="bg1"/>
                </a:solidFill>
              </a:defRPr>
            </a:lvl5pPr>
          </a:lstStyle>
          <a:p>
            <a:pPr lvl="0"/>
            <a:r>
              <a:rPr lang="en-US" dirty="0"/>
              <a:t>Edit Master text styles</a:t>
            </a:r>
          </a:p>
        </p:txBody>
      </p:sp>
    </p:spTree>
    <p:extLst>
      <p:ext uri="{BB962C8B-B14F-4D97-AF65-F5344CB8AC3E}">
        <p14:creationId xmlns:p14="http://schemas.microsoft.com/office/powerpoint/2010/main" val="3731668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Block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10D15-365E-6848-93F0-30432EA4E613}"/>
              </a:ext>
            </a:extLst>
          </p:cNvPr>
          <p:cNvSpPr>
            <a:spLocks noGrp="1"/>
          </p:cNvSpPr>
          <p:nvPr>
            <p:ph type="title"/>
          </p:nvPr>
        </p:nvSpPr>
        <p:spPr/>
        <p:txBody>
          <a:bodyPr/>
          <a:lstStyle/>
          <a:p>
            <a:r>
              <a:rPr lang="en-US"/>
              <a:t>Click to edit Master title style</a:t>
            </a:r>
          </a:p>
        </p:txBody>
      </p:sp>
      <p:sp>
        <p:nvSpPr>
          <p:cNvPr id="5" name="Slide Number Placeholder 4">
            <a:extLst>
              <a:ext uri="{FF2B5EF4-FFF2-40B4-BE49-F238E27FC236}">
                <a16:creationId xmlns:a16="http://schemas.microsoft.com/office/drawing/2014/main" id="{833D3AAE-E2BE-524C-AE49-B8A47087485D}"/>
              </a:ext>
            </a:extLst>
          </p:cNvPr>
          <p:cNvSpPr>
            <a:spLocks noGrp="1"/>
          </p:cNvSpPr>
          <p:nvPr>
            <p:ph type="sldNum" sz="quarter" idx="12"/>
          </p:nvPr>
        </p:nvSpPr>
        <p:spPr/>
        <p:txBody>
          <a:bodyPr/>
          <a:lstStyle/>
          <a:p>
            <a:fld id="{ED7F4C82-5684-9D49-BB71-7E0F578F0248}" type="slidenum">
              <a:rPr lang="en-US" smtClean="0"/>
              <a:t>‹#›</a:t>
            </a:fld>
            <a:endParaRPr lang="en-US" dirty="0"/>
          </a:p>
        </p:txBody>
      </p:sp>
      <p:sp>
        <p:nvSpPr>
          <p:cNvPr id="8" name="Rectangle 7">
            <a:extLst>
              <a:ext uri="{FF2B5EF4-FFF2-40B4-BE49-F238E27FC236}">
                <a16:creationId xmlns:a16="http://schemas.microsoft.com/office/drawing/2014/main" id="{55280121-DF8E-834A-8E39-C9F8CC88A296}"/>
              </a:ext>
            </a:extLst>
          </p:cNvPr>
          <p:cNvSpPr/>
          <p:nvPr userDrawn="1"/>
        </p:nvSpPr>
        <p:spPr>
          <a:xfrm>
            <a:off x="425591" y="1753987"/>
            <a:ext cx="3319272" cy="3849624"/>
          </a:xfrm>
          <a:prstGeom prst="rect">
            <a:avLst/>
          </a:prstGeom>
          <a:solidFill>
            <a:schemeClr val="accent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DA6DD79E-9F40-324E-87C1-776C84A7A09A}"/>
              </a:ext>
            </a:extLst>
          </p:cNvPr>
          <p:cNvSpPr/>
          <p:nvPr userDrawn="1"/>
        </p:nvSpPr>
        <p:spPr>
          <a:xfrm>
            <a:off x="425591" y="1753986"/>
            <a:ext cx="3319272" cy="103327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84918C67-9BB3-3C47-920B-BBACB2453AD6}"/>
              </a:ext>
            </a:extLst>
          </p:cNvPr>
          <p:cNvSpPr/>
          <p:nvPr userDrawn="1"/>
        </p:nvSpPr>
        <p:spPr>
          <a:xfrm>
            <a:off x="4434840" y="1753987"/>
            <a:ext cx="3319272" cy="3849624"/>
          </a:xfrm>
          <a:prstGeom prst="rect">
            <a:avLst/>
          </a:prstGeom>
          <a:solidFill>
            <a:schemeClr val="accent5">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96884D95-47F0-DF42-B30F-4BC40FDE0BA7}"/>
              </a:ext>
            </a:extLst>
          </p:cNvPr>
          <p:cNvSpPr/>
          <p:nvPr userDrawn="1"/>
        </p:nvSpPr>
        <p:spPr>
          <a:xfrm>
            <a:off x="4434840" y="1753986"/>
            <a:ext cx="3319272" cy="103327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4DC3F8A6-0B7B-5B4B-9516-E6B5BCBE1D0C}"/>
              </a:ext>
            </a:extLst>
          </p:cNvPr>
          <p:cNvSpPr/>
          <p:nvPr userDrawn="1"/>
        </p:nvSpPr>
        <p:spPr>
          <a:xfrm>
            <a:off x="8444089" y="1753987"/>
            <a:ext cx="3319272" cy="3849624"/>
          </a:xfrm>
          <a:prstGeom prst="rect">
            <a:avLst/>
          </a:prstGeom>
          <a:solidFill>
            <a:schemeClr val="accent3">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9D897FC-C0BF-1E41-A349-A5F739192B72}"/>
              </a:ext>
            </a:extLst>
          </p:cNvPr>
          <p:cNvSpPr/>
          <p:nvPr userDrawn="1"/>
        </p:nvSpPr>
        <p:spPr>
          <a:xfrm>
            <a:off x="8444089" y="1753986"/>
            <a:ext cx="3319272" cy="103327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 Placeholder 13">
            <a:extLst>
              <a:ext uri="{FF2B5EF4-FFF2-40B4-BE49-F238E27FC236}">
                <a16:creationId xmlns:a16="http://schemas.microsoft.com/office/drawing/2014/main" id="{4CFB4CDD-307C-2A4E-BF8B-5A3763DADA5D}"/>
              </a:ext>
            </a:extLst>
          </p:cNvPr>
          <p:cNvSpPr>
            <a:spLocks noGrp="1"/>
          </p:cNvSpPr>
          <p:nvPr>
            <p:ph type="body" sz="quarter" idx="13" hasCustomPrompt="1"/>
          </p:nvPr>
        </p:nvSpPr>
        <p:spPr>
          <a:xfrm>
            <a:off x="709471" y="1945524"/>
            <a:ext cx="2751513" cy="631825"/>
          </a:xfrm>
        </p:spPr>
        <p:txBody>
          <a:bodyPr anchor="ctr" anchorCtr="0">
            <a:noAutofit/>
          </a:bodyPr>
          <a:lstStyle>
            <a:lvl1pPr marL="0" indent="0">
              <a:buNone/>
              <a:defRPr sz="2000" b="1">
                <a:solidFill>
                  <a:schemeClr val="bg1"/>
                </a:solidFill>
              </a:defRPr>
            </a:lvl1pPr>
          </a:lstStyle>
          <a:p>
            <a:pPr lvl="0"/>
            <a:r>
              <a:rPr lang="en-US" dirty="0"/>
              <a:t>Click to Edit Headline Text</a:t>
            </a:r>
          </a:p>
        </p:txBody>
      </p:sp>
      <p:sp>
        <p:nvSpPr>
          <p:cNvPr id="18" name="Text Placeholder 17">
            <a:extLst>
              <a:ext uri="{FF2B5EF4-FFF2-40B4-BE49-F238E27FC236}">
                <a16:creationId xmlns:a16="http://schemas.microsoft.com/office/drawing/2014/main" id="{35FB30A8-DF98-C942-BA46-596EF9ED4008}"/>
              </a:ext>
            </a:extLst>
          </p:cNvPr>
          <p:cNvSpPr>
            <a:spLocks noGrp="1"/>
          </p:cNvSpPr>
          <p:nvPr>
            <p:ph type="body" sz="quarter" idx="16"/>
          </p:nvPr>
        </p:nvSpPr>
        <p:spPr>
          <a:xfrm>
            <a:off x="709471" y="3050770"/>
            <a:ext cx="2751513" cy="2269375"/>
          </a:xfrm>
        </p:spPr>
        <p:txBody>
          <a:bodyPr>
            <a:normAutofit/>
          </a:bodyPr>
          <a:lstStyle>
            <a:lvl1pPr marL="231775" indent="-231775">
              <a:tabLst/>
              <a:defRPr sz="1600">
                <a:solidFill>
                  <a:schemeClr val="tx1"/>
                </a:solidFill>
              </a:defRPr>
            </a:lvl1pPr>
            <a:lvl2pPr>
              <a:defRPr sz="1400">
                <a:solidFill>
                  <a:schemeClr val="bg1"/>
                </a:solidFill>
              </a:defRPr>
            </a:lvl2pPr>
            <a:lvl3pPr>
              <a:defRPr sz="1400">
                <a:solidFill>
                  <a:schemeClr val="bg1"/>
                </a:solidFill>
              </a:defRPr>
            </a:lvl3pPr>
            <a:lvl4pPr>
              <a:defRPr sz="1400">
                <a:solidFill>
                  <a:schemeClr val="bg1"/>
                </a:solidFill>
              </a:defRPr>
            </a:lvl4pPr>
            <a:lvl5pPr>
              <a:defRPr sz="1400">
                <a:solidFill>
                  <a:schemeClr val="bg1"/>
                </a:solidFill>
              </a:defRPr>
            </a:lvl5pPr>
          </a:lstStyle>
          <a:p>
            <a:pPr lvl="0"/>
            <a:r>
              <a:rPr lang="en-US" dirty="0"/>
              <a:t>Edit Master text styles</a:t>
            </a:r>
          </a:p>
        </p:txBody>
      </p:sp>
      <p:sp>
        <p:nvSpPr>
          <p:cNvPr id="19" name="Text Placeholder 13">
            <a:extLst>
              <a:ext uri="{FF2B5EF4-FFF2-40B4-BE49-F238E27FC236}">
                <a16:creationId xmlns:a16="http://schemas.microsoft.com/office/drawing/2014/main" id="{796C6857-61A1-1546-8E3F-9F1C35891730}"/>
              </a:ext>
            </a:extLst>
          </p:cNvPr>
          <p:cNvSpPr>
            <a:spLocks noGrp="1"/>
          </p:cNvSpPr>
          <p:nvPr>
            <p:ph type="body" sz="quarter" idx="17" hasCustomPrompt="1"/>
          </p:nvPr>
        </p:nvSpPr>
        <p:spPr>
          <a:xfrm>
            <a:off x="4718720" y="1945524"/>
            <a:ext cx="2751513" cy="631825"/>
          </a:xfrm>
        </p:spPr>
        <p:txBody>
          <a:bodyPr anchor="ctr" anchorCtr="0">
            <a:noAutofit/>
          </a:bodyPr>
          <a:lstStyle>
            <a:lvl1pPr marL="0" indent="0">
              <a:buNone/>
              <a:defRPr sz="2000" b="1">
                <a:solidFill>
                  <a:schemeClr val="bg1"/>
                </a:solidFill>
              </a:defRPr>
            </a:lvl1pPr>
          </a:lstStyle>
          <a:p>
            <a:pPr lvl="0"/>
            <a:r>
              <a:rPr lang="en-US" dirty="0"/>
              <a:t>Click to Edit Headline Text</a:t>
            </a:r>
          </a:p>
        </p:txBody>
      </p:sp>
      <p:sp>
        <p:nvSpPr>
          <p:cNvPr id="20" name="Text Placeholder 17">
            <a:extLst>
              <a:ext uri="{FF2B5EF4-FFF2-40B4-BE49-F238E27FC236}">
                <a16:creationId xmlns:a16="http://schemas.microsoft.com/office/drawing/2014/main" id="{D06273A8-D479-4649-8EA0-8AFB5F45EDEF}"/>
              </a:ext>
            </a:extLst>
          </p:cNvPr>
          <p:cNvSpPr>
            <a:spLocks noGrp="1"/>
          </p:cNvSpPr>
          <p:nvPr>
            <p:ph type="body" sz="quarter" idx="18"/>
          </p:nvPr>
        </p:nvSpPr>
        <p:spPr>
          <a:xfrm>
            <a:off x="4718720" y="3050770"/>
            <a:ext cx="2751513" cy="2269375"/>
          </a:xfrm>
        </p:spPr>
        <p:txBody>
          <a:bodyPr>
            <a:normAutofit/>
          </a:bodyPr>
          <a:lstStyle>
            <a:lvl1pPr marL="231775" indent="-231775">
              <a:tabLst/>
              <a:defRPr sz="1600">
                <a:solidFill>
                  <a:schemeClr val="tx1"/>
                </a:solidFill>
              </a:defRPr>
            </a:lvl1pPr>
            <a:lvl2pPr>
              <a:defRPr sz="1400">
                <a:solidFill>
                  <a:schemeClr val="bg1"/>
                </a:solidFill>
              </a:defRPr>
            </a:lvl2pPr>
            <a:lvl3pPr>
              <a:defRPr sz="1400">
                <a:solidFill>
                  <a:schemeClr val="bg1"/>
                </a:solidFill>
              </a:defRPr>
            </a:lvl3pPr>
            <a:lvl4pPr>
              <a:defRPr sz="1400">
                <a:solidFill>
                  <a:schemeClr val="bg1"/>
                </a:solidFill>
              </a:defRPr>
            </a:lvl4pPr>
            <a:lvl5pPr>
              <a:defRPr sz="1400">
                <a:solidFill>
                  <a:schemeClr val="bg1"/>
                </a:solidFill>
              </a:defRPr>
            </a:lvl5pPr>
          </a:lstStyle>
          <a:p>
            <a:pPr lvl="0"/>
            <a:r>
              <a:rPr lang="en-US" dirty="0"/>
              <a:t>Edit Master text styles</a:t>
            </a:r>
          </a:p>
        </p:txBody>
      </p:sp>
      <p:sp>
        <p:nvSpPr>
          <p:cNvPr id="21" name="Text Placeholder 13">
            <a:extLst>
              <a:ext uri="{FF2B5EF4-FFF2-40B4-BE49-F238E27FC236}">
                <a16:creationId xmlns:a16="http://schemas.microsoft.com/office/drawing/2014/main" id="{980327B0-36EB-6842-A40B-15BF5AEBD5A0}"/>
              </a:ext>
            </a:extLst>
          </p:cNvPr>
          <p:cNvSpPr>
            <a:spLocks noGrp="1"/>
          </p:cNvSpPr>
          <p:nvPr>
            <p:ph type="body" sz="quarter" idx="19" hasCustomPrompt="1"/>
          </p:nvPr>
        </p:nvSpPr>
        <p:spPr>
          <a:xfrm>
            <a:off x="8727969" y="1945524"/>
            <a:ext cx="2751513" cy="631825"/>
          </a:xfrm>
        </p:spPr>
        <p:txBody>
          <a:bodyPr anchor="ctr" anchorCtr="0">
            <a:noAutofit/>
          </a:bodyPr>
          <a:lstStyle>
            <a:lvl1pPr marL="0" indent="0">
              <a:buNone/>
              <a:defRPr sz="2000" b="1">
                <a:solidFill>
                  <a:schemeClr val="bg1"/>
                </a:solidFill>
              </a:defRPr>
            </a:lvl1pPr>
          </a:lstStyle>
          <a:p>
            <a:pPr lvl="0"/>
            <a:r>
              <a:rPr lang="en-US" dirty="0"/>
              <a:t>Click to Edit Headline Text</a:t>
            </a:r>
          </a:p>
        </p:txBody>
      </p:sp>
      <p:sp>
        <p:nvSpPr>
          <p:cNvPr id="22" name="Text Placeholder 17">
            <a:extLst>
              <a:ext uri="{FF2B5EF4-FFF2-40B4-BE49-F238E27FC236}">
                <a16:creationId xmlns:a16="http://schemas.microsoft.com/office/drawing/2014/main" id="{5FF52BCF-74AA-0442-A653-ECEC9F305EBD}"/>
              </a:ext>
            </a:extLst>
          </p:cNvPr>
          <p:cNvSpPr>
            <a:spLocks noGrp="1"/>
          </p:cNvSpPr>
          <p:nvPr>
            <p:ph type="body" sz="quarter" idx="20"/>
          </p:nvPr>
        </p:nvSpPr>
        <p:spPr>
          <a:xfrm>
            <a:off x="8727969" y="3050770"/>
            <a:ext cx="2751513" cy="2269375"/>
          </a:xfrm>
        </p:spPr>
        <p:txBody>
          <a:bodyPr>
            <a:normAutofit/>
          </a:bodyPr>
          <a:lstStyle>
            <a:lvl1pPr marL="231775" indent="-231775">
              <a:tabLst/>
              <a:defRPr sz="1600">
                <a:solidFill>
                  <a:schemeClr val="tx1"/>
                </a:solidFill>
              </a:defRPr>
            </a:lvl1pPr>
            <a:lvl2pPr>
              <a:defRPr sz="1400">
                <a:solidFill>
                  <a:schemeClr val="bg1"/>
                </a:solidFill>
              </a:defRPr>
            </a:lvl2pPr>
            <a:lvl3pPr>
              <a:defRPr sz="1400">
                <a:solidFill>
                  <a:schemeClr val="bg1"/>
                </a:solidFill>
              </a:defRPr>
            </a:lvl3pPr>
            <a:lvl4pPr>
              <a:defRPr sz="1400">
                <a:solidFill>
                  <a:schemeClr val="bg1"/>
                </a:solidFill>
              </a:defRPr>
            </a:lvl4pPr>
            <a:lvl5pPr>
              <a:defRPr sz="1400">
                <a:solidFill>
                  <a:schemeClr val="bg1"/>
                </a:solidFill>
              </a:defRPr>
            </a:lvl5pPr>
          </a:lstStyle>
          <a:p>
            <a:pPr lvl="0"/>
            <a:r>
              <a:rPr lang="en-US" dirty="0"/>
              <a:t>Edit Master text styles</a:t>
            </a:r>
          </a:p>
        </p:txBody>
      </p:sp>
    </p:spTree>
    <p:extLst>
      <p:ext uri="{BB962C8B-B14F-4D97-AF65-F5344CB8AC3E}">
        <p14:creationId xmlns:p14="http://schemas.microsoft.com/office/powerpoint/2010/main" val="2026076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mage Collage and Text">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F90D4458-07DD-3A44-B9B5-26B2D305105D}"/>
              </a:ext>
            </a:extLst>
          </p:cNvPr>
          <p:cNvSpPr>
            <a:spLocks noGrp="1"/>
          </p:cNvSpPr>
          <p:nvPr>
            <p:ph type="pic" sz="quarter" idx="13"/>
          </p:nvPr>
        </p:nvSpPr>
        <p:spPr>
          <a:xfrm>
            <a:off x="0" y="1433689"/>
            <a:ext cx="4347556" cy="4504267"/>
          </a:xfrm>
          <a:solidFill>
            <a:schemeClr val="bg1">
              <a:lumMod val="95000"/>
            </a:schemeClr>
          </a:solidFill>
        </p:spPr>
        <p:txBody>
          <a:bodyPr anchor="ctr" anchorCtr="0"/>
          <a:lstStyle>
            <a:lvl1pPr marL="0" indent="0" algn="ctr">
              <a:buNone/>
              <a:defRPr/>
            </a:lvl1pPr>
          </a:lstStyle>
          <a:p>
            <a:endParaRPr lang="en-US" dirty="0"/>
          </a:p>
        </p:txBody>
      </p:sp>
      <p:sp>
        <p:nvSpPr>
          <p:cNvPr id="12" name="Picture Placeholder 6">
            <a:extLst>
              <a:ext uri="{FF2B5EF4-FFF2-40B4-BE49-F238E27FC236}">
                <a16:creationId xmlns:a16="http://schemas.microsoft.com/office/drawing/2014/main" id="{AC3B2C1B-C9F3-F343-AC6B-C5845B97CEB4}"/>
              </a:ext>
            </a:extLst>
          </p:cNvPr>
          <p:cNvSpPr>
            <a:spLocks noGrp="1"/>
          </p:cNvSpPr>
          <p:nvPr>
            <p:ph type="pic" sz="quarter" idx="15"/>
          </p:nvPr>
        </p:nvSpPr>
        <p:spPr>
          <a:xfrm>
            <a:off x="4428837" y="1433689"/>
            <a:ext cx="3900516" cy="2190661"/>
          </a:xfrm>
          <a:solidFill>
            <a:schemeClr val="bg1">
              <a:lumMod val="95000"/>
            </a:schemeClr>
          </a:solidFill>
        </p:spPr>
        <p:txBody>
          <a:bodyPr anchor="ctr" anchorCtr="0"/>
          <a:lstStyle>
            <a:lvl1pPr marL="0" indent="0" algn="ctr">
              <a:buNone/>
              <a:defRPr/>
            </a:lvl1pPr>
          </a:lstStyle>
          <a:p>
            <a:endParaRPr lang="en-US" dirty="0"/>
          </a:p>
        </p:txBody>
      </p:sp>
      <p:sp>
        <p:nvSpPr>
          <p:cNvPr id="13" name="Picture Placeholder 6">
            <a:extLst>
              <a:ext uri="{FF2B5EF4-FFF2-40B4-BE49-F238E27FC236}">
                <a16:creationId xmlns:a16="http://schemas.microsoft.com/office/drawing/2014/main" id="{F16E4257-086B-DB4F-8EB6-C81CABF79880}"/>
              </a:ext>
            </a:extLst>
          </p:cNvPr>
          <p:cNvSpPr>
            <a:spLocks noGrp="1"/>
          </p:cNvSpPr>
          <p:nvPr>
            <p:ph type="pic" sz="quarter" idx="16"/>
          </p:nvPr>
        </p:nvSpPr>
        <p:spPr>
          <a:xfrm>
            <a:off x="4428837" y="3714043"/>
            <a:ext cx="3900516" cy="2223913"/>
          </a:xfrm>
          <a:solidFill>
            <a:schemeClr val="bg1">
              <a:lumMod val="95000"/>
            </a:schemeClr>
          </a:solidFill>
        </p:spPr>
        <p:txBody>
          <a:bodyPr anchor="ctr" anchorCtr="0"/>
          <a:lstStyle>
            <a:lvl1pPr marL="0" indent="0" algn="ctr">
              <a:buNone/>
              <a:defRPr/>
            </a:lvl1pPr>
          </a:lstStyle>
          <a:p>
            <a:endParaRPr lang="en-US" dirty="0"/>
          </a:p>
        </p:txBody>
      </p:sp>
      <p:sp>
        <p:nvSpPr>
          <p:cNvPr id="2" name="Title 1">
            <a:extLst>
              <a:ext uri="{FF2B5EF4-FFF2-40B4-BE49-F238E27FC236}">
                <a16:creationId xmlns:a16="http://schemas.microsoft.com/office/drawing/2014/main" id="{C2410D15-365E-6848-93F0-30432EA4E613}"/>
              </a:ext>
            </a:extLst>
          </p:cNvPr>
          <p:cNvSpPr>
            <a:spLocks noGrp="1"/>
          </p:cNvSpPr>
          <p:nvPr>
            <p:ph type="title"/>
          </p:nvPr>
        </p:nvSpPr>
        <p:spPr/>
        <p:txBody>
          <a:bodyPr/>
          <a:lstStyle/>
          <a:p>
            <a:r>
              <a:rPr lang="en-US" dirty="0"/>
              <a:t>Click to edit Master title style</a:t>
            </a:r>
          </a:p>
        </p:txBody>
      </p:sp>
      <p:sp>
        <p:nvSpPr>
          <p:cNvPr id="5" name="Slide Number Placeholder 4">
            <a:extLst>
              <a:ext uri="{FF2B5EF4-FFF2-40B4-BE49-F238E27FC236}">
                <a16:creationId xmlns:a16="http://schemas.microsoft.com/office/drawing/2014/main" id="{833D3AAE-E2BE-524C-AE49-B8A47087485D}"/>
              </a:ext>
            </a:extLst>
          </p:cNvPr>
          <p:cNvSpPr>
            <a:spLocks noGrp="1"/>
          </p:cNvSpPr>
          <p:nvPr>
            <p:ph type="sldNum" sz="quarter" idx="12"/>
          </p:nvPr>
        </p:nvSpPr>
        <p:spPr/>
        <p:txBody>
          <a:bodyPr/>
          <a:lstStyle/>
          <a:p>
            <a:fld id="{ED7F4C82-5684-9D49-BB71-7E0F578F0248}" type="slidenum">
              <a:rPr lang="en-US" smtClean="0"/>
              <a:t>‹#›</a:t>
            </a:fld>
            <a:endParaRPr lang="en-US" dirty="0"/>
          </a:p>
        </p:txBody>
      </p:sp>
      <p:sp>
        <p:nvSpPr>
          <p:cNvPr id="3" name="Rectangle 2">
            <a:extLst>
              <a:ext uri="{FF2B5EF4-FFF2-40B4-BE49-F238E27FC236}">
                <a16:creationId xmlns:a16="http://schemas.microsoft.com/office/drawing/2014/main" id="{35AA2FB0-C513-F64D-9B29-0BF0C80FA007}"/>
              </a:ext>
            </a:extLst>
          </p:cNvPr>
          <p:cNvSpPr/>
          <p:nvPr userDrawn="1"/>
        </p:nvSpPr>
        <p:spPr>
          <a:xfrm>
            <a:off x="8410634" y="1433690"/>
            <a:ext cx="3781367" cy="45042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 Placeholder 8">
            <a:extLst>
              <a:ext uri="{FF2B5EF4-FFF2-40B4-BE49-F238E27FC236}">
                <a16:creationId xmlns:a16="http://schemas.microsoft.com/office/drawing/2014/main" id="{94FFF165-98DD-254C-95C9-338256CF8E59}"/>
              </a:ext>
            </a:extLst>
          </p:cNvPr>
          <p:cNvSpPr>
            <a:spLocks noGrp="1"/>
          </p:cNvSpPr>
          <p:nvPr>
            <p:ph type="body" sz="quarter" idx="14"/>
          </p:nvPr>
        </p:nvSpPr>
        <p:spPr>
          <a:xfrm>
            <a:off x="8927869" y="1851378"/>
            <a:ext cx="2751369" cy="3759200"/>
          </a:xfrm>
        </p:spPr>
        <p:txBody>
          <a:bodyPr>
            <a:normAutofit/>
          </a:bodyPr>
          <a:lstStyle>
            <a:lvl1pPr>
              <a:buClr>
                <a:schemeClr val="accent4"/>
              </a:buClr>
              <a:defRPr sz="1800">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Edit Master text styles</a:t>
            </a:r>
          </a:p>
        </p:txBody>
      </p:sp>
    </p:spTree>
    <p:extLst>
      <p:ext uri="{BB962C8B-B14F-4D97-AF65-F5344CB8AC3E}">
        <p14:creationId xmlns:p14="http://schemas.microsoft.com/office/powerpoint/2010/main" val="27248526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19DFC-5825-405E-B342-E3341767354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2ED4A10-51B2-407C-AAA0-A3CF1F6C372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B3E0353-E1BF-4E99-BD74-7E5C977D41F0}"/>
              </a:ext>
            </a:extLst>
          </p:cNvPr>
          <p:cNvSpPr>
            <a:spLocks noGrp="1"/>
          </p:cNvSpPr>
          <p:nvPr>
            <p:ph type="dt" sz="half" idx="10"/>
          </p:nvPr>
        </p:nvSpPr>
        <p:spPr/>
        <p:txBody>
          <a:bodyPr/>
          <a:lstStyle/>
          <a:p>
            <a:fld id="{CF250BAC-7FF5-413A-9C7B-BC3AAB5EA8C6}" type="datetime1">
              <a:rPr lang="en-US" smtClean="0"/>
              <a:t>7/31/2020</a:t>
            </a:fld>
            <a:endParaRPr lang="en-US"/>
          </a:p>
        </p:txBody>
      </p:sp>
      <p:sp>
        <p:nvSpPr>
          <p:cNvPr id="6" name="Slide Number Placeholder 5">
            <a:extLst>
              <a:ext uri="{FF2B5EF4-FFF2-40B4-BE49-F238E27FC236}">
                <a16:creationId xmlns:a16="http://schemas.microsoft.com/office/drawing/2014/main" id="{67672804-9D0A-4AAE-B26F-A0C1A3FEEF2A}"/>
              </a:ext>
            </a:extLst>
          </p:cNvPr>
          <p:cNvSpPr>
            <a:spLocks noGrp="1"/>
          </p:cNvSpPr>
          <p:nvPr>
            <p:ph type="sldNum" sz="quarter" idx="12"/>
          </p:nvPr>
        </p:nvSpPr>
        <p:spPr/>
        <p:txBody>
          <a:bodyPr/>
          <a:lstStyle/>
          <a:p>
            <a:fld id="{AB30F89B-424B-44E9-999B-1A6D7E226F33}" type="slidenum">
              <a:rPr lang="en-US" smtClean="0"/>
              <a:t>‹#›</a:t>
            </a:fld>
            <a:endParaRPr lang="en-US"/>
          </a:p>
        </p:txBody>
      </p:sp>
    </p:spTree>
    <p:extLst>
      <p:ext uri="{BB962C8B-B14F-4D97-AF65-F5344CB8AC3E}">
        <p14:creationId xmlns:p14="http://schemas.microsoft.com/office/powerpoint/2010/main" val="9146181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3E20ED6-0E87-764C-B013-CC7857F7EED6}"/>
              </a:ext>
            </a:extLst>
          </p:cNvPr>
          <p:cNvPicPr>
            <a:picLocks noChangeAspect="1"/>
          </p:cNvPicPr>
          <p:nvPr userDrawn="1"/>
        </p:nvPicPr>
        <p:blipFill>
          <a:blip r:embed="rId1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8" name="Picture 7">
            <a:extLst>
              <a:ext uri="{FF2B5EF4-FFF2-40B4-BE49-F238E27FC236}">
                <a16:creationId xmlns:a16="http://schemas.microsoft.com/office/drawing/2014/main" id="{2B6CE2AD-D331-8544-81DE-E7CE2C339303}"/>
              </a:ext>
            </a:extLst>
          </p:cNvPr>
          <p:cNvPicPr>
            <a:picLocks noChangeAspect="1"/>
          </p:cNvPicPr>
          <p:nvPr userDrawn="1"/>
        </p:nvPicPr>
        <p:blipFill>
          <a:blip r:embed="rId14" cstate="screen">
            <a:extLst>
              <a:ext uri="{28A0092B-C50C-407E-A947-70E740481C1C}">
                <a14:useLocalDpi xmlns:a14="http://schemas.microsoft.com/office/drawing/2010/main"/>
              </a:ext>
            </a:extLst>
          </a:blip>
          <a:srcRect/>
          <a:stretch/>
        </p:blipFill>
        <p:spPr>
          <a:xfrm>
            <a:off x="9695895" y="440926"/>
            <a:ext cx="2062711" cy="505948"/>
          </a:xfrm>
          <a:prstGeom prst="rect">
            <a:avLst/>
          </a:prstGeom>
        </p:spPr>
      </p:pic>
      <p:sp>
        <p:nvSpPr>
          <p:cNvPr id="2" name="Title Placeholder 1">
            <a:extLst>
              <a:ext uri="{FF2B5EF4-FFF2-40B4-BE49-F238E27FC236}">
                <a16:creationId xmlns:a16="http://schemas.microsoft.com/office/drawing/2014/main" id="{ABC06AD2-233A-FF4C-B2DD-6A956BAE2169}"/>
              </a:ext>
            </a:extLst>
          </p:cNvPr>
          <p:cNvSpPr>
            <a:spLocks noGrp="1"/>
          </p:cNvSpPr>
          <p:nvPr>
            <p:ph type="title"/>
          </p:nvPr>
        </p:nvSpPr>
        <p:spPr>
          <a:xfrm>
            <a:off x="447040" y="284480"/>
            <a:ext cx="9001760" cy="904240"/>
          </a:xfrm>
          <a:prstGeom prst="rect">
            <a:avLst/>
          </a:prstGeom>
        </p:spPr>
        <p:txBody>
          <a:bodyPr vert="horz" lIns="0" tIns="457200" rIns="0" bIns="45720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884B65D-D93F-A740-A3D9-B740AD258923}"/>
              </a:ext>
            </a:extLst>
          </p:cNvPr>
          <p:cNvSpPr>
            <a:spLocks noGrp="1"/>
          </p:cNvSpPr>
          <p:nvPr>
            <p:ph type="body" idx="1"/>
          </p:nvPr>
        </p:nvSpPr>
        <p:spPr>
          <a:xfrm>
            <a:off x="447039" y="1828800"/>
            <a:ext cx="11322929" cy="409135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F3E21A82-FFCF-CB4B-9DA2-0043AB13B34E}"/>
              </a:ext>
            </a:extLst>
          </p:cNvPr>
          <p:cNvSpPr>
            <a:spLocks noGrp="1"/>
          </p:cNvSpPr>
          <p:nvPr>
            <p:ph type="sldNum" sz="quarter" idx="4"/>
          </p:nvPr>
        </p:nvSpPr>
        <p:spPr>
          <a:xfrm>
            <a:off x="11325128" y="6327876"/>
            <a:ext cx="436520" cy="365125"/>
          </a:xfrm>
          <a:prstGeom prst="rect">
            <a:avLst/>
          </a:prstGeom>
        </p:spPr>
        <p:txBody>
          <a:bodyPr vert="horz" lIns="0" tIns="0" rIns="0" bIns="0" rtlCol="0" anchor="ctr"/>
          <a:lstStyle>
            <a:lvl1pPr algn="r">
              <a:defRPr sz="900" b="1">
                <a:solidFill>
                  <a:schemeClr val="accent4"/>
                </a:solidFill>
              </a:defRPr>
            </a:lvl1pPr>
          </a:lstStyle>
          <a:p>
            <a:fld id="{ED7F4C82-5684-9D49-BB71-7E0F578F0248}" type="slidenum">
              <a:rPr lang="en-US" smtClean="0"/>
              <a:pPr/>
              <a:t>‹#›</a:t>
            </a:fld>
            <a:endParaRPr lang="en-US" dirty="0"/>
          </a:p>
        </p:txBody>
      </p:sp>
      <p:sp>
        <p:nvSpPr>
          <p:cNvPr id="9" name="Footer Placeholder 4">
            <a:extLst>
              <a:ext uri="{FF2B5EF4-FFF2-40B4-BE49-F238E27FC236}">
                <a16:creationId xmlns:a16="http://schemas.microsoft.com/office/drawing/2014/main" id="{E1A3EFFB-2284-4F1E-9DC5-7A0F384202CF}"/>
              </a:ext>
            </a:extLst>
          </p:cNvPr>
          <p:cNvSpPr txBox="1">
            <a:spLocks/>
          </p:cNvSpPr>
          <p:nvPr userDrawn="1"/>
        </p:nvSpPr>
        <p:spPr>
          <a:xfrm>
            <a:off x="6890657" y="6492240"/>
            <a:ext cx="4434471" cy="365760"/>
          </a:xfrm>
          <a:prstGeom prst="rect">
            <a:avLst/>
          </a:prstGeom>
        </p:spPr>
        <p:txBody>
          <a:bodyPr vert="horz" lIns="0" tIns="45720" rIns="91440" bIns="45720" rtlCol="0" anchor="ctr"/>
          <a:lstStyle>
            <a:defPPr>
              <a:defRPr lang="en-US"/>
            </a:defPPr>
            <a:lvl1pPr marL="0" algn="l" defTabSz="914400" rtl="0" eaLnBrk="1" latinLnBrk="0" hangingPunct="1">
              <a:defRPr sz="700" kern="1200" cap="all" spc="130" baseline="0">
                <a:solidFill>
                  <a:schemeClr val="accent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0" i="0" dirty="0">
                <a:solidFill>
                  <a:srgbClr val="222222"/>
                </a:solidFill>
                <a:effectLst/>
                <a:latin typeface="Arial" panose="020B0604020202020204" pitchFamily="34" charset="0"/>
              </a:rPr>
              <a:t>Advances in Real-Time Rendering in Games course, SIGGRAPH 2020</a:t>
            </a:r>
            <a:endParaRPr lang="en-US" dirty="0"/>
          </a:p>
        </p:txBody>
      </p:sp>
      <p:sp>
        <p:nvSpPr>
          <p:cNvPr id="10" name="Footer Placeholder 4">
            <a:extLst>
              <a:ext uri="{FF2B5EF4-FFF2-40B4-BE49-F238E27FC236}">
                <a16:creationId xmlns:a16="http://schemas.microsoft.com/office/drawing/2014/main" id="{917BB9AB-CC53-4F36-B1AC-D2CDCDAB80AA}"/>
              </a:ext>
            </a:extLst>
          </p:cNvPr>
          <p:cNvSpPr txBox="1">
            <a:spLocks/>
          </p:cNvSpPr>
          <p:nvPr userDrawn="1"/>
        </p:nvSpPr>
        <p:spPr>
          <a:xfrm>
            <a:off x="513449" y="6492240"/>
            <a:ext cx="4434471" cy="365760"/>
          </a:xfrm>
          <a:prstGeom prst="rect">
            <a:avLst/>
          </a:prstGeom>
        </p:spPr>
        <p:txBody>
          <a:bodyPr vert="horz" lIns="0" tIns="45720" rIns="91440" bIns="45720" rtlCol="0" anchor="ctr"/>
          <a:lstStyle>
            <a:defPPr>
              <a:defRPr lang="en-US"/>
            </a:defPPr>
            <a:lvl1pPr marL="0" algn="l" defTabSz="914400" rtl="0" eaLnBrk="1" latinLnBrk="0" hangingPunct="1">
              <a:defRPr sz="700" kern="1200" cap="all" spc="130" baseline="0">
                <a:solidFill>
                  <a:schemeClr val="accent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 2020 Activision Publishing, Inc.</a:t>
            </a:r>
          </a:p>
        </p:txBody>
      </p:sp>
    </p:spTree>
    <p:extLst>
      <p:ext uri="{BB962C8B-B14F-4D97-AF65-F5344CB8AC3E}">
        <p14:creationId xmlns:p14="http://schemas.microsoft.com/office/powerpoint/2010/main" val="20280899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lnSpc>
          <a:spcPct val="90000"/>
        </a:lnSpc>
        <a:spcBef>
          <a:spcPct val="0"/>
        </a:spcBef>
        <a:buNone/>
        <a:defRPr sz="2800" b="1" kern="1200" cap="all" baseline="0">
          <a:solidFill>
            <a:schemeClr val="accent1"/>
          </a:solidFill>
          <a:latin typeface="+mj-lt"/>
          <a:ea typeface="+mj-ea"/>
          <a:cs typeface="+mj-cs"/>
        </a:defRPr>
      </a:lvl1pPr>
    </p:titleStyle>
    <p:bodyStyle>
      <a:lvl1pPr marL="231775" indent="-231775" algn="l" defTabSz="914400" rtl="0" eaLnBrk="1" latinLnBrk="0" hangingPunct="1">
        <a:lnSpc>
          <a:spcPct val="90000"/>
        </a:lnSpc>
        <a:spcBef>
          <a:spcPts val="1000"/>
        </a:spcBef>
        <a:buClr>
          <a:schemeClr val="accent4"/>
        </a:buClr>
        <a:buFont typeface="Arial" panose="020B0604020202020204" pitchFamily="34" charset="0"/>
        <a:buChar char="•"/>
        <a:tabLst/>
        <a:defRPr sz="1800" kern="1200">
          <a:solidFill>
            <a:schemeClr val="tx1"/>
          </a:solidFill>
          <a:latin typeface="+mn-lt"/>
          <a:ea typeface="+mn-ea"/>
          <a:cs typeface="+mn-cs"/>
        </a:defRPr>
      </a:lvl1pPr>
      <a:lvl2pPr marL="465138" indent="-233363" algn="l" defTabSz="914400" rtl="0" eaLnBrk="1" latinLnBrk="0" hangingPunct="1">
        <a:lnSpc>
          <a:spcPct val="90000"/>
        </a:lnSpc>
        <a:spcBef>
          <a:spcPts val="500"/>
        </a:spcBef>
        <a:buClr>
          <a:schemeClr val="accent4"/>
        </a:buClr>
        <a:buFont typeface="System Font Regular"/>
        <a:buChar char="–"/>
        <a:tabLst/>
        <a:defRPr sz="1600" kern="1200">
          <a:solidFill>
            <a:schemeClr val="tx1"/>
          </a:solidFill>
          <a:latin typeface="+mn-lt"/>
          <a:ea typeface="+mn-ea"/>
          <a:cs typeface="+mn-cs"/>
        </a:defRPr>
      </a:lvl2pPr>
      <a:lvl3pPr marL="687388" indent="-222250"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3pPr>
      <a:lvl4pPr marL="919163" indent="-231775" algn="l" defTabSz="914400" rtl="0" eaLnBrk="1" latinLnBrk="0" hangingPunct="1">
        <a:lnSpc>
          <a:spcPct val="90000"/>
        </a:lnSpc>
        <a:spcBef>
          <a:spcPts val="500"/>
        </a:spcBef>
        <a:buClr>
          <a:schemeClr val="accent4"/>
        </a:buClr>
        <a:buFont typeface="System Font Regular"/>
        <a:buChar char="–"/>
        <a:tabLst/>
        <a:defRPr sz="1400" kern="1200">
          <a:solidFill>
            <a:schemeClr val="tx1"/>
          </a:solidFill>
          <a:latin typeface="+mn-lt"/>
          <a:ea typeface="+mn-ea"/>
          <a:cs typeface="+mn-cs"/>
        </a:defRPr>
      </a:lvl4pPr>
      <a:lvl5pPr marL="1152525" indent="-233363"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16.jpeg"/><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4.xml"/><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5.xml"/><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6.xml"/><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7.xml"/><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8.xml"/><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9.xml"/><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0.xml"/><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1.xml"/><Relationship Id="rId1" Type="http://schemas.openxmlformats.org/officeDocument/2006/relationships/slideLayout" Target="../slideLayouts/slideLayout11.xml"/></Relationships>
</file>

<file path=ppt/slides/_rels/slide4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2.xml"/><Relationship Id="rId1" Type="http://schemas.openxmlformats.org/officeDocument/2006/relationships/slideLayout" Target="../slideLayouts/slideLayout1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1.xml"/></Relationships>
</file>

<file path=ppt/slides/_rels/slide4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4.xml"/><Relationship Id="rId1" Type="http://schemas.openxmlformats.org/officeDocument/2006/relationships/slideLayout" Target="../slideLayouts/slideLayout11.xml"/><Relationship Id="rId4" Type="http://schemas.openxmlformats.org/officeDocument/2006/relationships/image" Target="../media/image24.png"/></Relationships>
</file>

<file path=ppt/slides/_rels/slide47.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notesSlide" Target="../notesSlides/notesSlide45.xml"/><Relationship Id="rId1" Type="http://schemas.openxmlformats.org/officeDocument/2006/relationships/slideLayout" Target="../slideLayouts/slideLayout1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46.xml"/><Relationship Id="rId1" Type="http://schemas.openxmlformats.org/officeDocument/2006/relationships/slideLayout" Target="../slideLayouts/slideLayout11.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1.xml"/></Relationships>
</file>

<file path=ppt/slides/_rels/slide5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1.xml"/></Relationships>
</file>

<file path=ppt/slides/_rels/slide5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8.xml"/><Relationship Id="rId1" Type="http://schemas.openxmlformats.org/officeDocument/2006/relationships/slideLayout" Target="../slideLayouts/slideLayout11.xml"/><Relationship Id="rId5" Type="http://schemas.openxmlformats.org/officeDocument/2006/relationships/image" Target="../media/image44.png"/><Relationship Id="rId4" Type="http://schemas.openxmlformats.org/officeDocument/2006/relationships/image" Target="../media/image43.png"/></Relationships>
</file>

<file path=ppt/slides/_rels/slide5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9.xml"/><Relationship Id="rId1" Type="http://schemas.openxmlformats.org/officeDocument/2006/relationships/slideLayout" Target="../slideLayouts/slideLayout11.xml"/><Relationship Id="rId4" Type="http://schemas.openxmlformats.org/officeDocument/2006/relationships/image" Target="../media/image42.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1.xml"/></Relationships>
</file>

<file path=ppt/slides/_rels/slide5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59.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54.xml"/><Relationship Id="rId1" Type="http://schemas.openxmlformats.org/officeDocument/2006/relationships/slideLayout" Target="../slideLayouts/slideLayout11.xml"/><Relationship Id="rId6" Type="http://schemas.openxmlformats.org/officeDocument/2006/relationships/image" Target="../media/image49.png"/><Relationship Id="rId5" Type="http://schemas.openxmlformats.org/officeDocument/2006/relationships/image" Target="../media/image48.png"/><Relationship Id="rId10" Type="http://schemas.openxmlformats.org/officeDocument/2006/relationships/image" Target="../media/image53.png"/><Relationship Id="rId4" Type="http://schemas.openxmlformats.org/officeDocument/2006/relationships/image" Target="../media/image47.png"/><Relationship Id="rId9" Type="http://schemas.openxmlformats.org/officeDocument/2006/relationships/image" Target="../media/image52.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5.xml"/><Relationship Id="rId1" Type="http://schemas.openxmlformats.org/officeDocument/2006/relationships/slideLayout" Target="../slideLayouts/slideLayout11.xml"/></Relationships>
</file>

<file path=ppt/slides/_rels/slide6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56.xml"/><Relationship Id="rId1" Type="http://schemas.openxmlformats.org/officeDocument/2006/relationships/slideLayout" Target="../slideLayouts/slideLayout11.xml"/></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57.xml"/><Relationship Id="rId7" Type="http://schemas.openxmlformats.org/officeDocument/2006/relationships/image" Target="../media/image57.wmf"/><Relationship Id="rId2" Type="http://schemas.openxmlformats.org/officeDocument/2006/relationships/slideLayout" Target="../slideLayouts/slideLayout11.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56.wmf"/><Relationship Id="rId4" Type="http://schemas.openxmlformats.org/officeDocument/2006/relationships/oleObject" Target="../embeddings/oleObject1.bin"/></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11.xml"/><Relationship Id="rId1" Type="http://schemas.openxmlformats.org/officeDocument/2006/relationships/vmlDrawing" Target="../drawings/vmlDrawing2.vml"/><Relationship Id="rId5" Type="http://schemas.openxmlformats.org/officeDocument/2006/relationships/image" Target="../media/image58.wmf"/><Relationship Id="rId4" Type="http://schemas.openxmlformats.org/officeDocument/2006/relationships/oleObject" Target="../embeddings/oleObject3.bin"/></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1.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1.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1.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1.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1.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1.xml"/></Relationships>
</file>

<file path=ppt/slides/_rels/slide7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65.xml"/><Relationship Id="rId1" Type="http://schemas.openxmlformats.org/officeDocument/2006/relationships/slideLayout" Target="../slideLayouts/slideLayout11.xml"/></Relationships>
</file>

<file path=ppt/slides/_rels/slide74.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11.xml"/><Relationship Id="rId1" Type="http://schemas.openxmlformats.org/officeDocument/2006/relationships/vmlDrawing" Target="../drawings/vmlDrawing3.vml"/><Relationship Id="rId5" Type="http://schemas.openxmlformats.org/officeDocument/2006/relationships/image" Target="../media/image60.wmf"/><Relationship Id="rId4" Type="http://schemas.openxmlformats.org/officeDocument/2006/relationships/oleObject" Target="../embeddings/oleObject4.bin"/></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68.xml"/><Relationship Id="rId1" Type="http://schemas.openxmlformats.org/officeDocument/2006/relationships/slideLayout" Target="../slideLayouts/slideLayout11.xml"/><Relationship Id="rId5" Type="http://schemas.openxmlformats.org/officeDocument/2006/relationships/image" Target="../media/image62.png"/><Relationship Id="rId4" Type="http://schemas.openxmlformats.org/officeDocument/2006/relationships/image" Target="../media/image59.png"/></Relationships>
</file>

<file path=ppt/slides/_rels/slide80.xml.rels><?xml version="1.0" encoding="UTF-8" standalone="yes"?>
<Relationships xmlns="http://schemas.openxmlformats.org/package/2006/relationships"><Relationship Id="rId3" Type="http://schemas.openxmlformats.org/officeDocument/2006/relationships/notesSlide" Target="../notesSlides/notesSlide69.xml"/><Relationship Id="rId2" Type="http://schemas.openxmlformats.org/officeDocument/2006/relationships/slideLayout" Target="../slideLayouts/slideLayout11.xml"/><Relationship Id="rId1" Type="http://schemas.openxmlformats.org/officeDocument/2006/relationships/vmlDrawing" Target="../drawings/vmlDrawing4.vml"/><Relationship Id="rId5" Type="http://schemas.openxmlformats.org/officeDocument/2006/relationships/image" Target="../media/image60.wmf"/><Relationship Id="rId4" Type="http://schemas.openxmlformats.org/officeDocument/2006/relationships/oleObject" Target="../embeddings/oleObject4.bin"/></Relationships>
</file>

<file path=ppt/slides/_rels/slide81.xml.rels><?xml version="1.0" encoding="UTF-8" standalone="yes"?>
<Relationships xmlns="http://schemas.openxmlformats.org/package/2006/relationships"><Relationship Id="rId3" Type="http://schemas.openxmlformats.org/officeDocument/2006/relationships/notesSlide" Target="../notesSlides/notesSlide70.xml"/><Relationship Id="rId2" Type="http://schemas.openxmlformats.org/officeDocument/2006/relationships/slideLayout" Target="../slideLayouts/slideLayout11.xml"/><Relationship Id="rId1" Type="http://schemas.openxmlformats.org/officeDocument/2006/relationships/vmlDrawing" Target="../drawings/vmlDrawing5.vml"/><Relationship Id="rId5" Type="http://schemas.openxmlformats.org/officeDocument/2006/relationships/image" Target="../media/image63.wmf"/><Relationship Id="rId4" Type="http://schemas.openxmlformats.org/officeDocument/2006/relationships/oleObject" Target="../embeddings/oleObject5.bin"/></Relationships>
</file>

<file path=ppt/slides/_rels/slide8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71.xml"/><Relationship Id="rId1" Type="http://schemas.openxmlformats.org/officeDocument/2006/relationships/slideLayout" Target="../slideLayouts/slideLayout11.xml"/><Relationship Id="rId5" Type="http://schemas.openxmlformats.org/officeDocument/2006/relationships/image" Target="../media/image64.png"/><Relationship Id="rId4" Type="http://schemas.openxmlformats.org/officeDocument/2006/relationships/image" Target="../media/image62.png"/></Relationships>
</file>

<file path=ppt/slides/_rels/slide8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72.xml"/><Relationship Id="rId1" Type="http://schemas.openxmlformats.org/officeDocument/2006/relationships/slideLayout" Target="../slideLayouts/slideLayout1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73.xml"/><Relationship Id="rId1" Type="http://schemas.openxmlformats.org/officeDocument/2006/relationships/slideLayout" Target="../slideLayouts/slideLayout11.xml"/></Relationships>
</file>

<file path=ppt/slides/_rels/slide8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74.xml"/><Relationship Id="rId1" Type="http://schemas.openxmlformats.org/officeDocument/2006/relationships/slideLayout" Target="../slideLayouts/slideLayout11.xml"/></Relationships>
</file>

<file path=ppt/slides/_rels/slide8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75.xml"/><Relationship Id="rId1" Type="http://schemas.openxmlformats.org/officeDocument/2006/relationships/slideLayout" Target="../slideLayouts/slideLayout11.xml"/></Relationships>
</file>

<file path=ppt/slides/_rels/slide8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76.xml"/><Relationship Id="rId1" Type="http://schemas.openxmlformats.org/officeDocument/2006/relationships/slideLayout" Target="../slideLayouts/slideLayout11.xml"/></Relationships>
</file>

<file path=ppt/slides/_rels/slide8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77.xml"/><Relationship Id="rId1" Type="http://schemas.openxmlformats.org/officeDocument/2006/relationships/slideLayout" Target="../slideLayouts/slideLayout11.xml"/></Relationships>
</file>

<file path=ppt/slides/_rels/slide9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78.xml"/><Relationship Id="rId1" Type="http://schemas.openxmlformats.org/officeDocument/2006/relationships/slideLayout" Target="../slideLayouts/slideLayout11.xml"/></Relationships>
</file>

<file path=ppt/slides/_rels/slide9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79.xml"/><Relationship Id="rId1" Type="http://schemas.openxmlformats.org/officeDocument/2006/relationships/slideLayout" Target="../slideLayouts/slideLayout11.xml"/></Relationships>
</file>

<file path=ppt/slides/_rels/slide9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80.xml"/><Relationship Id="rId1" Type="http://schemas.openxmlformats.org/officeDocument/2006/relationships/slideLayout" Target="../slideLayouts/slideLayout11.xml"/></Relationships>
</file>

<file path=ppt/slides/_rels/slide93.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81.xml"/><Relationship Id="rId1" Type="http://schemas.openxmlformats.org/officeDocument/2006/relationships/slideLayout" Target="../slideLayouts/slideLayout11.xml"/><Relationship Id="rId4" Type="http://schemas.openxmlformats.org/officeDocument/2006/relationships/chart" Target="../charts/chart1.xml"/></Relationships>
</file>

<file path=ppt/slides/_rels/slide9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82.xml"/><Relationship Id="rId1" Type="http://schemas.openxmlformats.org/officeDocument/2006/relationships/slideLayout" Target="../slideLayouts/slideLayout11.xml"/></Relationships>
</file>

<file path=ppt/slides/_rels/slide9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83.xml"/><Relationship Id="rId1" Type="http://schemas.openxmlformats.org/officeDocument/2006/relationships/slideLayout" Target="../slideLayouts/slideLayout11.xml"/><Relationship Id="rId4" Type="http://schemas.openxmlformats.org/officeDocument/2006/relationships/chart" Target="../charts/chart2.xml"/></Relationships>
</file>

<file path=ppt/slides/_rels/slide9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84.xml"/><Relationship Id="rId1" Type="http://schemas.openxmlformats.org/officeDocument/2006/relationships/slideLayout" Target="../slideLayouts/slideLayout11.xml"/></Relationships>
</file>

<file path=ppt/slides/_rels/slide9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85.xml"/><Relationship Id="rId1" Type="http://schemas.openxmlformats.org/officeDocument/2006/relationships/slideLayout" Target="../slideLayouts/slideLayout11.xml"/></Relationships>
</file>

<file path=ppt/slides/_rels/slide9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86.xml"/><Relationship Id="rId1" Type="http://schemas.openxmlformats.org/officeDocument/2006/relationships/slideLayout" Target="../slideLayouts/slideLayout11.xml"/></Relationships>
</file>

<file path=ppt/slides/_rels/slide9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87.xml"/><Relationship Id="rId1" Type="http://schemas.openxmlformats.org/officeDocument/2006/relationships/slideLayout" Target="../slideLayouts/slideLayout11.xml"/></Relationships>
</file>

<file path=ppt/slides/_rels/slide100.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88.xml"/><Relationship Id="rId1" Type="http://schemas.openxmlformats.org/officeDocument/2006/relationships/slideLayout" Target="../slideLayouts/slideLayout11.xml"/></Relationships>
</file>

<file path=ppt/slides/_rels/slide101.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11.xml"/></Relationships>
</file>

<file path=ppt/slides/_rels/slide102.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89.xml"/><Relationship Id="rId1" Type="http://schemas.openxmlformats.org/officeDocument/2006/relationships/slideLayout" Target="../slideLayouts/slideLayout11.xml"/></Relationships>
</file>

<file path=ppt/slides/_rels/slide103.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90.xml"/><Relationship Id="rId1" Type="http://schemas.openxmlformats.org/officeDocument/2006/relationships/slideLayout" Target="../slideLayouts/slideLayout11.xml"/><Relationship Id="rId5" Type="http://schemas.openxmlformats.org/officeDocument/2006/relationships/image" Target="../media/image81.png"/><Relationship Id="rId4" Type="http://schemas.openxmlformats.org/officeDocument/2006/relationships/image" Target="../media/image80.png"/></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1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11.xml"/></Relationships>
</file>

<file path=ppt/slides/_rels/slide107.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11.xml"/></Relationships>
</file>

<file path=ppt/slides/_rels/slide108.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11.xml"/></Relationships>
</file>

<file path=ppt/slides/_rels/slide109.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11.xml"/></Relationships>
</file>

<file path=ppt/slides/_rels/slide110.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11.xml"/></Relationships>
</file>

<file path=ppt/slides/_rels/slide111.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11.xml"/></Relationships>
</file>

<file path=ppt/slides/_rels/slide112.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11.xml"/><Relationship Id="rId5" Type="http://schemas.openxmlformats.org/officeDocument/2006/relationships/image" Target="../media/image91.png"/><Relationship Id="rId4" Type="http://schemas.openxmlformats.org/officeDocument/2006/relationships/image" Target="../media/image90.png"/></Relationships>
</file>

<file path=ppt/slides/_rels/slide113.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7.png"/><Relationship Id="rId1" Type="http://schemas.openxmlformats.org/officeDocument/2006/relationships/slideLayout" Target="../slideLayouts/slideLayout11.xml"/><Relationship Id="rId4" Type="http://schemas.openxmlformats.org/officeDocument/2006/relationships/image" Target="../media/image89.png"/></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11.xml"/></Relationships>
</file>

<file path=ppt/slides/_rels/slide117.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3" Type="http://schemas.openxmlformats.org/officeDocument/2006/relationships/image" Target="../media/image93.jpg"/><Relationship Id="rId2" Type="http://schemas.openxmlformats.org/officeDocument/2006/relationships/notesSlide" Target="../notesSlides/notesSlide93.xml"/><Relationship Id="rId1" Type="http://schemas.openxmlformats.org/officeDocument/2006/relationships/slideLayout" Target="../slideLayouts/slideLayout1.xml"/><Relationship Id="rId4" Type="http://schemas.openxmlformats.org/officeDocument/2006/relationships/image" Target="../media/image94.png"/></Relationships>
</file>

<file path=ppt/slides/_rels/slide119.xml.rels><?xml version="1.0" encoding="UTF-8" standalone="yes"?>
<Relationships xmlns="http://schemas.openxmlformats.org/package/2006/relationships"><Relationship Id="rId8" Type="http://schemas.openxmlformats.org/officeDocument/2006/relationships/hyperlink" Target="https://devblogs.microsoft.com/directx/gears-tactics-vrs/" TargetMode="External"/><Relationship Id="rId13" Type="http://schemas.openxmlformats.org/officeDocument/2006/relationships/hyperlink" Target="https://en.wikipedia.org/wiki/Just-noticeable_difference" TargetMode="External"/><Relationship Id="rId3" Type="http://schemas.openxmlformats.org/officeDocument/2006/relationships/hyperlink" Target="https://gpuopen.com/directx12-ultimate/" TargetMode="External"/><Relationship Id="rId7" Type="http://schemas.openxmlformats.org/officeDocument/2006/relationships/hyperlink" Target="https://devblogs.microsoft.com/directx/variable-rate-shading-a-scalpel-in-a-world-of-sledgehammers/" TargetMode="External"/><Relationship Id="rId12" Type="http://schemas.openxmlformats.org/officeDocument/2006/relationships/hyperlink" Target="https://www.highperformancegraphics.org/wp-content/uploads/2014/Vaidyanathan-CoarsePixelShading.pdf" TargetMode="External"/><Relationship Id="rId2" Type="http://schemas.openxmlformats.org/officeDocument/2006/relationships/hyperlink" Target="http://advances.realtimerendering.com/s2015/aaltonenhaar_siggraph2015_combined_final_footer_220dpi.pdf" TargetMode="External"/><Relationship Id="rId1" Type="http://schemas.openxmlformats.org/officeDocument/2006/relationships/slideLayout" Target="../slideLayouts/slideLayout11.xml"/><Relationship Id="rId6" Type="http://schemas.openxmlformats.org/officeDocument/2006/relationships/hyperlink" Target="https://www.activision.com/cdn/research/2017_DD_Rendering_of_COD_IW_V3.pptx" TargetMode="External"/><Relationship Id="rId11" Type="http://schemas.openxmlformats.org/officeDocument/2006/relationships/hyperlink" Target="https://developer.nvidia.com/vrworks/graphics/variablerateshading" TargetMode="External"/><Relationship Id="rId5" Type="http://schemas.openxmlformats.org/officeDocument/2006/relationships/hyperlink" Target="https://michaldrobot.files.wordpress.com/2014/08/hraa.pptx" TargetMode="External"/><Relationship Id="rId10" Type="http://schemas.openxmlformats.org/officeDocument/2006/relationships/hyperlink" Target="http://leiy.cc/publications/nas/nas-pacmcgit.pdf" TargetMode="External"/><Relationship Id="rId4" Type="http://schemas.openxmlformats.org/officeDocument/2006/relationships/hyperlink" Target="https://developer.nvidia.com/sites/default/files/akamai/gamedev/docs/BAVOIL_ParticleShadowsAndCacheEfficientPost.pdf" TargetMode="External"/><Relationship Id="rId9" Type="http://schemas.openxmlformats.org/officeDocument/2006/relationships/hyperlink" Target="https://www.activision.com/cdn/research/Dynamic_Temporal_Antialiasing_and_Upsampling_in_Call_of_Duty_v4.pdf" TargetMode="Externa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1.xml"/></Relationships>
</file>

<file path=ppt/slides/_rels/slide122.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1.xml"/></Relationships>
</file>

<file path=ppt/slides/_rels/slide123.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11.xml"/></Relationships>
</file>

<file path=ppt/slides/_rels/slide124.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11.xml"/></Relationships>
</file>

<file path=ppt/slides/_rels/slide125.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11.xml"/></Relationships>
</file>

<file path=ppt/slides/_rels/slide126.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11.xml"/></Relationships>
</file>

<file path=ppt/slides/_rels/slide127.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11.xml"/></Relationships>
</file>

<file path=ppt/slides/_rels/slide128.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11.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B0272-69DA-4BEB-B2C0-BC1D073895FF}"/>
              </a:ext>
            </a:extLst>
          </p:cNvPr>
          <p:cNvSpPr>
            <a:spLocks noGrp="1"/>
          </p:cNvSpPr>
          <p:nvPr>
            <p:ph type="ctrTitle"/>
          </p:nvPr>
        </p:nvSpPr>
        <p:spPr>
          <a:xfrm>
            <a:off x="5358836" y="4269104"/>
            <a:ext cx="6111486" cy="685553"/>
          </a:xfrm>
        </p:spPr>
        <p:txBody>
          <a:bodyPr>
            <a:noAutofit/>
          </a:bodyPr>
          <a:lstStyle/>
          <a:p>
            <a:r>
              <a:rPr lang="en-US" sz="2400" dirty="0"/>
              <a:t>Software-based </a:t>
            </a:r>
            <a:br>
              <a:rPr lang="en-US" sz="2400" dirty="0"/>
            </a:br>
            <a:r>
              <a:rPr lang="en-US" sz="2400" dirty="0"/>
              <a:t>Variable Rate Shading IN</a:t>
            </a:r>
            <a:br>
              <a:rPr lang="en-US" sz="2400" dirty="0"/>
            </a:br>
            <a:r>
              <a:rPr lang="en-US" sz="2400" dirty="0"/>
              <a:t>Call of Duty: Modern Warfare</a:t>
            </a:r>
          </a:p>
        </p:txBody>
      </p:sp>
      <p:sp>
        <p:nvSpPr>
          <p:cNvPr id="3" name="Subtitle 2">
            <a:extLst>
              <a:ext uri="{FF2B5EF4-FFF2-40B4-BE49-F238E27FC236}">
                <a16:creationId xmlns:a16="http://schemas.microsoft.com/office/drawing/2014/main" id="{69E84266-59A5-4F5D-ABA6-68D9D919B78F}"/>
              </a:ext>
            </a:extLst>
          </p:cNvPr>
          <p:cNvSpPr>
            <a:spLocks noGrp="1"/>
          </p:cNvSpPr>
          <p:nvPr>
            <p:ph type="subTitle" idx="1"/>
          </p:nvPr>
        </p:nvSpPr>
        <p:spPr>
          <a:xfrm>
            <a:off x="5348358" y="5045994"/>
            <a:ext cx="6121964" cy="840756"/>
          </a:xfrm>
        </p:spPr>
        <p:txBody>
          <a:bodyPr/>
          <a:lstStyle/>
          <a:p>
            <a:r>
              <a:rPr lang="en-US" dirty="0"/>
              <a:t>Michal Drobot</a:t>
            </a:r>
          </a:p>
        </p:txBody>
      </p:sp>
      <p:pic>
        <p:nvPicPr>
          <p:cNvPr id="5" name="Picture 4">
            <a:extLst>
              <a:ext uri="{FF2B5EF4-FFF2-40B4-BE49-F238E27FC236}">
                <a16:creationId xmlns:a16="http://schemas.microsoft.com/office/drawing/2014/main" id="{7559B592-78DD-48B2-A728-B2C1ABD0C7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48358" y="5883879"/>
            <a:ext cx="3035783" cy="790253"/>
          </a:xfrm>
          <a:prstGeom prst="rect">
            <a:avLst/>
          </a:prstGeom>
        </p:spPr>
      </p:pic>
      <p:pic>
        <p:nvPicPr>
          <p:cNvPr id="6" name="Picture 5" descr="C:\Users\jvelev\Desktop\PVI\treyarch\USC\pics\activision.png">
            <a:extLst>
              <a:ext uri="{FF2B5EF4-FFF2-40B4-BE49-F238E27FC236}">
                <a16:creationId xmlns:a16="http://schemas.microsoft.com/office/drawing/2014/main" id="{7960C518-4C76-4C62-9AB4-237F25ABE87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55584" y="6069571"/>
            <a:ext cx="1814738" cy="4188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8857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tree in a forest&#10;&#10;Description automatically generated">
            <a:extLst>
              <a:ext uri="{FF2B5EF4-FFF2-40B4-BE49-F238E27FC236}">
                <a16:creationId xmlns:a16="http://schemas.microsoft.com/office/drawing/2014/main" id="{E2EFC56C-22C2-4F1A-829F-62C6D85B9A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18602A5-C243-488F-92FA-709EDC9C8D0B}"/>
              </a:ext>
            </a:extLst>
          </p:cNvPr>
          <p:cNvSpPr>
            <a:spLocks noGrp="1"/>
          </p:cNvSpPr>
          <p:nvPr>
            <p:ph type="title"/>
          </p:nvPr>
        </p:nvSpPr>
        <p:spPr>
          <a:xfrm>
            <a:off x="447040" y="284480"/>
            <a:ext cx="11322928" cy="904240"/>
          </a:xfrm>
          <a:solidFill>
            <a:srgbClr val="000000">
              <a:alpha val="67059"/>
            </a:srgbClr>
          </a:solidFill>
        </p:spPr>
        <p:txBody>
          <a:bodyPr>
            <a:normAutofit fontScale="90000"/>
          </a:bodyPr>
          <a:lstStyle/>
          <a:p>
            <a:r>
              <a:rPr lang="en-US" dirty="0">
                <a:solidFill>
                  <a:schemeClr val="bg1"/>
                </a:solidFill>
                <a:effectLst>
                  <a:outerShdw blurRad="38100" dist="38100" dir="2700000" algn="tl">
                    <a:srgbClr val="000000">
                      <a:alpha val="43137"/>
                    </a:srgbClr>
                  </a:outerShdw>
                </a:effectLst>
              </a:rPr>
              <a:t>Acknowledgements</a:t>
            </a:r>
          </a:p>
        </p:txBody>
      </p:sp>
      <p:sp>
        <p:nvSpPr>
          <p:cNvPr id="3" name="Content Placeholder 2">
            <a:extLst>
              <a:ext uri="{FF2B5EF4-FFF2-40B4-BE49-F238E27FC236}">
                <a16:creationId xmlns:a16="http://schemas.microsoft.com/office/drawing/2014/main" id="{054EA1C0-22C3-4F0A-AAE7-B74F1561CDA5}"/>
              </a:ext>
            </a:extLst>
          </p:cNvPr>
          <p:cNvSpPr>
            <a:spLocks noGrp="1"/>
          </p:cNvSpPr>
          <p:nvPr>
            <p:ph idx="1"/>
          </p:nvPr>
        </p:nvSpPr>
        <p:spPr>
          <a:xfrm>
            <a:off x="447039" y="1828800"/>
            <a:ext cx="11322929" cy="3126658"/>
          </a:xfrm>
          <a:solidFill>
            <a:srgbClr val="000000">
              <a:alpha val="67059"/>
            </a:srgbClr>
          </a:solidFill>
        </p:spPr>
        <p:txBody>
          <a:bodyPr>
            <a:normAutofit/>
          </a:bodyPr>
          <a:lstStyle/>
          <a:p>
            <a:r>
              <a:rPr lang="en-US" sz="2400" dirty="0">
                <a:solidFill>
                  <a:schemeClr val="bg1"/>
                </a:solidFill>
                <a:effectLst>
                  <a:outerShdw blurRad="38100" dist="38100" dir="2700000" algn="tl">
                    <a:srgbClr val="000000">
                      <a:alpha val="43137"/>
                    </a:srgbClr>
                  </a:outerShdw>
                </a:effectLst>
              </a:rPr>
              <a:t>Studios: Infinity Ward LA / PL, Sledgehammer, Raven, High Moon, </a:t>
            </a:r>
            <a:r>
              <a:rPr lang="en-US" sz="2400" dirty="0" err="1">
                <a:solidFill>
                  <a:schemeClr val="bg1"/>
                </a:solidFill>
                <a:effectLst>
                  <a:outerShdw blurRad="38100" dist="38100" dir="2700000" algn="tl">
                    <a:srgbClr val="000000">
                      <a:alpha val="43137"/>
                    </a:srgbClr>
                  </a:outerShdw>
                </a:effectLst>
              </a:rPr>
              <a:t>Beenox</a:t>
            </a:r>
            <a:endParaRPr lang="en-US" sz="2400" dirty="0">
              <a:solidFill>
                <a:schemeClr val="bg1"/>
              </a:solidFill>
              <a:effectLst>
                <a:outerShdw blurRad="38100" dist="38100" dir="2700000" algn="tl">
                  <a:srgbClr val="000000">
                    <a:alpha val="43137"/>
                  </a:srgbClr>
                </a:outerShdw>
              </a:effectLst>
            </a:endParaRPr>
          </a:p>
          <a:p>
            <a:r>
              <a:rPr lang="en-US" sz="2400" dirty="0">
                <a:solidFill>
                  <a:schemeClr val="bg1"/>
                </a:solidFill>
                <a:effectLst>
                  <a:outerShdw blurRad="38100" dist="38100" dir="2700000" algn="tl">
                    <a:srgbClr val="000000">
                      <a:alpha val="43137"/>
                    </a:srgbClr>
                  </a:outerShdw>
                </a:effectLst>
              </a:rPr>
              <a:t>Engineers: Felipe Gomez </a:t>
            </a:r>
            <a:r>
              <a:rPr lang="en-US" sz="2400" dirty="0" err="1">
                <a:solidFill>
                  <a:schemeClr val="bg1"/>
                </a:solidFill>
                <a:effectLst>
                  <a:outerShdw blurRad="38100" dist="38100" dir="2700000" algn="tl">
                    <a:srgbClr val="000000">
                      <a:alpha val="43137"/>
                    </a:srgbClr>
                  </a:outerShdw>
                </a:effectLst>
              </a:rPr>
              <a:t>Frittelli</a:t>
            </a:r>
            <a:r>
              <a:rPr lang="en-US" sz="2400" dirty="0">
                <a:solidFill>
                  <a:schemeClr val="bg1"/>
                </a:solidFill>
                <a:effectLst>
                  <a:outerShdw blurRad="38100" dist="38100" dir="2700000" algn="tl">
                    <a:srgbClr val="000000">
                      <a:alpha val="43137"/>
                    </a:srgbClr>
                  </a:outerShdw>
                </a:effectLst>
              </a:rPr>
              <a:t>, Keng Hua Sing, Charlie Birtwistle, </a:t>
            </a:r>
            <a:br>
              <a:rPr lang="en-US" sz="2400" dirty="0">
                <a:solidFill>
                  <a:schemeClr val="bg1"/>
                </a:solidFill>
                <a:effectLst>
                  <a:outerShdw blurRad="38100" dist="38100" dir="2700000" algn="tl">
                    <a:srgbClr val="000000">
                      <a:alpha val="43137"/>
                    </a:srgbClr>
                  </a:outerShdw>
                </a:effectLst>
              </a:rPr>
            </a:br>
            <a:r>
              <a:rPr lang="en-US" sz="2400" dirty="0">
                <a:solidFill>
                  <a:schemeClr val="bg1"/>
                </a:solidFill>
                <a:effectLst>
                  <a:outerShdw blurRad="38100" dist="38100" dir="2700000" algn="tl">
                    <a:srgbClr val="000000">
                      <a:alpha val="43137"/>
                    </a:srgbClr>
                  </a:outerShdw>
                </a:effectLst>
              </a:rPr>
              <a:t>Michal Szymczyk</a:t>
            </a:r>
          </a:p>
          <a:p>
            <a:r>
              <a:rPr lang="en-US" sz="2400" dirty="0">
                <a:solidFill>
                  <a:schemeClr val="bg1"/>
                </a:solidFill>
                <a:effectLst>
                  <a:outerShdw blurRad="38100" dist="38100" dir="2700000" algn="tl">
                    <a:srgbClr val="000000">
                      <a:alpha val="43137"/>
                    </a:srgbClr>
                  </a:outerShdw>
                </a:effectLst>
              </a:rPr>
              <a:t>Central Technology: Michael Vance, Wade Brainerd, Peter-Pike Sloan</a:t>
            </a:r>
          </a:p>
          <a:p>
            <a:endParaRPr lang="en-US" sz="2400" dirty="0">
              <a:solidFill>
                <a:schemeClr val="bg1"/>
              </a:solidFill>
              <a:effectLst>
                <a:outerShdw blurRad="38100" dist="38100" dir="2700000" algn="tl">
                  <a:srgbClr val="000000">
                    <a:alpha val="43137"/>
                  </a:srgbClr>
                </a:outerShdw>
              </a:effectLst>
            </a:endParaRPr>
          </a:p>
          <a:p>
            <a:r>
              <a:rPr lang="en-US" sz="2400" dirty="0">
                <a:solidFill>
                  <a:schemeClr val="bg1"/>
                </a:solidFill>
                <a:effectLst>
                  <a:outerShdw blurRad="38100" dist="38100" dir="2700000" algn="tl">
                    <a:srgbClr val="000000">
                      <a:alpha val="43137"/>
                    </a:srgbClr>
                  </a:outerShdw>
                </a:effectLst>
              </a:rPr>
              <a:t>More presentations from ATVI</a:t>
            </a:r>
          </a:p>
          <a:p>
            <a:pPr lvl="1"/>
            <a:r>
              <a:rPr lang="en-US" sz="2200" dirty="0">
                <a:solidFill>
                  <a:schemeClr val="bg1"/>
                </a:solidFill>
                <a:effectLst>
                  <a:outerShdw blurRad="38100" dist="38100" dir="2700000" algn="tl">
                    <a:srgbClr val="000000">
                      <a:alpha val="43137"/>
                    </a:srgbClr>
                  </a:outerShdw>
                </a:effectLst>
              </a:rPr>
              <a:t>“</a:t>
            </a:r>
            <a:r>
              <a:rPr lang="en-US" sz="2000" dirty="0">
                <a:solidFill>
                  <a:schemeClr val="bg1"/>
                </a:solidFill>
                <a:effectLst>
                  <a:outerShdw blurRad="38100" dist="38100" dir="2700000" algn="tl">
                    <a:srgbClr val="000000">
                      <a:alpha val="43137"/>
                    </a:srgbClr>
                  </a:outerShdw>
                </a:effectLst>
              </a:rPr>
              <a:t>Precomputed Lighting Advances in Call of Duty: Modern Warfare” </a:t>
            </a:r>
            <a:r>
              <a:rPr lang="en-US" dirty="0">
                <a:solidFill>
                  <a:schemeClr val="bg1"/>
                </a:solidFill>
                <a:effectLst>
                  <a:outerShdw blurRad="38100" dist="38100" dir="2700000" algn="tl">
                    <a:srgbClr val="000000">
                      <a:alpha val="43137"/>
                    </a:srgbClr>
                  </a:outerShdw>
                </a:effectLst>
              </a:rPr>
              <a:t>Peter-Pike Sloan, Ari Silvennoinen</a:t>
            </a:r>
            <a:endParaRPr lang="en-US" sz="2400" dirty="0">
              <a:solidFill>
                <a:schemeClr val="bg1"/>
              </a:solidFill>
              <a:effectLst>
                <a:outerShdw blurRad="38100" dist="38100" dir="2700000" algn="tl">
                  <a:srgbClr val="000000">
                    <a:alpha val="43137"/>
                  </a:srgbClr>
                </a:outerShdw>
              </a:effectLst>
            </a:endParaRPr>
          </a:p>
          <a:p>
            <a:pPr lvl="1"/>
            <a:endParaRPr lang="en-US" sz="2200" dirty="0">
              <a:solidFill>
                <a:schemeClr val="bg1"/>
              </a:solidFill>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243F0C62-4CCA-4488-A5AB-F05DC8DBC4A4}"/>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955238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picture containing outdoor, cow, grass, couple&#10;&#10;Description automatically generated">
            <a:extLst>
              <a:ext uri="{FF2B5EF4-FFF2-40B4-BE49-F238E27FC236}">
                <a16:creationId xmlns:a16="http://schemas.microsoft.com/office/drawing/2014/main" id="{B3452A57-FD76-4172-B58F-5A90E28D83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832420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E1EE8AB-3521-441A-BF9F-C50DA7C75A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18421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indoor, room, dark, looking&#10;&#10;Description automatically generated">
            <a:extLst>
              <a:ext uri="{FF2B5EF4-FFF2-40B4-BE49-F238E27FC236}">
                <a16:creationId xmlns:a16="http://schemas.microsoft.com/office/drawing/2014/main" id="{6F819FFD-64CD-4D9A-8052-A0B2822935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537954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18E8EC9-2CA2-480F-B2F9-9BC4B4A0E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29947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F6EE235-B83D-4A80-9713-ADE58E9F32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66997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31562DC-3057-4342-8A77-AD4A7D5B6FAE}"/>
              </a:ext>
            </a:extLst>
          </p:cNvPr>
          <p:cNvSpPr>
            <a:spLocks noGrp="1"/>
          </p:cNvSpPr>
          <p:nvPr>
            <p:ph type="body" sz="quarter" idx="11"/>
          </p:nvPr>
        </p:nvSpPr>
        <p:spPr/>
        <p:txBody>
          <a:bodyPr>
            <a:normAutofit/>
          </a:bodyPr>
          <a:lstStyle/>
          <a:p>
            <a:r>
              <a:rPr lang="en-US" sz="2000" dirty="0"/>
              <a:t>HARDWARE VRS	</a:t>
            </a:r>
          </a:p>
        </p:txBody>
      </p:sp>
      <p:sp>
        <p:nvSpPr>
          <p:cNvPr id="5" name="Text Placeholder 4">
            <a:extLst>
              <a:ext uri="{FF2B5EF4-FFF2-40B4-BE49-F238E27FC236}">
                <a16:creationId xmlns:a16="http://schemas.microsoft.com/office/drawing/2014/main" id="{069F245C-90E7-4241-8BA6-4CD90D2BCE4F}"/>
              </a:ext>
            </a:extLst>
          </p:cNvPr>
          <p:cNvSpPr>
            <a:spLocks noGrp="1"/>
          </p:cNvSpPr>
          <p:nvPr>
            <p:ph type="body" sz="quarter" idx="12"/>
          </p:nvPr>
        </p:nvSpPr>
        <p:spPr/>
        <p:txBody>
          <a:bodyPr/>
          <a:lstStyle/>
          <a:p>
            <a:endParaRPr lang="en-US" dirty="0"/>
          </a:p>
        </p:txBody>
      </p:sp>
    </p:spTree>
    <p:extLst>
      <p:ext uri="{BB962C8B-B14F-4D97-AF65-F5344CB8AC3E}">
        <p14:creationId xmlns:p14="http://schemas.microsoft.com/office/powerpoint/2010/main" val="1693771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Hardware support for VRS</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p:txBody>
          <a:bodyPr>
            <a:normAutofit/>
          </a:bodyPr>
          <a:lstStyle/>
          <a:p>
            <a:r>
              <a:rPr lang="en-US" dirty="0"/>
              <a:t>Support for Variable Rate Shading in hardware</a:t>
            </a:r>
          </a:p>
          <a:p>
            <a:pPr lvl="1"/>
            <a:r>
              <a:rPr lang="en-US" dirty="0"/>
              <a:t>DX12 Ultimate [DX19][DX20]</a:t>
            </a:r>
          </a:p>
          <a:p>
            <a:pPr lvl="2"/>
            <a:r>
              <a:rPr lang="en-US" dirty="0"/>
              <a:t>AMD   -  RDNA2 GPUs</a:t>
            </a:r>
          </a:p>
          <a:p>
            <a:pPr lvl="2"/>
            <a:r>
              <a:rPr lang="en-US" dirty="0"/>
              <a:t>Intel    -  Gen 11 APUs</a:t>
            </a:r>
          </a:p>
          <a:p>
            <a:pPr lvl="2"/>
            <a:r>
              <a:rPr lang="en-US" dirty="0"/>
              <a:t>Nvidia -  Turing GPUs</a:t>
            </a:r>
          </a:p>
          <a:p>
            <a:r>
              <a:rPr lang="en-US" dirty="0"/>
              <a:t>Supported in upcoming consoles</a:t>
            </a:r>
          </a:p>
          <a:p>
            <a:pPr lvl="1"/>
            <a:endParaRPr lang="en-US" dirty="0"/>
          </a:p>
        </p:txBody>
      </p:sp>
      <p:pic>
        <p:nvPicPr>
          <p:cNvPr id="19460" name="Picture 4">
            <a:extLst>
              <a:ext uri="{FF2B5EF4-FFF2-40B4-BE49-F238E27FC236}">
                <a16:creationId xmlns:a16="http://schemas.microsoft.com/office/drawing/2014/main" id="{F820C93D-5C06-45EF-886F-8E43FBB57E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039" y="3717213"/>
            <a:ext cx="7848457" cy="284302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FDB70CA-1DEA-44B2-9CEF-FC698E23011F}"/>
              </a:ext>
            </a:extLst>
          </p:cNvPr>
          <p:cNvSpPr txBox="1"/>
          <p:nvPr/>
        </p:nvSpPr>
        <p:spPr>
          <a:xfrm>
            <a:off x="7169420" y="6288236"/>
            <a:ext cx="990977"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NVIDIA [NV19]</a:t>
            </a:r>
            <a:endParaRPr lang="en-US" sz="800"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541828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Hardware support for VRS</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p:txBody>
          <a:bodyPr>
            <a:normAutofit/>
          </a:bodyPr>
          <a:lstStyle/>
          <a:p>
            <a:r>
              <a:rPr lang="en-US" dirty="0"/>
              <a:t>Tiers</a:t>
            </a:r>
          </a:p>
          <a:p>
            <a:pPr lvl="1"/>
            <a:r>
              <a:rPr lang="en-US" dirty="0"/>
              <a:t>1 – set shading rate per draw </a:t>
            </a:r>
          </a:p>
          <a:p>
            <a:pPr lvl="1"/>
            <a:r>
              <a:rPr lang="en-US" dirty="0"/>
              <a:t>2 – set shading rate per screen tile (and other frequencies) </a:t>
            </a:r>
          </a:p>
          <a:p>
            <a:pPr lvl="2"/>
            <a:r>
              <a:rPr lang="en-US" dirty="0"/>
              <a:t>At minimum 8x8 pixel tile size</a:t>
            </a:r>
          </a:p>
          <a:p>
            <a:r>
              <a:rPr lang="en-US" dirty="0"/>
              <a:t>Idea</a:t>
            </a:r>
          </a:p>
          <a:p>
            <a:pPr lvl="1"/>
            <a:r>
              <a:rPr lang="en-US" dirty="0"/>
              <a:t>Pick shading rate appropriate to image frequency [LEI19]</a:t>
            </a:r>
          </a:p>
          <a:p>
            <a:pPr lvl="1"/>
            <a:endParaRPr lang="en-US" dirty="0"/>
          </a:p>
          <a:p>
            <a:pPr lvl="1"/>
            <a:endParaRPr lang="en-US" dirty="0"/>
          </a:p>
        </p:txBody>
      </p:sp>
      <p:pic>
        <p:nvPicPr>
          <p:cNvPr id="25602" name="Picture 2">
            <a:extLst>
              <a:ext uri="{FF2B5EF4-FFF2-40B4-BE49-F238E27FC236}">
                <a16:creationId xmlns:a16="http://schemas.microsoft.com/office/drawing/2014/main" id="{79510461-00CC-4FCA-BDFF-8E5B8838D9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039" y="3656605"/>
            <a:ext cx="5737861" cy="278421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53B8DC6-12C1-4A3F-8F74-48029455C308}"/>
              </a:ext>
            </a:extLst>
          </p:cNvPr>
          <p:cNvSpPr txBox="1"/>
          <p:nvPr/>
        </p:nvSpPr>
        <p:spPr>
          <a:xfrm>
            <a:off x="422032" y="6221869"/>
            <a:ext cx="965329"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AMD [AMD20]</a:t>
            </a:r>
            <a:endParaRPr lang="en-US" sz="800" dirty="0">
              <a:solidFill>
                <a:schemeClr val="bg1"/>
              </a:solidFill>
              <a:effectLst>
                <a:outerShdw blurRad="38100" dist="38100" dir="2700000" algn="tl">
                  <a:srgbClr val="000000">
                    <a:alpha val="43137"/>
                  </a:srgbClr>
                </a:outerShdw>
              </a:effectLst>
            </a:endParaRPr>
          </a:p>
        </p:txBody>
      </p:sp>
      <p:pic>
        <p:nvPicPr>
          <p:cNvPr id="5" name="Picture 4" descr="A tree in a forest&#10;&#10;Description automatically generated">
            <a:extLst>
              <a:ext uri="{FF2B5EF4-FFF2-40B4-BE49-F238E27FC236}">
                <a16:creationId xmlns:a16="http://schemas.microsoft.com/office/drawing/2014/main" id="{487BAD4D-184D-4256-BF35-A2CB135DEE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6487" y="3656605"/>
            <a:ext cx="4943481" cy="2780708"/>
          </a:xfrm>
          <a:prstGeom prst="rect">
            <a:avLst/>
          </a:prstGeom>
        </p:spPr>
      </p:pic>
      <p:sp>
        <p:nvSpPr>
          <p:cNvPr id="9" name="TextBox 8">
            <a:extLst>
              <a:ext uri="{FF2B5EF4-FFF2-40B4-BE49-F238E27FC236}">
                <a16:creationId xmlns:a16="http://schemas.microsoft.com/office/drawing/2014/main" id="{EA076303-BBB5-40C4-9DEE-1DAAB701912E}"/>
              </a:ext>
            </a:extLst>
          </p:cNvPr>
          <p:cNvSpPr txBox="1"/>
          <p:nvPr/>
        </p:nvSpPr>
        <p:spPr>
          <a:xfrm>
            <a:off x="9939018" y="6221869"/>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41793732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31562DC-3057-4342-8A77-AD4A7D5B6FAE}"/>
              </a:ext>
            </a:extLst>
          </p:cNvPr>
          <p:cNvSpPr>
            <a:spLocks noGrp="1"/>
          </p:cNvSpPr>
          <p:nvPr>
            <p:ph type="body" sz="quarter" idx="11"/>
          </p:nvPr>
        </p:nvSpPr>
        <p:spPr/>
        <p:txBody>
          <a:bodyPr>
            <a:normAutofit fontScale="92500"/>
          </a:bodyPr>
          <a:lstStyle/>
          <a:p>
            <a:r>
              <a:rPr lang="en-US" sz="2000" dirty="0"/>
              <a:t>VRS in Call of Duty	</a:t>
            </a:r>
          </a:p>
        </p:txBody>
      </p:sp>
      <p:sp>
        <p:nvSpPr>
          <p:cNvPr id="5" name="Text Placeholder 4">
            <a:extLst>
              <a:ext uri="{FF2B5EF4-FFF2-40B4-BE49-F238E27FC236}">
                <a16:creationId xmlns:a16="http://schemas.microsoft.com/office/drawing/2014/main" id="{069F245C-90E7-4241-8BA6-4CD90D2BCE4F}"/>
              </a:ext>
            </a:extLst>
          </p:cNvPr>
          <p:cNvSpPr>
            <a:spLocks noGrp="1"/>
          </p:cNvSpPr>
          <p:nvPr>
            <p:ph type="body" sz="quarter" idx="12"/>
          </p:nvPr>
        </p:nvSpPr>
        <p:spPr/>
        <p:txBody>
          <a:bodyPr/>
          <a:lstStyle/>
          <a:p>
            <a:endParaRPr lang="en-US" dirty="0"/>
          </a:p>
        </p:txBody>
      </p:sp>
    </p:spTree>
    <p:extLst>
      <p:ext uri="{BB962C8B-B14F-4D97-AF65-F5344CB8AC3E}">
        <p14:creationId xmlns:p14="http://schemas.microsoft.com/office/powerpoint/2010/main" val="33435761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mdrobot.ATVI\Documents\IW7_2016\shots\PS4 IW Michal-20161202-1203.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42900" y="352425"/>
            <a:ext cx="2415341" cy="461665"/>
          </a:xfrm>
          <a:prstGeom prst="rect">
            <a:avLst/>
          </a:prstGeom>
          <a:noFill/>
        </p:spPr>
        <p:txBody>
          <a:bodyPr wrap="none" rtlCol="0">
            <a:spAutoFit/>
          </a:bodyPr>
          <a:lstStyle/>
          <a:p>
            <a:r>
              <a:rPr lang="en-CA" sz="2400" dirty="0">
                <a:solidFill>
                  <a:schemeClr val="bg1"/>
                </a:solidFill>
                <a:effectLst>
                  <a:outerShdw blurRad="38100" dist="38100" dir="2700000" algn="tl">
                    <a:srgbClr val="000000">
                      <a:alpha val="43137"/>
                    </a:srgbClr>
                  </a:outerShdw>
                </a:effectLst>
              </a:rPr>
              <a:t>Full Res : 5ms VFX</a:t>
            </a:r>
          </a:p>
        </p:txBody>
      </p:sp>
      <p:sp>
        <p:nvSpPr>
          <p:cNvPr id="4" name="TextBox 3"/>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8240521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mdrobot.ATVI\Documents\IW7_2016\shots\PS4 IW Michal-20161202-1200.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42900" y="352425"/>
            <a:ext cx="2782813" cy="461665"/>
          </a:xfrm>
          <a:prstGeom prst="rect">
            <a:avLst/>
          </a:prstGeom>
          <a:noFill/>
        </p:spPr>
        <p:txBody>
          <a:bodyPr wrap="none" rtlCol="0">
            <a:spAutoFit/>
          </a:bodyPr>
          <a:lstStyle/>
          <a:p>
            <a:r>
              <a:rPr lang="en-CA" sz="2400" dirty="0">
                <a:solidFill>
                  <a:schemeClr val="bg1"/>
                </a:solidFill>
                <a:effectLst>
                  <a:outerShdw blurRad="38100" dist="38100" dir="2700000" algn="tl">
                    <a:srgbClr val="000000">
                      <a:alpha val="43137"/>
                    </a:srgbClr>
                  </a:outerShdw>
                </a:effectLst>
              </a:rPr>
              <a:t>Low Res : 2.4 </a:t>
            </a:r>
            <a:r>
              <a:rPr lang="en-CA" sz="2400" dirty="0" err="1">
                <a:solidFill>
                  <a:schemeClr val="bg1"/>
                </a:solidFill>
                <a:effectLst>
                  <a:outerShdw blurRad="38100" dist="38100" dir="2700000" algn="tl">
                    <a:srgbClr val="000000">
                      <a:alpha val="43137"/>
                    </a:srgbClr>
                  </a:outerShdw>
                </a:effectLst>
              </a:rPr>
              <a:t>ms</a:t>
            </a:r>
            <a:r>
              <a:rPr lang="en-CA" sz="2400" dirty="0">
                <a:solidFill>
                  <a:schemeClr val="bg1"/>
                </a:solidFill>
                <a:effectLst>
                  <a:outerShdw blurRad="38100" dist="38100" dir="2700000" algn="tl">
                    <a:srgbClr val="000000">
                      <a:alpha val="43137"/>
                    </a:srgbClr>
                  </a:outerShdw>
                </a:effectLst>
              </a:rPr>
              <a:t> VFX</a:t>
            </a:r>
          </a:p>
        </p:txBody>
      </p:sp>
      <p:sp>
        <p:nvSpPr>
          <p:cNvPr id="5" name="TextBox 4">
            <a:extLst>
              <a:ext uri="{FF2B5EF4-FFF2-40B4-BE49-F238E27FC236}">
                <a16:creationId xmlns:a16="http://schemas.microsoft.com/office/drawing/2014/main" id="{311CB039-48B5-4C41-8F74-00DBAC977B6A}"/>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37040314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mdrobot.ATVI\Documents\IW7_2016\shots\PS4 IW Michal-20161202-120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42900" y="352425"/>
            <a:ext cx="2941126" cy="461665"/>
          </a:xfrm>
          <a:prstGeom prst="rect">
            <a:avLst/>
          </a:prstGeom>
          <a:noFill/>
        </p:spPr>
        <p:txBody>
          <a:bodyPr wrap="none" rtlCol="0">
            <a:spAutoFit/>
          </a:bodyPr>
          <a:lstStyle/>
          <a:p>
            <a:r>
              <a:rPr lang="en-CA" sz="2400" dirty="0">
                <a:solidFill>
                  <a:schemeClr val="bg1"/>
                </a:solidFill>
                <a:effectLst>
                  <a:outerShdw blurRad="38100" dist="38100" dir="2700000" algn="tl">
                    <a:srgbClr val="000000">
                      <a:alpha val="43137"/>
                    </a:srgbClr>
                  </a:outerShdw>
                </a:effectLst>
              </a:rPr>
              <a:t>Multi Res : 2.8 </a:t>
            </a:r>
            <a:r>
              <a:rPr lang="en-CA" sz="2400" dirty="0" err="1">
                <a:solidFill>
                  <a:schemeClr val="bg1"/>
                </a:solidFill>
                <a:effectLst>
                  <a:outerShdw blurRad="38100" dist="38100" dir="2700000" algn="tl">
                    <a:srgbClr val="000000">
                      <a:alpha val="43137"/>
                    </a:srgbClr>
                  </a:outerShdw>
                </a:effectLst>
              </a:rPr>
              <a:t>ms</a:t>
            </a:r>
            <a:r>
              <a:rPr lang="en-CA" sz="2400" dirty="0">
                <a:solidFill>
                  <a:schemeClr val="bg1"/>
                </a:solidFill>
                <a:effectLst>
                  <a:outerShdw blurRad="38100" dist="38100" dir="2700000" algn="tl">
                    <a:srgbClr val="000000">
                      <a:alpha val="43137"/>
                    </a:srgbClr>
                  </a:outerShdw>
                </a:effectLst>
              </a:rPr>
              <a:t> VFX</a:t>
            </a:r>
          </a:p>
        </p:txBody>
      </p:sp>
      <p:sp>
        <p:nvSpPr>
          <p:cNvPr id="5" name="TextBox 4">
            <a:extLst>
              <a:ext uri="{FF2B5EF4-FFF2-40B4-BE49-F238E27FC236}">
                <a16:creationId xmlns:a16="http://schemas.microsoft.com/office/drawing/2014/main" id="{AEE35DBE-0702-4EEF-AB9B-420B755A4292}"/>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3857672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mdrobot.ATVI\Documents\IW7_2016\shots\PS4 IW Michal-20161202-1203.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42900" y="352425"/>
            <a:ext cx="2415341" cy="461665"/>
          </a:xfrm>
          <a:prstGeom prst="rect">
            <a:avLst/>
          </a:prstGeom>
          <a:noFill/>
        </p:spPr>
        <p:txBody>
          <a:bodyPr wrap="none" rtlCol="0">
            <a:spAutoFit/>
          </a:bodyPr>
          <a:lstStyle/>
          <a:p>
            <a:r>
              <a:rPr lang="en-CA" sz="2400" dirty="0">
                <a:solidFill>
                  <a:schemeClr val="bg1"/>
                </a:solidFill>
                <a:effectLst>
                  <a:outerShdw blurRad="38100" dist="38100" dir="2700000" algn="tl">
                    <a:srgbClr val="000000">
                      <a:alpha val="43137"/>
                    </a:srgbClr>
                  </a:outerShdw>
                </a:effectLst>
              </a:rPr>
              <a:t>Full Res : 5ms VFX</a:t>
            </a:r>
          </a:p>
        </p:txBody>
      </p:sp>
      <p:sp>
        <p:nvSpPr>
          <p:cNvPr id="5" name="TextBox 4">
            <a:extLst>
              <a:ext uri="{FF2B5EF4-FFF2-40B4-BE49-F238E27FC236}">
                <a16:creationId xmlns:a16="http://schemas.microsoft.com/office/drawing/2014/main" id="{72931249-770E-4CF3-9964-0541D06F09F3}"/>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15695960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Oval 46">
            <a:extLst>
              <a:ext uri="{FF2B5EF4-FFF2-40B4-BE49-F238E27FC236}">
                <a16:creationId xmlns:a16="http://schemas.microsoft.com/office/drawing/2014/main" id="{D80544DE-0E72-4877-B5C1-0FA8E6BD2FBB}"/>
              </a:ext>
            </a:extLst>
          </p:cNvPr>
          <p:cNvSpPr/>
          <p:nvPr/>
        </p:nvSpPr>
        <p:spPr>
          <a:xfrm>
            <a:off x="61263" y="1578204"/>
            <a:ext cx="1772502" cy="1481249"/>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Depth  Stencil </a:t>
            </a:r>
            <a:r>
              <a:rPr lang="en-US" dirty="0" err="1">
                <a:effectLst>
                  <a:outerShdw blurRad="38100" dist="38100" dir="2700000" algn="tl">
                    <a:srgbClr val="000000">
                      <a:alpha val="43137"/>
                    </a:srgbClr>
                  </a:outerShdw>
                </a:effectLst>
              </a:rPr>
              <a:t>Prepass</a:t>
            </a:r>
            <a:endParaRPr lang="en-US" dirty="0">
              <a:effectLst>
                <a:outerShdw blurRad="38100" dist="38100" dir="2700000" algn="tl">
                  <a:srgbClr val="000000">
                    <a:alpha val="43137"/>
                  </a:srgbClr>
                </a:outerShdw>
              </a:effectLst>
            </a:endParaRPr>
          </a:p>
        </p:txBody>
      </p:sp>
      <p:sp>
        <p:nvSpPr>
          <p:cNvPr id="49" name="Oval 48">
            <a:extLst>
              <a:ext uri="{FF2B5EF4-FFF2-40B4-BE49-F238E27FC236}">
                <a16:creationId xmlns:a16="http://schemas.microsoft.com/office/drawing/2014/main" id="{70229B9E-66E3-469F-8A73-AB236B180A86}"/>
              </a:ext>
            </a:extLst>
          </p:cNvPr>
          <p:cNvSpPr/>
          <p:nvPr/>
        </p:nvSpPr>
        <p:spPr>
          <a:xfrm>
            <a:off x="4626537" y="2027568"/>
            <a:ext cx="1963565" cy="1149826"/>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Opaque </a:t>
            </a:r>
            <a:br>
              <a:rPr lang="en-US" dirty="0">
                <a:effectLst>
                  <a:outerShdw blurRad="38100" dist="38100" dir="2700000" algn="tl">
                    <a:srgbClr val="000000">
                      <a:alpha val="43137"/>
                    </a:srgbClr>
                  </a:outerShdw>
                </a:effectLst>
              </a:rPr>
            </a:br>
            <a:r>
              <a:rPr lang="en-US" dirty="0">
                <a:effectLst>
                  <a:outerShdw blurRad="38100" dist="38100" dir="2700000" algn="tl">
                    <a:srgbClr val="000000">
                      <a:alpha val="43137"/>
                    </a:srgbClr>
                  </a:outerShdw>
                </a:effectLst>
              </a:rPr>
              <a:t>F+ Draws</a:t>
            </a:r>
          </a:p>
        </p:txBody>
      </p:sp>
      <p:sp>
        <p:nvSpPr>
          <p:cNvPr id="50" name="Oval 49">
            <a:extLst>
              <a:ext uri="{FF2B5EF4-FFF2-40B4-BE49-F238E27FC236}">
                <a16:creationId xmlns:a16="http://schemas.microsoft.com/office/drawing/2014/main" id="{9BB3D35D-9775-482E-81EF-05795CD47EFD}"/>
              </a:ext>
            </a:extLst>
          </p:cNvPr>
          <p:cNvSpPr/>
          <p:nvPr/>
        </p:nvSpPr>
        <p:spPr>
          <a:xfrm>
            <a:off x="8512633" y="3017201"/>
            <a:ext cx="1795603" cy="1061902"/>
          </a:xfrm>
          <a:prstGeom prst="ellipse">
            <a:avLst/>
          </a:prstGeom>
          <a:solidFill>
            <a:srgbClr val="00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Merge / Deblock / Interpolate</a:t>
            </a:r>
          </a:p>
        </p:txBody>
      </p:sp>
      <p:sp>
        <p:nvSpPr>
          <p:cNvPr id="53" name="Oval 52">
            <a:extLst>
              <a:ext uri="{FF2B5EF4-FFF2-40B4-BE49-F238E27FC236}">
                <a16:creationId xmlns:a16="http://schemas.microsoft.com/office/drawing/2014/main" id="{3B00427B-1F94-477A-B43D-A30B927F152C}"/>
              </a:ext>
            </a:extLst>
          </p:cNvPr>
          <p:cNvSpPr/>
          <p:nvPr/>
        </p:nvSpPr>
        <p:spPr>
          <a:xfrm>
            <a:off x="4680525" y="3961832"/>
            <a:ext cx="1963565" cy="1055528"/>
          </a:xfrm>
          <a:prstGeom prst="ellipse">
            <a:avLst/>
          </a:prstGeom>
          <a:solidFill>
            <a:srgbClr val="00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VFX &amp; Trans F+ Draws</a:t>
            </a:r>
          </a:p>
        </p:txBody>
      </p:sp>
      <p:sp>
        <p:nvSpPr>
          <p:cNvPr id="54" name="Oval 53">
            <a:extLst>
              <a:ext uri="{FF2B5EF4-FFF2-40B4-BE49-F238E27FC236}">
                <a16:creationId xmlns:a16="http://schemas.microsoft.com/office/drawing/2014/main" id="{50ED7882-300A-4A02-B92B-8D94FCC5B37C}"/>
              </a:ext>
            </a:extLst>
          </p:cNvPr>
          <p:cNvSpPr/>
          <p:nvPr/>
        </p:nvSpPr>
        <p:spPr>
          <a:xfrm>
            <a:off x="10704584" y="4349485"/>
            <a:ext cx="1347711" cy="739325"/>
          </a:xfrm>
          <a:prstGeom prst="ellipse">
            <a:avLst/>
          </a:prstGeom>
          <a:solidFill>
            <a:srgbClr val="00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effectLst>
                  <a:outerShdw blurRad="38100" dist="38100" dir="2700000" algn="tl">
                    <a:srgbClr val="000000">
                      <a:alpha val="43137"/>
                    </a:srgbClr>
                  </a:outerShdw>
                </a:effectLst>
              </a:rPr>
              <a:t>PostFX</a:t>
            </a:r>
            <a:endParaRPr lang="en-US" dirty="0">
              <a:effectLst>
                <a:outerShdw blurRad="38100" dist="38100" dir="2700000" algn="tl">
                  <a:srgbClr val="000000">
                    <a:alpha val="43137"/>
                  </a:srgbClr>
                </a:outerShdw>
              </a:effectLst>
            </a:endParaRPr>
          </a:p>
        </p:txBody>
      </p:sp>
      <p:sp>
        <p:nvSpPr>
          <p:cNvPr id="56" name="Oval 55">
            <a:extLst>
              <a:ext uri="{FF2B5EF4-FFF2-40B4-BE49-F238E27FC236}">
                <a16:creationId xmlns:a16="http://schemas.microsoft.com/office/drawing/2014/main" id="{DAC58E10-043D-479E-991C-6D5D0B5081F1}"/>
              </a:ext>
            </a:extLst>
          </p:cNvPr>
          <p:cNvSpPr/>
          <p:nvPr/>
        </p:nvSpPr>
        <p:spPr>
          <a:xfrm>
            <a:off x="2197174" y="2973048"/>
            <a:ext cx="2549294" cy="1221556"/>
          </a:xfrm>
          <a:prstGeom prst="ellipse">
            <a:avLst/>
          </a:prstGeom>
          <a:solidFill>
            <a:srgbClr val="00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Depth decompression / </a:t>
            </a:r>
            <a:r>
              <a:rPr lang="en-US" dirty="0" err="1">
                <a:effectLst>
                  <a:outerShdw blurRad="38100" dist="38100" dir="2700000" algn="tl">
                    <a:srgbClr val="000000">
                      <a:alpha val="43137"/>
                    </a:srgbClr>
                  </a:outerShdw>
                </a:effectLst>
              </a:rPr>
              <a:t>downsample</a:t>
            </a:r>
            <a:r>
              <a:rPr lang="en-US" dirty="0">
                <a:effectLst>
                  <a:outerShdw blurRad="38100" dist="38100" dir="2700000" algn="tl">
                    <a:srgbClr val="000000">
                      <a:alpha val="43137"/>
                    </a:srgbClr>
                  </a:outerShdw>
                </a:effectLst>
              </a:rPr>
              <a:t> / swizzle</a:t>
            </a:r>
          </a:p>
        </p:txBody>
      </p:sp>
      <p:sp>
        <p:nvSpPr>
          <p:cNvPr id="59" name="Rectangle 58">
            <a:extLst>
              <a:ext uri="{FF2B5EF4-FFF2-40B4-BE49-F238E27FC236}">
                <a16:creationId xmlns:a16="http://schemas.microsoft.com/office/drawing/2014/main" id="{0C865EB5-0CE6-49CC-BFB6-9A7210F9BD08}"/>
              </a:ext>
            </a:extLst>
          </p:cNvPr>
          <p:cNvSpPr/>
          <p:nvPr/>
        </p:nvSpPr>
        <p:spPr>
          <a:xfrm>
            <a:off x="6989033" y="2032479"/>
            <a:ext cx="1569074" cy="1137943"/>
          </a:xfrm>
          <a:prstGeom prst="rect">
            <a:avLst/>
          </a:prstGeom>
          <a:solidFill>
            <a:srgbClr val="AC4F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Standard Color Buffer</a:t>
            </a:r>
          </a:p>
        </p:txBody>
      </p:sp>
      <p:sp>
        <p:nvSpPr>
          <p:cNvPr id="64" name="Rectangle 63">
            <a:extLst>
              <a:ext uri="{FF2B5EF4-FFF2-40B4-BE49-F238E27FC236}">
                <a16:creationId xmlns:a16="http://schemas.microsoft.com/office/drawing/2014/main" id="{B7A1C9D7-B5AA-40E6-A550-165E96A0A62E}"/>
              </a:ext>
            </a:extLst>
          </p:cNvPr>
          <p:cNvSpPr/>
          <p:nvPr/>
        </p:nvSpPr>
        <p:spPr>
          <a:xfrm>
            <a:off x="2349861" y="4792773"/>
            <a:ext cx="2243919" cy="694622"/>
          </a:xfrm>
          <a:prstGeom prst="rect">
            <a:avLst/>
          </a:prstGeom>
          <a:solidFill>
            <a:srgbClr val="AC4F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4x MSAA </a:t>
            </a:r>
            <a:r>
              <a:rPr lang="en-US" dirty="0" err="1">
                <a:effectLst>
                  <a:outerShdw blurRad="38100" dist="38100" dir="2700000" algn="tl">
                    <a:srgbClr val="000000">
                      <a:alpha val="43137"/>
                    </a:srgbClr>
                  </a:outerShdw>
                </a:effectLst>
              </a:rPr>
              <a:t>Swizzled</a:t>
            </a:r>
            <a:r>
              <a:rPr lang="en-US" dirty="0">
                <a:effectLst>
                  <a:outerShdw blurRad="38100" dist="38100" dir="2700000" algn="tl">
                    <a:srgbClr val="000000">
                      <a:alpha val="43137"/>
                    </a:srgbClr>
                  </a:outerShdw>
                </a:effectLst>
              </a:rPr>
              <a:t> Depth Buffer &amp; </a:t>
            </a:r>
            <a:r>
              <a:rPr lang="en-US" dirty="0" err="1">
                <a:effectLst>
                  <a:outerShdw blurRad="38100" dist="38100" dir="2700000" algn="tl">
                    <a:srgbClr val="000000">
                      <a:alpha val="43137"/>
                    </a:srgbClr>
                  </a:outerShdw>
                </a:effectLst>
              </a:rPr>
              <a:t>HiZ</a:t>
            </a:r>
            <a:endParaRPr lang="en-US" dirty="0">
              <a:effectLst>
                <a:outerShdw blurRad="38100" dist="38100" dir="2700000" algn="tl">
                  <a:srgbClr val="000000">
                    <a:alpha val="43137"/>
                  </a:srgbClr>
                </a:outerShdw>
              </a:effectLst>
            </a:endParaRPr>
          </a:p>
        </p:txBody>
      </p:sp>
      <p:sp>
        <p:nvSpPr>
          <p:cNvPr id="65" name="Oval 64">
            <a:extLst>
              <a:ext uri="{FF2B5EF4-FFF2-40B4-BE49-F238E27FC236}">
                <a16:creationId xmlns:a16="http://schemas.microsoft.com/office/drawing/2014/main" id="{68A03841-F0CA-4E5E-A6B7-B327A7E1839B}"/>
              </a:ext>
            </a:extLst>
          </p:cNvPr>
          <p:cNvSpPr/>
          <p:nvPr/>
        </p:nvSpPr>
        <p:spPr>
          <a:xfrm>
            <a:off x="10704585" y="2231787"/>
            <a:ext cx="1347711" cy="739325"/>
          </a:xfrm>
          <a:prstGeom prst="ellipse">
            <a:avLst/>
          </a:prstGeom>
          <a:solidFill>
            <a:srgbClr val="00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TAA</a:t>
            </a:r>
          </a:p>
        </p:txBody>
      </p:sp>
      <p:cxnSp>
        <p:nvCxnSpPr>
          <p:cNvPr id="75" name="Straight Arrow Connector 74">
            <a:extLst>
              <a:ext uri="{FF2B5EF4-FFF2-40B4-BE49-F238E27FC236}">
                <a16:creationId xmlns:a16="http://schemas.microsoft.com/office/drawing/2014/main" id="{8A938884-5661-4DD5-B9B2-61A289896733}"/>
              </a:ext>
            </a:extLst>
          </p:cNvPr>
          <p:cNvCxnSpPr>
            <a:cxnSpLocks/>
            <a:stCxn id="56" idx="4"/>
            <a:endCxn id="64" idx="0"/>
          </p:cNvCxnSpPr>
          <p:nvPr/>
        </p:nvCxnSpPr>
        <p:spPr>
          <a:xfrm>
            <a:off x="3471821" y="4194604"/>
            <a:ext cx="0" cy="59816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0" name="Connector: Elbow 79">
            <a:extLst>
              <a:ext uri="{FF2B5EF4-FFF2-40B4-BE49-F238E27FC236}">
                <a16:creationId xmlns:a16="http://schemas.microsoft.com/office/drawing/2014/main" id="{8D534AC1-B857-48AE-A2EF-C7A044F16809}"/>
              </a:ext>
            </a:extLst>
          </p:cNvPr>
          <p:cNvCxnSpPr>
            <a:cxnSpLocks/>
            <a:stCxn id="64" idx="3"/>
            <a:endCxn id="53" idx="4"/>
          </p:cNvCxnSpPr>
          <p:nvPr/>
        </p:nvCxnSpPr>
        <p:spPr>
          <a:xfrm flipV="1">
            <a:off x="4593780" y="5017360"/>
            <a:ext cx="1068528" cy="122724"/>
          </a:xfrm>
          <a:prstGeom prst="bentConnector2">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3" name="Connector: Elbow 82">
            <a:extLst>
              <a:ext uri="{FF2B5EF4-FFF2-40B4-BE49-F238E27FC236}">
                <a16:creationId xmlns:a16="http://schemas.microsoft.com/office/drawing/2014/main" id="{7A8FC7D2-3303-4788-9533-9A16F59E8113}"/>
              </a:ext>
            </a:extLst>
          </p:cNvPr>
          <p:cNvCxnSpPr>
            <a:cxnSpLocks/>
            <a:stCxn id="98" idx="3"/>
            <a:endCxn id="49" idx="0"/>
          </p:cNvCxnSpPr>
          <p:nvPr/>
        </p:nvCxnSpPr>
        <p:spPr>
          <a:xfrm>
            <a:off x="4593779" y="1931115"/>
            <a:ext cx="1014541" cy="96453"/>
          </a:xfrm>
          <a:prstGeom prst="bentConnector2">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9" name="Straight Arrow Connector 88">
            <a:extLst>
              <a:ext uri="{FF2B5EF4-FFF2-40B4-BE49-F238E27FC236}">
                <a16:creationId xmlns:a16="http://schemas.microsoft.com/office/drawing/2014/main" id="{107AD79C-303B-421B-AE53-0F97CDCE87A3}"/>
              </a:ext>
            </a:extLst>
          </p:cNvPr>
          <p:cNvCxnSpPr>
            <a:cxnSpLocks/>
            <a:stCxn id="54" idx="0"/>
            <a:endCxn id="65" idx="4"/>
          </p:cNvCxnSpPr>
          <p:nvPr/>
        </p:nvCxnSpPr>
        <p:spPr>
          <a:xfrm flipV="1">
            <a:off x="11378440" y="2971112"/>
            <a:ext cx="1" cy="137837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2" name="Connector: Elbow 91">
            <a:extLst>
              <a:ext uri="{FF2B5EF4-FFF2-40B4-BE49-F238E27FC236}">
                <a16:creationId xmlns:a16="http://schemas.microsoft.com/office/drawing/2014/main" id="{44F9A700-6FD9-448C-ABF1-AEAB7A2AE68B}"/>
              </a:ext>
            </a:extLst>
          </p:cNvPr>
          <p:cNvCxnSpPr>
            <a:cxnSpLocks/>
            <a:stCxn id="49" idx="6"/>
            <a:endCxn id="59" idx="1"/>
          </p:cNvCxnSpPr>
          <p:nvPr/>
        </p:nvCxnSpPr>
        <p:spPr>
          <a:xfrm flipV="1">
            <a:off x="6590102" y="2601451"/>
            <a:ext cx="398931" cy="1030"/>
          </a:xfrm>
          <a:prstGeom prst="bentConnector3">
            <a:avLst>
              <a:gd name="adj1" fmla="val 50000"/>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8" name="Rectangle 97">
            <a:extLst>
              <a:ext uri="{FF2B5EF4-FFF2-40B4-BE49-F238E27FC236}">
                <a16:creationId xmlns:a16="http://schemas.microsoft.com/office/drawing/2014/main" id="{26A8DB34-F0E4-4141-98C1-8F8AAC4D35B4}"/>
              </a:ext>
            </a:extLst>
          </p:cNvPr>
          <p:cNvSpPr/>
          <p:nvPr/>
        </p:nvSpPr>
        <p:spPr>
          <a:xfrm>
            <a:off x="2349860" y="1583804"/>
            <a:ext cx="2243919" cy="694622"/>
          </a:xfrm>
          <a:prstGeom prst="rect">
            <a:avLst/>
          </a:prstGeom>
          <a:solidFill>
            <a:srgbClr val="AC4F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Standard Depth Buffer</a:t>
            </a:r>
          </a:p>
        </p:txBody>
      </p:sp>
      <p:sp>
        <p:nvSpPr>
          <p:cNvPr id="108" name="Rectangle 107">
            <a:extLst>
              <a:ext uri="{FF2B5EF4-FFF2-40B4-BE49-F238E27FC236}">
                <a16:creationId xmlns:a16="http://schemas.microsoft.com/office/drawing/2014/main" id="{1243F1F8-74EC-4FA0-9DA0-DEAAFB012AAD}"/>
              </a:ext>
            </a:extLst>
          </p:cNvPr>
          <p:cNvSpPr/>
          <p:nvPr/>
        </p:nvSpPr>
        <p:spPr>
          <a:xfrm>
            <a:off x="6989033" y="3920624"/>
            <a:ext cx="1569074" cy="1137943"/>
          </a:xfrm>
          <a:prstGeom prst="rect">
            <a:avLst/>
          </a:prstGeom>
          <a:solidFill>
            <a:srgbClr val="AC4F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4x MSAA </a:t>
            </a:r>
            <a:r>
              <a:rPr lang="en-US" dirty="0" err="1">
                <a:effectLst>
                  <a:outerShdw blurRad="38100" dist="38100" dir="2700000" algn="tl">
                    <a:srgbClr val="000000">
                      <a:alpha val="43137"/>
                    </a:srgbClr>
                  </a:outerShdw>
                </a:effectLst>
              </a:rPr>
              <a:t>Swizzled</a:t>
            </a:r>
            <a:r>
              <a:rPr lang="en-US" dirty="0">
                <a:effectLst>
                  <a:outerShdw blurRad="38100" dist="38100" dir="2700000" algn="tl">
                    <a:srgbClr val="000000">
                      <a:alpha val="43137"/>
                    </a:srgbClr>
                  </a:outerShdw>
                </a:effectLst>
              </a:rPr>
              <a:t> Color Buffer</a:t>
            </a:r>
          </a:p>
        </p:txBody>
      </p:sp>
      <p:cxnSp>
        <p:nvCxnSpPr>
          <p:cNvPr id="114" name="Straight Arrow Connector 113">
            <a:extLst>
              <a:ext uri="{FF2B5EF4-FFF2-40B4-BE49-F238E27FC236}">
                <a16:creationId xmlns:a16="http://schemas.microsoft.com/office/drawing/2014/main" id="{3DCE0787-8BAD-48E1-95F0-B42703DC37CC}"/>
              </a:ext>
            </a:extLst>
          </p:cNvPr>
          <p:cNvCxnSpPr>
            <a:cxnSpLocks/>
            <a:stCxn id="53" idx="6"/>
            <a:endCxn id="108" idx="1"/>
          </p:cNvCxnSpPr>
          <p:nvPr/>
        </p:nvCxnSpPr>
        <p:spPr>
          <a:xfrm>
            <a:off x="6644090" y="4489596"/>
            <a:ext cx="344943"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8" name="Connector: Elbow 137">
            <a:extLst>
              <a:ext uri="{FF2B5EF4-FFF2-40B4-BE49-F238E27FC236}">
                <a16:creationId xmlns:a16="http://schemas.microsoft.com/office/drawing/2014/main" id="{A7A893A6-ED82-4F20-9BFA-2F620B206548}"/>
              </a:ext>
            </a:extLst>
          </p:cNvPr>
          <p:cNvCxnSpPr>
            <a:cxnSpLocks/>
            <a:stCxn id="59" idx="3"/>
            <a:endCxn id="50" idx="0"/>
          </p:cNvCxnSpPr>
          <p:nvPr/>
        </p:nvCxnSpPr>
        <p:spPr>
          <a:xfrm>
            <a:off x="8558107" y="2601451"/>
            <a:ext cx="852328" cy="415750"/>
          </a:xfrm>
          <a:prstGeom prst="bentConnector2">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1" name="Connector: Elbow 140">
            <a:extLst>
              <a:ext uri="{FF2B5EF4-FFF2-40B4-BE49-F238E27FC236}">
                <a16:creationId xmlns:a16="http://schemas.microsoft.com/office/drawing/2014/main" id="{FFD34C96-C934-4B82-8CF8-372649264994}"/>
              </a:ext>
            </a:extLst>
          </p:cNvPr>
          <p:cNvCxnSpPr>
            <a:cxnSpLocks/>
            <a:stCxn id="108" idx="3"/>
            <a:endCxn id="50" idx="4"/>
          </p:cNvCxnSpPr>
          <p:nvPr/>
        </p:nvCxnSpPr>
        <p:spPr>
          <a:xfrm flipV="1">
            <a:off x="8558107" y="4079103"/>
            <a:ext cx="852328" cy="410493"/>
          </a:xfrm>
          <a:prstGeom prst="bentConnector2">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8" name="Connector: Elbow 147">
            <a:extLst>
              <a:ext uri="{FF2B5EF4-FFF2-40B4-BE49-F238E27FC236}">
                <a16:creationId xmlns:a16="http://schemas.microsoft.com/office/drawing/2014/main" id="{65AB9D50-4541-477A-9352-1C3E69EB129F}"/>
              </a:ext>
            </a:extLst>
          </p:cNvPr>
          <p:cNvCxnSpPr>
            <a:cxnSpLocks/>
            <a:stCxn id="50" idx="6"/>
            <a:endCxn id="54" idx="2"/>
          </p:cNvCxnSpPr>
          <p:nvPr/>
        </p:nvCxnSpPr>
        <p:spPr>
          <a:xfrm>
            <a:off x="10308236" y="3548152"/>
            <a:ext cx="396348" cy="1170996"/>
          </a:xfrm>
          <a:prstGeom prst="bentConnector3">
            <a:avLst>
              <a:gd name="adj1" fmla="val 50000"/>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2" name="Title 1">
            <a:extLst>
              <a:ext uri="{FF2B5EF4-FFF2-40B4-BE49-F238E27FC236}">
                <a16:creationId xmlns:a16="http://schemas.microsoft.com/office/drawing/2014/main" id="{FF8AA8C9-A90E-40B1-B5AD-1050A31D6EDE}"/>
              </a:ext>
            </a:extLst>
          </p:cNvPr>
          <p:cNvSpPr>
            <a:spLocks noGrp="1"/>
          </p:cNvSpPr>
          <p:nvPr>
            <p:ph type="title"/>
          </p:nvPr>
        </p:nvSpPr>
        <p:spPr>
          <a:xfrm>
            <a:off x="447040" y="284480"/>
            <a:ext cx="9001760" cy="904240"/>
          </a:xfrm>
        </p:spPr>
        <p:txBody>
          <a:bodyPr>
            <a:normAutofit fontScale="90000"/>
          </a:bodyPr>
          <a:lstStyle/>
          <a:p>
            <a:r>
              <a:rPr lang="en-US" dirty="0"/>
              <a:t>Multi-Res Pipeline [DRO17]</a:t>
            </a:r>
          </a:p>
        </p:txBody>
      </p:sp>
      <p:cxnSp>
        <p:nvCxnSpPr>
          <p:cNvPr id="29" name="Connector: Elbow 28">
            <a:extLst>
              <a:ext uri="{FF2B5EF4-FFF2-40B4-BE49-F238E27FC236}">
                <a16:creationId xmlns:a16="http://schemas.microsoft.com/office/drawing/2014/main" id="{FC7F46E5-1560-48BE-BE1E-034C4115A704}"/>
              </a:ext>
            </a:extLst>
          </p:cNvPr>
          <p:cNvCxnSpPr>
            <a:cxnSpLocks/>
            <a:stCxn id="47" idx="4"/>
            <a:endCxn id="56" idx="2"/>
          </p:cNvCxnSpPr>
          <p:nvPr/>
        </p:nvCxnSpPr>
        <p:spPr>
          <a:xfrm rot="16200000" flipH="1">
            <a:off x="1310158" y="2696809"/>
            <a:ext cx="524373" cy="1249660"/>
          </a:xfrm>
          <a:prstGeom prst="bentConnector2">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Connector: Elbow 31">
            <a:extLst>
              <a:ext uri="{FF2B5EF4-FFF2-40B4-BE49-F238E27FC236}">
                <a16:creationId xmlns:a16="http://schemas.microsoft.com/office/drawing/2014/main" id="{02477F96-1373-4928-93E6-A8A427B5561B}"/>
              </a:ext>
            </a:extLst>
          </p:cNvPr>
          <p:cNvCxnSpPr>
            <a:cxnSpLocks/>
            <a:stCxn id="47" idx="6"/>
            <a:endCxn id="98" idx="1"/>
          </p:cNvCxnSpPr>
          <p:nvPr/>
        </p:nvCxnSpPr>
        <p:spPr>
          <a:xfrm flipV="1">
            <a:off x="1833765" y="1931115"/>
            <a:ext cx="516095" cy="387714"/>
          </a:xfrm>
          <a:prstGeom prst="bentConnector3">
            <a:avLst>
              <a:gd name="adj1" fmla="val 50000"/>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39075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Multi-Res Performance</a:t>
            </a:r>
          </a:p>
        </p:txBody>
      </p:sp>
      <p:sp>
        <p:nvSpPr>
          <p:cNvPr id="3" name="Content Placeholder 2"/>
          <p:cNvSpPr>
            <a:spLocks noGrp="1"/>
          </p:cNvSpPr>
          <p:nvPr>
            <p:ph idx="1"/>
          </p:nvPr>
        </p:nvSpPr>
        <p:spPr/>
        <p:txBody>
          <a:bodyPr>
            <a:normAutofit/>
          </a:bodyPr>
          <a:lstStyle/>
          <a:p>
            <a:r>
              <a:rPr lang="en-US" dirty="0"/>
              <a:t>3x – 3.8x performance scaling on materials tagged for Low Res</a:t>
            </a:r>
          </a:p>
          <a:p>
            <a:pPr lvl="1"/>
            <a:r>
              <a:rPr lang="en-US" dirty="0"/>
              <a:t>Variance depends on </a:t>
            </a:r>
          </a:p>
          <a:p>
            <a:pPr lvl="2"/>
            <a:r>
              <a:rPr lang="en-US" dirty="0"/>
              <a:t>Amount of render target micro tiles hit</a:t>
            </a:r>
          </a:p>
          <a:p>
            <a:pPr lvl="2"/>
            <a:r>
              <a:rPr lang="en-US" dirty="0"/>
              <a:t>Overlap between full res and low res particles on screen</a:t>
            </a:r>
          </a:p>
          <a:p>
            <a:r>
              <a:rPr lang="en-US" dirty="0"/>
              <a:t>0.3ms – 0.4ms for combined : up-sample / resolve / reconstruct pass</a:t>
            </a:r>
          </a:p>
          <a:p>
            <a:pPr lvl="1"/>
            <a:r>
              <a:rPr lang="en-US" dirty="0"/>
              <a:t>Variance comes from amount of micro tiles that need all subsamples</a:t>
            </a:r>
          </a:p>
          <a:p>
            <a:endParaRPr lang="en-US" dirty="0"/>
          </a:p>
          <a:p>
            <a:r>
              <a:rPr lang="en-US" dirty="0"/>
              <a:t>Mileage may vary depending on GPU MSAA efficiency</a:t>
            </a:r>
          </a:p>
          <a:p>
            <a:endParaRPr lang="en-US" dirty="0"/>
          </a:p>
          <a:p>
            <a:r>
              <a:rPr lang="en-US" dirty="0"/>
              <a:t>Concerns with quad occupancy on certain high triangle transparent draws</a:t>
            </a:r>
          </a:p>
          <a:p>
            <a:endParaRPr lang="en-US" dirty="0"/>
          </a:p>
        </p:txBody>
      </p:sp>
    </p:spTree>
    <p:extLst>
      <p:ext uri="{BB962C8B-B14F-4D97-AF65-F5344CB8AC3E}">
        <p14:creationId xmlns:p14="http://schemas.microsoft.com/office/powerpoint/2010/main" val="18172661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VRS Experiment 1</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p:txBody>
          <a:bodyPr>
            <a:normAutofit/>
          </a:bodyPr>
          <a:lstStyle/>
          <a:p>
            <a:r>
              <a:rPr lang="en-US" dirty="0"/>
              <a:t>What we did</a:t>
            </a:r>
          </a:p>
          <a:p>
            <a:pPr lvl="1"/>
            <a:r>
              <a:rPr lang="en-US" dirty="0"/>
              <a:t>Render pre-pass in 4xMSAA (at ½ res to match original res target)</a:t>
            </a:r>
          </a:p>
          <a:p>
            <a:pPr lvl="1"/>
            <a:r>
              <a:rPr lang="en-US" dirty="0"/>
              <a:t>Render opaque in 4xMSAA</a:t>
            </a:r>
          </a:p>
          <a:p>
            <a:pPr lvl="1"/>
            <a:r>
              <a:rPr lang="en-US" dirty="0"/>
              <a:t>Allow 1s, 2s, 4s modes per draw</a:t>
            </a:r>
          </a:p>
          <a:p>
            <a:endParaRPr lang="en-US" dirty="0"/>
          </a:p>
          <a:p>
            <a:r>
              <a:rPr lang="en-US" dirty="0"/>
              <a:t>What we observed</a:t>
            </a:r>
          </a:p>
          <a:p>
            <a:pPr lvl="1"/>
            <a:r>
              <a:rPr lang="en-US" dirty="0"/>
              <a:t>Massive speedup to pre-pass rendering</a:t>
            </a:r>
          </a:p>
          <a:p>
            <a:pPr lvl="1"/>
            <a:r>
              <a:rPr lang="en-US" dirty="0"/>
              <a:t>Flexibility matching DX12 VRS Tier 1.0</a:t>
            </a:r>
          </a:p>
        </p:txBody>
      </p:sp>
    </p:spTree>
    <p:extLst>
      <p:ext uri="{BB962C8B-B14F-4D97-AF65-F5344CB8AC3E}">
        <p14:creationId xmlns:p14="http://schemas.microsoft.com/office/powerpoint/2010/main" val="32039146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30C6C70-D7AC-4EF7-A98C-6CBB30F77DC6}"/>
              </a:ext>
            </a:extLst>
          </p:cNvPr>
          <p:cNvSpPr>
            <a:spLocks noGrp="1"/>
          </p:cNvSpPr>
          <p:nvPr>
            <p:ph type="title"/>
          </p:nvPr>
        </p:nvSpPr>
        <p:spPr/>
        <p:txBody>
          <a:bodyPr>
            <a:normAutofit fontScale="90000"/>
          </a:bodyPr>
          <a:lstStyle/>
          <a:p>
            <a:r>
              <a:rPr lang="en-US" dirty="0"/>
              <a:t>Experiment failure :</a:t>
            </a:r>
            <a:br>
              <a:rPr lang="en-US" dirty="0"/>
            </a:br>
            <a:r>
              <a:rPr lang="en-US" dirty="0"/>
              <a:t>Image Quality (IQ) and Performance</a:t>
            </a:r>
          </a:p>
        </p:txBody>
      </p:sp>
      <p:sp>
        <p:nvSpPr>
          <p:cNvPr id="4" name="Content Placeholder 2">
            <a:extLst>
              <a:ext uri="{FF2B5EF4-FFF2-40B4-BE49-F238E27FC236}">
                <a16:creationId xmlns:a16="http://schemas.microsoft.com/office/drawing/2014/main" id="{5B11CA3A-6A51-4D7B-BBF1-175F49F5E2E0}"/>
              </a:ext>
            </a:extLst>
          </p:cNvPr>
          <p:cNvSpPr txBox="1">
            <a:spLocks/>
          </p:cNvSpPr>
          <p:nvPr/>
        </p:nvSpPr>
        <p:spPr>
          <a:xfrm>
            <a:off x="447039" y="5015914"/>
            <a:ext cx="11322929" cy="904240"/>
          </a:xfrm>
          <a:prstGeom prst="rect">
            <a:avLst/>
          </a:prstGeom>
        </p:spPr>
        <p:txBody>
          <a:bodyPr vert="horz" lIns="91440" tIns="45720" rIns="91440" bIns="45720" rtlCol="0">
            <a:normAutofit/>
          </a:bodyPr>
          <a:lstStyle>
            <a:lvl1pPr marL="231775" indent="-231775" algn="l" defTabSz="914400" rtl="0" eaLnBrk="1" latinLnBrk="0" hangingPunct="1">
              <a:lnSpc>
                <a:spcPct val="90000"/>
              </a:lnSpc>
              <a:spcBef>
                <a:spcPts val="1000"/>
              </a:spcBef>
              <a:buClr>
                <a:schemeClr val="accent4"/>
              </a:buClr>
              <a:buFont typeface="Arial" panose="020B0604020202020204" pitchFamily="34" charset="0"/>
              <a:buChar char="•"/>
              <a:tabLst/>
              <a:defRPr sz="1800" kern="1200">
                <a:solidFill>
                  <a:schemeClr val="tx1"/>
                </a:solidFill>
                <a:latin typeface="+mn-lt"/>
                <a:ea typeface="+mn-ea"/>
                <a:cs typeface="+mn-cs"/>
              </a:defRPr>
            </a:lvl1pPr>
            <a:lvl2pPr marL="465138" indent="-233363" algn="l" defTabSz="914400" rtl="0" eaLnBrk="1" latinLnBrk="0" hangingPunct="1">
              <a:lnSpc>
                <a:spcPct val="90000"/>
              </a:lnSpc>
              <a:spcBef>
                <a:spcPts val="500"/>
              </a:spcBef>
              <a:buClr>
                <a:schemeClr val="accent4"/>
              </a:buClr>
              <a:buFont typeface="System Font Regular"/>
              <a:buChar char="–"/>
              <a:tabLst/>
              <a:defRPr sz="1600" kern="1200">
                <a:solidFill>
                  <a:schemeClr val="tx1"/>
                </a:solidFill>
                <a:latin typeface="+mn-lt"/>
                <a:ea typeface="+mn-ea"/>
                <a:cs typeface="+mn-cs"/>
              </a:defRPr>
            </a:lvl2pPr>
            <a:lvl3pPr marL="687388" indent="-222250"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3pPr>
            <a:lvl4pPr marL="919163" indent="-231775" algn="l" defTabSz="914400" rtl="0" eaLnBrk="1" latinLnBrk="0" hangingPunct="1">
              <a:lnSpc>
                <a:spcPct val="90000"/>
              </a:lnSpc>
              <a:spcBef>
                <a:spcPts val="500"/>
              </a:spcBef>
              <a:buClr>
                <a:schemeClr val="accent4"/>
              </a:buClr>
              <a:buFont typeface="System Font Regular"/>
              <a:buChar char="–"/>
              <a:tabLst/>
              <a:defRPr sz="1400" kern="1200">
                <a:solidFill>
                  <a:schemeClr val="tx1"/>
                </a:solidFill>
                <a:latin typeface="+mn-lt"/>
                <a:ea typeface="+mn-ea"/>
                <a:cs typeface="+mn-cs"/>
              </a:defRPr>
            </a:lvl4pPr>
            <a:lvl5pPr marL="1152525" indent="-233363"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Not meeting IQ goals (when performant)</a:t>
            </a:r>
          </a:p>
          <a:p>
            <a:r>
              <a:rPr lang="en-US" dirty="0"/>
              <a:t>Not meeting performance target (no change in worst case)</a:t>
            </a:r>
          </a:p>
        </p:txBody>
      </p:sp>
      <p:graphicFrame>
        <p:nvGraphicFramePr>
          <p:cNvPr id="6" name="Table 5">
            <a:extLst>
              <a:ext uri="{FF2B5EF4-FFF2-40B4-BE49-F238E27FC236}">
                <a16:creationId xmlns:a16="http://schemas.microsoft.com/office/drawing/2014/main" id="{94E7E299-221C-42CE-A20C-B77752845A1B}"/>
              </a:ext>
            </a:extLst>
          </p:cNvPr>
          <p:cNvGraphicFramePr>
            <a:graphicFrameLocks noGrp="1"/>
          </p:cNvGraphicFramePr>
          <p:nvPr>
            <p:extLst>
              <p:ext uri="{D42A27DB-BD31-4B8C-83A1-F6EECF244321}">
                <p14:modId xmlns:p14="http://schemas.microsoft.com/office/powerpoint/2010/main" val="811837531"/>
              </p:ext>
            </p:extLst>
          </p:nvPr>
        </p:nvGraphicFramePr>
        <p:xfrm>
          <a:off x="499290" y="1988763"/>
          <a:ext cx="11193420" cy="2227107"/>
        </p:xfrm>
        <a:graphic>
          <a:graphicData uri="http://schemas.openxmlformats.org/drawingml/2006/table">
            <a:tbl>
              <a:tblPr firstRow="1" firstCol="1" bandRow="1">
                <a:tableStyleId>{5C22544A-7EE6-4342-B048-85BDC9FD1C3A}</a:tableStyleId>
              </a:tblPr>
              <a:tblGrid>
                <a:gridCol w="1865570">
                  <a:extLst>
                    <a:ext uri="{9D8B030D-6E8A-4147-A177-3AD203B41FA5}">
                      <a16:colId xmlns:a16="http://schemas.microsoft.com/office/drawing/2014/main" val="2167293692"/>
                    </a:ext>
                  </a:extLst>
                </a:gridCol>
                <a:gridCol w="1865570">
                  <a:extLst>
                    <a:ext uri="{9D8B030D-6E8A-4147-A177-3AD203B41FA5}">
                      <a16:colId xmlns:a16="http://schemas.microsoft.com/office/drawing/2014/main" val="4269345410"/>
                    </a:ext>
                  </a:extLst>
                </a:gridCol>
                <a:gridCol w="1865570">
                  <a:extLst>
                    <a:ext uri="{9D8B030D-6E8A-4147-A177-3AD203B41FA5}">
                      <a16:colId xmlns:a16="http://schemas.microsoft.com/office/drawing/2014/main" val="911146595"/>
                    </a:ext>
                  </a:extLst>
                </a:gridCol>
                <a:gridCol w="1865570">
                  <a:extLst>
                    <a:ext uri="{9D8B030D-6E8A-4147-A177-3AD203B41FA5}">
                      <a16:colId xmlns:a16="http://schemas.microsoft.com/office/drawing/2014/main" val="1242896732"/>
                    </a:ext>
                  </a:extLst>
                </a:gridCol>
                <a:gridCol w="1865570">
                  <a:extLst>
                    <a:ext uri="{9D8B030D-6E8A-4147-A177-3AD203B41FA5}">
                      <a16:colId xmlns:a16="http://schemas.microsoft.com/office/drawing/2014/main" val="633756463"/>
                    </a:ext>
                  </a:extLst>
                </a:gridCol>
                <a:gridCol w="1865570">
                  <a:extLst>
                    <a:ext uri="{9D8B030D-6E8A-4147-A177-3AD203B41FA5}">
                      <a16:colId xmlns:a16="http://schemas.microsoft.com/office/drawing/2014/main" val="900513688"/>
                    </a:ext>
                  </a:extLst>
                </a:gridCol>
              </a:tblGrid>
              <a:tr h="560151">
                <a:tc>
                  <a:txBody>
                    <a:bodyPr/>
                    <a:lstStyle/>
                    <a:p>
                      <a:pPr algn="ctr" fontAlgn="b"/>
                      <a:r>
                        <a:rPr lang="en-US" sz="1800" b="1" u="none" strike="noStrike" dirty="0">
                          <a:solidFill>
                            <a:schemeClr val="bg1"/>
                          </a:solidFill>
                          <a:effectLst/>
                          <a:latin typeface="+mj-lt"/>
                        </a:rPr>
                        <a:t>Mode</a:t>
                      </a:r>
                      <a:endParaRPr lang="en-US" sz="1800" b="1" i="0" u="none" strike="noStrike" dirty="0">
                        <a:solidFill>
                          <a:schemeClr val="bg1"/>
                        </a:solidFill>
                        <a:effectLst/>
                        <a:latin typeface="+mj-lt"/>
                      </a:endParaRPr>
                    </a:p>
                  </a:txBody>
                  <a:tcPr marL="9525" marR="9525" marT="9525" marB="0" anchor="ctr"/>
                </a:tc>
                <a:tc>
                  <a:txBody>
                    <a:bodyPr/>
                    <a:lstStyle/>
                    <a:p>
                      <a:pPr algn="ctr" fontAlgn="b"/>
                      <a:r>
                        <a:rPr lang="en-US" sz="1800" b="1" i="0" u="none" strike="noStrike" dirty="0">
                          <a:solidFill>
                            <a:schemeClr val="bg1"/>
                          </a:solidFill>
                          <a:effectLst/>
                          <a:latin typeface="+mj-lt"/>
                        </a:rPr>
                        <a:t>NO MSAA</a:t>
                      </a: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800" b="1" u="none" strike="noStrike" kern="1200" dirty="0">
                          <a:solidFill>
                            <a:schemeClr val="bg1"/>
                          </a:solidFill>
                          <a:effectLst/>
                          <a:latin typeface="+mj-lt"/>
                          <a:ea typeface="+mn-ea"/>
                          <a:cs typeface="+mn-cs"/>
                        </a:rPr>
                        <a:t>Manual Tagging</a:t>
                      </a:r>
                      <a:endParaRPr lang="en-US" sz="1800" b="1" i="0" u="none" strike="noStrike" dirty="0">
                        <a:solidFill>
                          <a:schemeClr val="bg1"/>
                        </a:solidFill>
                        <a:effectLst/>
                        <a:latin typeface="+mj-lt"/>
                      </a:endParaRPr>
                    </a:p>
                  </a:txBody>
                  <a:tcPr marL="9525" marR="9525" marT="9525" marB="0" anchor="ctr"/>
                </a:tc>
                <a:tc>
                  <a:txBody>
                    <a:bodyPr/>
                    <a:lstStyle/>
                    <a:p>
                      <a:pPr algn="ctr" fontAlgn="b"/>
                      <a:r>
                        <a:rPr lang="en-US" sz="1800" b="1" u="none" strike="noStrike" dirty="0">
                          <a:solidFill>
                            <a:schemeClr val="bg1"/>
                          </a:solidFill>
                          <a:effectLst/>
                          <a:latin typeface="+mj-lt"/>
                        </a:rPr>
                        <a:t>All 4s</a:t>
                      </a:r>
                      <a:endParaRPr lang="en-US" sz="1800" b="1" i="0" u="none" strike="noStrike" dirty="0">
                        <a:solidFill>
                          <a:schemeClr val="bg1"/>
                        </a:solidFill>
                        <a:effectLst/>
                        <a:latin typeface="+mj-lt"/>
                      </a:endParaRPr>
                    </a:p>
                  </a:txBody>
                  <a:tcPr marL="11511" marR="11511" marT="11511" marB="0" anchor="ctr"/>
                </a:tc>
                <a:tc>
                  <a:txBody>
                    <a:bodyPr/>
                    <a:lstStyle/>
                    <a:p>
                      <a:pPr algn="ctr" fontAlgn="b"/>
                      <a:r>
                        <a:rPr lang="en-US" sz="1800" b="1" i="0" u="none" strike="noStrike" dirty="0">
                          <a:solidFill>
                            <a:schemeClr val="bg1"/>
                          </a:solidFill>
                          <a:effectLst/>
                          <a:latin typeface="+mj-lt"/>
                        </a:rPr>
                        <a:t>All 2s</a:t>
                      </a:r>
                    </a:p>
                  </a:txBody>
                  <a:tcPr marL="11511" marR="11511" marT="11511" marB="0" anchor="ctr"/>
                </a:tc>
                <a:tc>
                  <a:txBody>
                    <a:bodyPr/>
                    <a:lstStyle/>
                    <a:p>
                      <a:pPr algn="ctr" fontAlgn="b"/>
                      <a:r>
                        <a:rPr lang="en-US" sz="1800" b="1" i="0" u="none" strike="noStrike" dirty="0">
                          <a:solidFill>
                            <a:schemeClr val="bg1"/>
                          </a:solidFill>
                          <a:effectLst/>
                          <a:latin typeface="+mj-lt"/>
                        </a:rPr>
                        <a:t>All 1s</a:t>
                      </a:r>
                    </a:p>
                  </a:txBody>
                  <a:tcPr marL="11511" marR="11511" marT="11511" marB="0" anchor="ctr"/>
                </a:tc>
                <a:extLst>
                  <a:ext uri="{0D108BD9-81ED-4DB2-BD59-A6C34878D82A}">
                    <a16:rowId xmlns:a16="http://schemas.microsoft.com/office/drawing/2014/main" val="3362579796"/>
                  </a:ext>
                </a:extLst>
              </a:tr>
              <a:tr h="560151">
                <a:tc>
                  <a:txBody>
                    <a:bodyPr/>
                    <a:lstStyle/>
                    <a:p>
                      <a:pPr algn="ctr" fontAlgn="b"/>
                      <a:r>
                        <a:rPr lang="en-US" sz="1800" b="1" i="0" u="none" strike="noStrike" dirty="0">
                          <a:solidFill>
                            <a:schemeClr val="bg1"/>
                          </a:solidFill>
                          <a:effectLst/>
                          <a:latin typeface="+mn-lt"/>
                        </a:rPr>
                        <a:t>Time</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17.98 </a:t>
                      </a:r>
                      <a:r>
                        <a:rPr lang="en-US" sz="1800" b="0" i="0" u="none" strike="noStrike" dirty="0" err="1">
                          <a:solidFill>
                            <a:srgbClr val="000000"/>
                          </a:solidFill>
                          <a:effectLst/>
                          <a:latin typeface="Calibri" panose="020F0502020204030204" pitchFamily="34" charset="0"/>
                        </a:rPr>
                        <a:t>ms</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17.26 </a:t>
                      </a:r>
                      <a:r>
                        <a:rPr lang="en-US" sz="1800" b="0" i="0" u="none" strike="noStrike" dirty="0" err="1">
                          <a:solidFill>
                            <a:srgbClr val="000000"/>
                          </a:solidFill>
                          <a:effectLst/>
                          <a:latin typeface="Calibri" panose="020F0502020204030204" pitchFamily="34" charset="0"/>
                        </a:rPr>
                        <a:t>ms</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18.1 </a:t>
                      </a:r>
                      <a:r>
                        <a:rPr lang="en-US" sz="1800" b="0" i="0" u="none" strike="noStrike" dirty="0" err="1">
                          <a:solidFill>
                            <a:srgbClr val="000000"/>
                          </a:solidFill>
                          <a:effectLst/>
                          <a:latin typeface="Calibri" panose="020F0502020204030204" pitchFamily="34" charset="0"/>
                        </a:rPr>
                        <a:t>ms</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17.0 </a:t>
                      </a:r>
                      <a:r>
                        <a:rPr lang="en-US" sz="1800" b="0" i="0" u="none" strike="noStrike" dirty="0" err="1">
                          <a:solidFill>
                            <a:srgbClr val="000000"/>
                          </a:solidFill>
                          <a:effectLst/>
                          <a:latin typeface="Calibri" panose="020F0502020204030204" pitchFamily="34" charset="0"/>
                        </a:rPr>
                        <a:t>ms</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15.32 </a:t>
                      </a:r>
                      <a:r>
                        <a:rPr lang="en-US" sz="1800" b="0" i="0" u="none" strike="noStrike" dirty="0" err="1">
                          <a:solidFill>
                            <a:srgbClr val="000000"/>
                          </a:solidFill>
                          <a:effectLst/>
                          <a:latin typeface="Calibri" panose="020F0502020204030204" pitchFamily="34" charset="0"/>
                        </a:rPr>
                        <a:t>ms</a:t>
                      </a:r>
                      <a:endParaRPr lang="en-US" sz="18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780673208"/>
                  </a:ext>
                </a:extLst>
              </a:tr>
              <a:tr h="560151">
                <a:tc>
                  <a:txBody>
                    <a:bodyPr/>
                    <a:lstStyle/>
                    <a:p>
                      <a:pPr algn="ctr" fontAlgn="b"/>
                      <a:r>
                        <a:rPr lang="en-US" sz="1800" b="1" i="0" u="none" strike="noStrike" dirty="0">
                          <a:solidFill>
                            <a:schemeClr val="bg1"/>
                          </a:solidFill>
                          <a:effectLst/>
                          <a:latin typeface="+mn-lt"/>
                        </a:rPr>
                        <a:t>Notes</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Default</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Lots of manual work. IQ doesn’t hold up at all distances</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Same IQ as NO MSAA – lower performance</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Visible loss of IQ</a:t>
                      </a:r>
                    </a:p>
                    <a:p>
                      <a:pPr algn="ctr" fontAlgn="b"/>
                      <a:r>
                        <a:rPr lang="en-US" sz="1800" b="0" i="0" u="none" strike="noStrike" dirty="0">
                          <a:solidFill>
                            <a:srgbClr val="000000"/>
                          </a:solidFill>
                          <a:effectLst/>
                          <a:latin typeface="Calibri" panose="020F0502020204030204" pitchFamily="34" charset="0"/>
                        </a:rPr>
                        <a:t>Performance gain too low to compensate</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Decent performance gain. Unacceptable IQ</a:t>
                      </a:r>
                    </a:p>
                  </a:txBody>
                  <a:tcPr marL="9525" marR="9525" marT="9525" marB="0" anchor="ctr"/>
                </a:tc>
                <a:extLst>
                  <a:ext uri="{0D108BD9-81ED-4DB2-BD59-A6C34878D82A}">
                    <a16:rowId xmlns:a16="http://schemas.microsoft.com/office/drawing/2014/main" val="1744298218"/>
                  </a:ext>
                </a:extLst>
              </a:tr>
            </a:tbl>
          </a:graphicData>
        </a:graphic>
      </p:graphicFrame>
    </p:spTree>
    <p:extLst>
      <p:ext uri="{BB962C8B-B14F-4D97-AF65-F5344CB8AC3E}">
        <p14:creationId xmlns:p14="http://schemas.microsoft.com/office/powerpoint/2010/main" val="22588464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30C6C70-D7AC-4EF7-A98C-6CBB30F77DC6}"/>
              </a:ext>
            </a:extLst>
          </p:cNvPr>
          <p:cNvSpPr>
            <a:spLocks noGrp="1"/>
          </p:cNvSpPr>
          <p:nvPr>
            <p:ph type="title"/>
          </p:nvPr>
        </p:nvSpPr>
        <p:spPr/>
        <p:txBody>
          <a:bodyPr>
            <a:normAutofit fontScale="90000"/>
          </a:bodyPr>
          <a:lstStyle/>
          <a:p>
            <a:r>
              <a:rPr lang="en-US" dirty="0"/>
              <a:t>WHY DID IT </a:t>
            </a:r>
            <a:r>
              <a:rPr lang="en-US" dirty="0" err="1"/>
              <a:t>FaIL</a:t>
            </a:r>
            <a:r>
              <a:rPr lang="en-US" dirty="0"/>
              <a:t>?</a:t>
            </a:r>
          </a:p>
        </p:txBody>
      </p:sp>
      <p:sp>
        <p:nvSpPr>
          <p:cNvPr id="7" name="Content Placeholder 6">
            <a:extLst>
              <a:ext uri="{FF2B5EF4-FFF2-40B4-BE49-F238E27FC236}">
                <a16:creationId xmlns:a16="http://schemas.microsoft.com/office/drawing/2014/main" id="{A32793D3-AB9C-4721-BC6C-7182BEC8B3A7}"/>
              </a:ext>
            </a:extLst>
          </p:cNvPr>
          <p:cNvSpPr>
            <a:spLocks noGrp="1"/>
          </p:cNvSpPr>
          <p:nvPr>
            <p:ph idx="1"/>
          </p:nvPr>
        </p:nvSpPr>
        <p:spPr>
          <a:xfrm>
            <a:off x="447040" y="1825625"/>
            <a:ext cx="6962180" cy="4351338"/>
          </a:xfrm>
        </p:spPr>
        <p:txBody>
          <a:bodyPr>
            <a:normAutofit/>
          </a:bodyPr>
          <a:lstStyle/>
          <a:p>
            <a:r>
              <a:rPr lang="en-US" dirty="0"/>
              <a:t>132k surviving triangles</a:t>
            </a:r>
          </a:p>
          <a:p>
            <a:r>
              <a:rPr lang="en-US" dirty="0"/>
              <a:t>886k surviving pixels</a:t>
            </a:r>
          </a:p>
          <a:p>
            <a:pPr lvl="1"/>
            <a:r>
              <a:rPr lang="en-US" dirty="0"/>
              <a:t>6.7 pixel to triangle average</a:t>
            </a:r>
          </a:p>
          <a:p>
            <a:pPr lvl="2"/>
            <a:endParaRPr lang="en-US" dirty="0"/>
          </a:p>
        </p:txBody>
      </p:sp>
      <p:pic>
        <p:nvPicPr>
          <p:cNvPr id="8" name="Picture 7">
            <a:extLst>
              <a:ext uri="{FF2B5EF4-FFF2-40B4-BE49-F238E27FC236}">
                <a16:creationId xmlns:a16="http://schemas.microsoft.com/office/drawing/2014/main" id="{FBC0D11A-55C9-454E-BF8F-F743F3DB090D}"/>
              </a:ext>
            </a:extLst>
          </p:cNvPr>
          <p:cNvPicPr>
            <a:picLocks noChangeAspect="1"/>
          </p:cNvPicPr>
          <p:nvPr/>
        </p:nvPicPr>
        <p:blipFill>
          <a:blip r:embed="rId3"/>
          <a:stretch>
            <a:fillRect/>
          </a:stretch>
        </p:blipFill>
        <p:spPr>
          <a:xfrm>
            <a:off x="8236974" y="2680897"/>
            <a:ext cx="3830083" cy="3368869"/>
          </a:xfrm>
          <a:prstGeom prst="rect">
            <a:avLst/>
          </a:prstGeom>
        </p:spPr>
      </p:pic>
      <p:graphicFrame>
        <p:nvGraphicFramePr>
          <p:cNvPr id="6" name="Table 5">
            <a:extLst>
              <a:ext uri="{FF2B5EF4-FFF2-40B4-BE49-F238E27FC236}">
                <a16:creationId xmlns:a16="http://schemas.microsoft.com/office/drawing/2014/main" id="{6A0F9D95-7BE1-4DF5-9BD1-E2AF404BF39D}"/>
              </a:ext>
            </a:extLst>
          </p:cNvPr>
          <p:cNvGraphicFramePr>
            <a:graphicFrameLocks noGrp="1"/>
          </p:cNvGraphicFramePr>
          <p:nvPr>
            <p:extLst>
              <p:ext uri="{D42A27DB-BD31-4B8C-83A1-F6EECF244321}">
                <p14:modId xmlns:p14="http://schemas.microsoft.com/office/powerpoint/2010/main" val="1796950778"/>
              </p:ext>
            </p:extLst>
          </p:nvPr>
        </p:nvGraphicFramePr>
        <p:xfrm>
          <a:off x="292098" y="3215148"/>
          <a:ext cx="7944875" cy="2101451"/>
        </p:xfrm>
        <a:graphic>
          <a:graphicData uri="http://schemas.openxmlformats.org/drawingml/2006/table">
            <a:tbl>
              <a:tblPr firstRow="1" firstCol="1" bandRow="1">
                <a:tableStyleId>{5C22544A-7EE6-4342-B048-85BDC9FD1C3A}</a:tableStyleId>
              </a:tblPr>
              <a:tblGrid>
                <a:gridCol w="1654689">
                  <a:extLst>
                    <a:ext uri="{9D8B030D-6E8A-4147-A177-3AD203B41FA5}">
                      <a16:colId xmlns:a16="http://schemas.microsoft.com/office/drawing/2014/main" val="2167293692"/>
                    </a:ext>
                  </a:extLst>
                </a:gridCol>
                <a:gridCol w="1523261">
                  <a:extLst>
                    <a:ext uri="{9D8B030D-6E8A-4147-A177-3AD203B41FA5}">
                      <a16:colId xmlns:a16="http://schemas.microsoft.com/office/drawing/2014/main" val="4269345410"/>
                    </a:ext>
                  </a:extLst>
                </a:gridCol>
                <a:gridCol w="1588975">
                  <a:extLst>
                    <a:ext uri="{9D8B030D-6E8A-4147-A177-3AD203B41FA5}">
                      <a16:colId xmlns:a16="http://schemas.microsoft.com/office/drawing/2014/main" val="1242896732"/>
                    </a:ext>
                  </a:extLst>
                </a:gridCol>
                <a:gridCol w="1588975">
                  <a:extLst>
                    <a:ext uri="{9D8B030D-6E8A-4147-A177-3AD203B41FA5}">
                      <a16:colId xmlns:a16="http://schemas.microsoft.com/office/drawing/2014/main" val="1031374672"/>
                    </a:ext>
                  </a:extLst>
                </a:gridCol>
                <a:gridCol w="1588975">
                  <a:extLst>
                    <a:ext uri="{9D8B030D-6E8A-4147-A177-3AD203B41FA5}">
                      <a16:colId xmlns:a16="http://schemas.microsoft.com/office/drawing/2014/main" val="900513688"/>
                    </a:ext>
                  </a:extLst>
                </a:gridCol>
              </a:tblGrid>
              <a:tr h="350209">
                <a:tc>
                  <a:txBody>
                    <a:bodyPr/>
                    <a:lstStyle/>
                    <a:p>
                      <a:pPr algn="ctr" fontAlgn="b"/>
                      <a:r>
                        <a:rPr lang="en-US" sz="1800" b="1" u="none" strike="noStrike" dirty="0">
                          <a:solidFill>
                            <a:schemeClr val="bg1"/>
                          </a:solidFill>
                          <a:effectLst/>
                          <a:latin typeface="+mj-lt"/>
                        </a:rPr>
                        <a:t>Mode</a:t>
                      </a:r>
                      <a:endParaRPr lang="en-US" sz="1800" b="1" i="0" u="none" strike="noStrike" dirty="0">
                        <a:solidFill>
                          <a:schemeClr val="bg1"/>
                        </a:solidFill>
                        <a:effectLst/>
                        <a:latin typeface="+mj-lt"/>
                      </a:endParaRPr>
                    </a:p>
                  </a:txBody>
                  <a:tcPr marL="9525" marR="9525" marT="9525" marB="0" anchor="ctr"/>
                </a:tc>
                <a:tc>
                  <a:txBody>
                    <a:bodyPr/>
                    <a:lstStyle/>
                    <a:p>
                      <a:pPr algn="ctr" fontAlgn="b"/>
                      <a:r>
                        <a:rPr lang="en-US" sz="1800" b="1" i="0" u="none" strike="noStrike" dirty="0">
                          <a:solidFill>
                            <a:schemeClr val="bg1"/>
                          </a:solidFill>
                          <a:effectLst/>
                          <a:latin typeface="+mj-lt"/>
                        </a:rPr>
                        <a:t>NO MSAA</a:t>
                      </a:r>
                    </a:p>
                  </a:txBody>
                  <a:tcPr marL="9525" marR="9525" marT="9525" marB="0" anchor="ctr"/>
                </a:tc>
                <a:tc>
                  <a:txBody>
                    <a:bodyPr/>
                    <a:lstStyle/>
                    <a:p>
                      <a:pPr algn="ctr" fontAlgn="b"/>
                      <a:r>
                        <a:rPr lang="en-US" sz="1800" b="1" u="none" strike="noStrike" dirty="0">
                          <a:solidFill>
                            <a:schemeClr val="bg1"/>
                          </a:solidFill>
                          <a:effectLst/>
                          <a:latin typeface="+mj-lt"/>
                        </a:rPr>
                        <a:t>MSAA 4s</a:t>
                      </a:r>
                      <a:endParaRPr lang="en-US" sz="1800" b="1" i="0" u="none" strike="noStrike" dirty="0">
                        <a:solidFill>
                          <a:schemeClr val="bg1"/>
                        </a:solidFill>
                        <a:effectLst/>
                        <a:latin typeface="+mj-lt"/>
                      </a:endParaRPr>
                    </a:p>
                  </a:txBody>
                  <a:tcPr marL="11511" marR="11511" marT="11511" marB="0" anchor="ctr"/>
                </a:tc>
                <a:tc>
                  <a:txBody>
                    <a:bodyPr/>
                    <a:lstStyle/>
                    <a:p>
                      <a:pPr algn="ctr" fontAlgn="b"/>
                      <a:r>
                        <a:rPr lang="en-US" sz="1800" b="1" i="0" u="none" strike="noStrike" dirty="0">
                          <a:solidFill>
                            <a:schemeClr val="bg1"/>
                          </a:solidFill>
                          <a:effectLst/>
                          <a:latin typeface="+mj-lt"/>
                        </a:rPr>
                        <a:t>MSAA 2s</a:t>
                      </a:r>
                    </a:p>
                  </a:txBody>
                  <a:tcPr marL="11511" marR="11511" marT="11511" marB="0" anchor="ctr"/>
                </a:tc>
                <a:tc>
                  <a:txBody>
                    <a:bodyPr/>
                    <a:lstStyle/>
                    <a:p>
                      <a:pPr algn="ctr" fontAlgn="b"/>
                      <a:r>
                        <a:rPr lang="en-US" sz="1800" b="1" i="0" u="none" strike="noStrike" dirty="0">
                          <a:solidFill>
                            <a:schemeClr val="bg1"/>
                          </a:solidFill>
                          <a:effectLst/>
                          <a:latin typeface="+mj-lt"/>
                        </a:rPr>
                        <a:t>MSAA 1s</a:t>
                      </a:r>
                    </a:p>
                  </a:txBody>
                  <a:tcPr marL="11511" marR="11511" marT="11511" marB="0" anchor="ctr"/>
                </a:tc>
                <a:extLst>
                  <a:ext uri="{0D108BD9-81ED-4DB2-BD59-A6C34878D82A}">
                    <a16:rowId xmlns:a16="http://schemas.microsoft.com/office/drawing/2014/main" val="3362579796"/>
                  </a:ext>
                </a:extLst>
              </a:tr>
              <a:tr h="350406">
                <a:tc>
                  <a:txBody>
                    <a:bodyPr/>
                    <a:lstStyle/>
                    <a:p>
                      <a:pPr algn="ctr" fontAlgn="b"/>
                      <a:r>
                        <a:rPr lang="en-US" sz="1800" b="1" i="0" u="none" strike="noStrike" dirty="0">
                          <a:solidFill>
                            <a:schemeClr val="bg1"/>
                          </a:solidFill>
                          <a:effectLst/>
                          <a:latin typeface="+mn-lt"/>
                        </a:rPr>
                        <a:t>Time</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0.9ms</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1.3ms</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0.97ms</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0.645ms</a:t>
                      </a:r>
                    </a:p>
                  </a:txBody>
                  <a:tcPr marL="9525" marR="9525" marT="9525" marB="0" anchor="ctr"/>
                </a:tc>
                <a:extLst>
                  <a:ext uri="{0D108BD9-81ED-4DB2-BD59-A6C34878D82A}">
                    <a16:rowId xmlns:a16="http://schemas.microsoft.com/office/drawing/2014/main" val="1780673208"/>
                  </a:ext>
                </a:extLst>
              </a:tr>
              <a:tr h="350209">
                <a:tc>
                  <a:txBody>
                    <a:bodyPr/>
                    <a:lstStyle/>
                    <a:p>
                      <a:pPr algn="ctr" fontAlgn="b"/>
                      <a:r>
                        <a:rPr lang="en-US" sz="1800" b="1" i="0" u="none" strike="noStrike" dirty="0">
                          <a:solidFill>
                            <a:schemeClr val="bg1"/>
                          </a:solidFill>
                          <a:effectLst/>
                          <a:latin typeface="+mn-lt"/>
                        </a:rPr>
                        <a:t>Sample/Wave</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33</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26</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27.7</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28</a:t>
                      </a:r>
                    </a:p>
                  </a:txBody>
                  <a:tcPr marL="9525" marR="9525" marT="9525" marB="0" anchor="ctr"/>
                </a:tc>
                <a:extLst>
                  <a:ext uri="{0D108BD9-81ED-4DB2-BD59-A6C34878D82A}">
                    <a16:rowId xmlns:a16="http://schemas.microsoft.com/office/drawing/2014/main" val="1411402842"/>
                  </a:ext>
                </a:extLst>
              </a:tr>
              <a:tr h="350209">
                <a:tc>
                  <a:txBody>
                    <a:bodyPr/>
                    <a:lstStyle/>
                    <a:p>
                      <a:pPr algn="ctr" fontAlgn="b"/>
                      <a:r>
                        <a:rPr lang="en-US" sz="1800" b="1" i="0" u="none" strike="noStrike" dirty="0">
                          <a:solidFill>
                            <a:schemeClr val="bg1"/>
                          </a:solidFill>
                          <a:effectLst/>
                          <a:latin typeface="+mn-lt"/>
                        </a:rPr>
                        <a:t>Waves</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42k</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52k</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35k</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21k</a:t>
                      </a:r>
                    </a:p>
                  </a:txBody>
                  <a:tcPr marL="9525" marR="9525" marT="9525" marB="0" anchor="ctr"/>
                </a:tc>
                <a:extLst>
                  <a:ext uri="{0D108BD9-81ED-4DB2-BD59-A6C34878D82A}">
                    <a16:rowId xmlns:a16="http://schemas.microsoft.com/office/drawing/2014/main" val="1016816412"/>
                  </a:ext>
                </a:extLst>
              </a:tr>
              <a:tr h="350209">
                <a:tc>
                  <a:txBody>
                    <a:bodyPr/>
                    <a:lstStyle/>
                    <a:p>
                      <a:pPr algn="ctr" fontAlgn="b"/>
                      <a:r>
                        <a:rPr lang="en-US" sz="1800" b="1" i="0" u="none" strike="noStrike" dirty="0">
                          <a:solidFill>
                            <a:schemeClr val="bg1"/>
                          </a:solidFill>
                          <a:effectLst/>
                          <a:latin typeface="+mn-lt"/>
                        </a:rPr>
                        <a:t>Pixels</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889k</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886k</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642k</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418k</a:t>
                      </a:r>
                    </a:p>
                  </a:txBody>
                  <a:tcPr marL="9525" marR="9525" marT="9525" marB="0" anchor="ctr"/>
                </a:tc>
                <a:extLst>
                  <a:ext uri="{0D108BD9-81ED-4DB2-BD59-A6C34878D82A}">
                    <a16:rowId xmlns:a16="http://schemas.microsoft.com/office/drawing/2014/main" val="3850043975"/>
                  </a:ext>
                </a:extLst>
              </a:tr>
              <a:tr h="350209">
                <a:tc>
                  <a:txBody>
                    <a:bodyPr/>
                    <a:lstStyle/>
                    <a:p>
                      <a:pPr algn="ctr" fontAlgn="b"/>
                      <a:r>
                        <a:rPr lang="en-US" sz="1800" b="1" i="0" u="none" strike="noStrike" dirty="0">
                          <a:solidFill>
                            <a:schemeClr val="bg1"/>
                          </a:solidFill>
                          <a:effectLst/>
                          <a:latin typeface="+mn-lt"/>
                        </a:rPr>
                        <a:t>1 </a:t>
                      </a:r>
                      <a:r>
                        <a:rPr lang="en-US" sz="1800" b="1" i="0" u="none" strike="noStrike" dirty="0" err="1">
                          <a:solidFill>
                            <a:schemeClr val="bg1"/>
                          </a:solidFill>
                          <a:effectLst/>
                          <a:latin typeface="+mn-lt"/>
                        </a:rPr>
                        <a:t>MPix</a:t>
                      </a:r>
                      <a:r>
                        <a:rPr lang="en-US" sz="1800" b="1" i="0" u="none" strike="noStrike" dirty="0">
                          <a:solidFill>
                            <a:schemeClr val="bg1"/>
                          </a:solidFill>
                          <a:effectLst/>
                          <a:latin typeface="+mn-lt"/>
                        </a:rPr>
                        <a:t> Time</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1.0ms</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1.46ms</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1.51ms</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1.54ms</a:t>
                      </a:r>
                    </a:p>
                  </a:txBody>
                  <a:tcPr marL="9525" marR="9525" marT="9525" marB="0" anchor="ctr"/>
                </a:tc>
                <a:extLst>
                  <a:ext uri="{0D108BD9-81ED-4DB2-BD59-A6C34878D82A}">
                    <a16:rowId xmlns:a16="http://schemas.microsoft.com/office/drawing/2014/main" val="123806978"/>
                  </a:ext>
                </a:extLst>
              </a:tr>
            </a:tbl>
          </a:graphicData>
        </a:graphic>
      </p:graphicFrame>
    </p:spTree>
    <p:extLst>
      <p:ext uri="{BB962C8B-B14F-4D97-AF65-F5344CB8AC3E}">
        <p14:creationId xmlns:p14="http://schemas.microsoft.com/office/powerpoint/2010/main" val="6672589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Back to drawing board</a:t>
            </a:r>
          </a:p>
        </p:txBody>
      </p:sp>
      <p:sp>
        <p:nvSpPr>
          <p:cNvPr id="3" name="Content Placeholder 2"/>
          <p:cNvSpPr>
            <a:spLocks noGrp="1"/>
          </p:cNvSpPr>
          <p:nvPr>
            <p:ph idx="1"/>
          </p:nvPr>
        </p:nvSpPr>
        <p:spPr/>
        <p:txBody>
          <a:bodyPr>
            <a:normAutofit/>
          </a:bodyPr>
          <a:lstStyle/>
          <a:p>
            <a:r>
              <a:rPr lang="en-US" sz="2400" dirty="0"/>
              <a:t>Refreshing concepts</a:t>
            </a:r>
          </a:p>
          <a:p>
            <a:pPr lvl="1"/>
            <a:r>
              <a:rPr lang="en-US" sz="2000" dirty="0"/>
              <a:t>Rasterization and quad occupancy</a:t>
            </a:r>
          </a:p>
          <a:p>
            <a:pPr lvl="1"/>
            <a:r>
              <a:rPr lang="en-US" sz="2000" dirty="0"/>
              <a:t>MSAA interaction with quad occupancy</a:t>
            </a:r>
          </a:p>
          <a:p>
            <a:pPr lvl="1"/>
            <a:r>
              <a:rPr lang="en-US" sz="2000" dirty="0"/>
              <a:t>MSAA interaction with memory</a:t>
            </a:r>
          </a:p>
          <a:p>
            <a:pPr lvl="2"/>
            <a:r>
              <a:rPr lang="en-US" sz="1800" dirty="0"/>
              <a:t>Interleaved rendering</a:t>
            </a:r>
          </a:p>
          <a:p>
            <a:pPr lvl="1"/>
            <a:r>
              <a:rPr lang="en-US" sz="2000" dirty="0"/>
              <a:t>Stencil interaction with MSAA and quad occupancy</a:t>
            </a:r>
          </a:p>
          <a:p>
            <a:endParaRPr lang="en-US" sz="2400" dirty="0"/>
          </a:p>
        </p:txBody>
      </p:sp>
    </p:spTree>
    <p:extLst>
      <p:ext uri="{BB962C8B-B14F-4D97-AF65-F5344CB8AC3E}">
        <p14:creationId xmlns:p14="http://schemas.microsoft.com/office/powerpoint/2010/main" val="33402781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a:xfrm>
            <a:off x="447040" y="284480"/>
            <a:ext cx="9001760" cy="904240"/>
          </a:xfrm>
        </p:spPr>
        <p:txBody>
          <a:bodyPr>
            <a:normAutofit fontScale="90000"/>
          </a:bodyPr>
          <a:lstStyle/>
          <a:p>
            <a:r>
              <a:rPr lang="en-US" dirty="0"/>
              <a:t>RASTERIZATION AND QUADS</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a:xfrm>
            <a:off x="447040" y="1828800"/>
            <a:ext cx="4731222" cy="4091354"/>
          </a:xfrm>
        </p:spPr>
        <p:txBody>
          <a:bodyPr>
            <a:normAutofit/>
          </a:bodyPr>
          <a:lstStyle/>
          <a:p>
            <a:r>
              <a:rPr lang="en-US" dirty="0"/>
              <a:t>Rasterizer generates pixel quads if triangle intersects sampling point</a:t>
            </a:r>
          </a:p>
          <a:p>
            <a:r>
              <a:rPr lang="en-US" dirty="0"/>
              <a:t>Compaction via tile walker &amp; wave packer</a:t>
            </a:r>
          </a:p>
          <a:p>
            <a:pPr lvl="1"/>
            <a:r>
              <a:rPr lang="en-US" dirty="0"/>
              <a:t>PS wave packs live triangle quads from 32x32 super tile</a:t>
            </a:r>
          </a:p>
          <a:p>
            <a:pPr lvl="1"/>
            <a:r>
              <a:rPr lang="en-US" dirty="0"/>
              <a:t>Missing threads from a quad will be implicit as ‘helper lane’</a:t>
            </a:r>
          </a:p>
          <a:p>
            <a:pPr lvl="1"/>
            <a:r>
              <a:rPr lang="en-US" dirty="0"/>
              <a:t>Quads are necessary for derivative calculations</a:t>
            </a:r>
          </a:p>
          <a:p>
            <a:r>
              <a:rPr lang="en-US" dirty="0"/>
              <a:t>Quad occupancy is a metric of PS efficiency - ratio</a:t>
            </a:r>
          </a:p>
          <a:p>
            <a:pPr lvl="1"/>
            <a:r>
              <a:rPr lang="en-US" dirty="0" err="1"/>
              <a:t>Pixels_Rendered</a:t>
            </a:r>
            <a:r>
              <a:rPr lang="en-US" dirty="0"/>
              <a:t> / ( 4 * </a:t>
            </a:r>
            <a:r>
              <a:rPr lang="en-US" dirty="0" err="1"/>
              <a:t>Quads_Formed</a:t>
            </a:r>
            <a:r>
              <a:rPr lang="en-US" dirty="0"/>
              <a:t> )</a:t>
            </a:r>
          </a:p>
          <a:p>
            <a:r>
              <a:rPr lang="en-US" dirty="0"/>
              <a:t>CS has no support for such packing</a:t>
            </a:r>
          </a:p>
        </p:txBody>
      </p:sp>
      <p:grpSp>
        <p:nvGrpSpPr>
          <p:cNvPr id="5" name="Group 4">
            <a:extLst>
              <a:ext uri="{FF2B5EF4-FFF2-40B4-BE49-F238E27FC236}">
                <a16:creationId xmlns:a16="http://schemas.microsoft.com/office/drawing/2014/main" id="{8D40A41C-5365-4CDC-ADC3-C4D8DD1E5213}"/>
              </a:ext>
            </a:extLst>
          </p:cNvPr>
          <p:cNvGrpSpPr/>
          <p:nvPr/>
        </p:nvGrpSpPr>
        <p:grpSpPr>
          <a:xfrm>
            <a:off x="9819895" y="1597501"/>
            <a:ext cx="1537104" cy="1544201"/>
            <a:chOff x="6567532" y="1935465"/>
            <a:chExt cx="1713272" cy="1721182"/>
          </a:xfrm>
        </p:grpSpPr>
        <p:sp>
          <p:nvSpPr>
            <p:cNvPr id="238" name="Rectangle 237">
              <a:extLst>
                <a:ext uri="{FF2B5EF4-FFF2-40B4-BE49-F238E27FC236}">
                  <a16:creationId xmlns:a16="http://schemas.microsoft.com/office/drawing/2014/main" id="{53B89A56-8C6F-44BE-96E5-1A1D5F0BCE75}"/>
                </a:ext>
              </a:extLst>
            </p:cNvPr>
            <p:cNvSpPr/>
            <p:nvPr/>
          </p:nvSpPr>
          <p:spPr>
            <a:xfrm>
              <a:off x="6586618" y="1950941"/>
              <a:ext cx="1691017" cy="169101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0</a:t>
              </a:r>
            </a:p>
          </p:txBody>
        </p:sp>
        <p:sp>
          <p:nvSpPr>
            <p:cNvPr id="243" name="Rectangle 242">
              <a:extLst>
                <a:ext uri="{FF2B5EF4-FFF2-40B4-BE49-F238E27FC236}">
                  <a16:creationId xmlns:a16="http://schemas.microsoft.com/office/drawing/2014/main" id="{49E34C33-40FE-41FA-9998-C713C768AC85}"/>
                </a:ext>
              </a:extLst>
            </p:cNvPr>
            <p:cNvSpPr/>
            <p:nvPr/>
          </p:nvSpPr>
          <p:spPr>
            <a:xfrm>
              <a:off x="6999113" y="1935467"/>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4" name="Rectangle 243">
              <a:extLst>
                <a:ext uri="{FF2B5EF4-FFF2-40B4-BE49-F238E27FC236}">
                  <a16:creationId xmlns:a16="http://schemas.microsoft.com/office/drawing/2014/main" id="{6C87D451-010B-4ADC-B478-D475841AFAED}"/>
                </a:ext>
              </a:extLst>
            </p:cNvPr>
            <p:cNvSpPr/>
            <p:nvPr/>
          </p:nvSpPr>
          <p:spPr>
            <a:xfrm>
              <a:off x="7424967" y="1935466"/>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5" name="Rectangle 244">
              <a:extLst>
                <a:ext uri="{FF2B5EF4-FFF2-40B4-BE49-F238E27FC236}">
                  <a16:creationId xmlns:a16="http://schemas.microsoft.com/office/drawing/2014/main" id="{FC3DF068-7878-4355-9123-576FCC0E0BB6}"/>
                </a:ext>
              </a:extLst>
            </p:cNvPr>
            <p:cNvSpPr/>
            <p:nvPr/>
          </p:nvSpPr>
          <p:spPr>
            <a:xfrm>
              <a:off x="7850821" y="1935467"/>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6" name="Rectangle 245">
              <a:extLst>
                <a:ext uri="{FF2B5EF4-FFF2-40B4-BE49-F238E27FC236}">
                  <a16:creationId xmlns:a16="http://schemas.microsoft.com/office/drawing/2014/main" id="{A13001A5-7C80-4F1F-B356-F050725EC207}"/>
                </a:ext>
              </a:extLst>
            </p:cNvPr>
            <p:cNvSpPr/>
            <p:nvPr/>
          </p:nvSpPr>
          <p:spPr>
            <a:xfrm>
              <a:off x="6573259" y="236545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7" name="Rectangle 246">
              <a:extLst>
                <a:ext uri="{FF2B5EF4-FFF2-40B4-BE49-F238E27FC236}">
                  <a16:creationId xmlns:a16="http://schemas.microsoft.com/office/drawing/2014/main" id="{105B1EF8-C9C3-4854-9545-6BA5A7307844}"/>
                </a:ext>
              </a:extLst>
            </p:cNvPr>
            <p:cNvSpPr/>
            <p:nvPr/>
          </p:nvSpPr>
          <p:spPr>
            <a:xfrm>
              <a:off x="6999113" y="236545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8" name="Rectangle 247">
              <a:extLst>
                <a:ext uri="{FF2B5EF4-FFF2-40B4-BE49-F238E27FC236}">
                  <a16:creationId xmlns:a16="http://schemas.microsoft.com/office/drawing/2014/main" id="{DBDD9B88-EB85-4BC6-A7FA-FBE607F24800}"/>
                </a:ext>
              </a:extLst>
            </p:cNvPr>
            <p:cNvSpPr/>
            <p:nvPr/>
          </p:nvSpPr>
          <p:spPr>
            <a:xfrm>
              <a:off x="7424967" y="2365449"/>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9" name="Rectangle 248">
              <a:extLst>
                <a:ext uri="{FF2B5EF4-FFF2-40B4-BE49-F238E27FC236}">
                  <a16:creationId xmlns:a16="http://schemas.microsoft.com/office/drawing/2014/main" id="{9D6F427F-5780-4A8D-B4C9-33B0CD8412C8}"/>
                </a:ext>
              </a:extLst>
            </p:cNvPr>
            <p:cNvSpPr/>
            <p:nvPr/>
          </p:nvSpPr>
          <p:spPr>
            <a:xfrm>
              <a:off x="7850821" y="236545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8" name="Rectangle 257">
              <a:extLst>
                <a:ext uri="{FF2B5EF4-FFF2-40B4-BE49-F238E27FC236}">
                  <a16:creationId xmlns:a16="http://schemas.microsoft.com/office/drawing/2014/main" id="{F17F2882-444F-4088-9FF3-CE0E5C04138E}"/>
                </a:ext>
              </a:extLst>
            </p:cNvPr>
            <p:cNvSpPr/>
            <p:nvPr/>
          </p:nvSpPr>
          <p:spPr>
            <a:xfrm>
              <a:off x="6997048" y="2795428"/>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9" name="Rectangle 258">
              <a:extLst>
                <a:ext uri="{FF2B5EF4-FFF2-40B4-BE49-F238E27FC236}">
                  <a16:creationId xmlns:a16="http://schemas.microsoft.com/office/drawing/2014/main" id="{1E2978B9-DC24-485E-805B-60FB5C697B54}"/>
                </a:ext>
              </a:extLst>
            </p:cNvPr>
            <p:cNvSpPr/>
            <p:nvPr/>
          </p:nvSpPr>
          <p:spPr>
            <a:xfrm>
              <a:off x="7422902" y="2795427"/>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0" name="Rectangle 259">
              <a:extLst>
                <a:ext uri="{FF2B5EF4-FFF2-40B4-BE49-F238E27FC236}">
                  <a16:creationId xmlns:a16="http://schemas.microsoft.com/office/drawing/2014/main" id="{1DA46145-BE7E-4AA9-A6C1-795F3713FC82}"/>
                </a:ext>
              </a:extLst>
            </p:cNvPr>
            <p:cNvSpPr/>
            <p:nvPr/>
          </p:nvSpPr>
          <p:spPr>
            <a:xfrm>
              <a:off x="7848756" y="2795428"/>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1" name="Rectangle 260">
              <a:extLst>
                <a:ext uri="{FF2B5EF4-FFF2-40B4-BE49-F238E27FC236}">
                  <a16:creationId xmlns:a16="http://schemas.microsoft.com/office/drawing/2014/main" id="{61B9F79B-A3D3-45C3-9641-ACCA9199620E}"/>
                </a:ext>
              </a:extLst>
            </p:cNvPr>
            <p:cNvSpPr/>
            <p:nvPr/>
          </p:nvSpPr>
          <p:spPr>
            <a:xfrm>
              <a:off x="6997048" y="3225411"/>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2" name="Rectangle 261">
              <a:extLst>
                <a:ext uri="{FF2B5EF4-FFF2-40B4-BE49-F238E27FC236}">
                  <a16:creationId xmlns:a16="http://schemas.microsoft.com/office/drawing/2014/main" id="{26EC859C-8F69-4F79-A240-20F4704E7C16}"/>
                </a:ext>
              </a:extLst>
            </p:cNvPr>
            <p:cNvSpPr/>
            <p:nvPr/>
          </p:nvSpPr>
          <p:spPr>
            <a:xfrm>
              <a:off x="7422902" y="322541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3" name="Rectangle 262">
              <a:extLst>
                <a:ext uri="{FF2B5EF4-FFF2-40B4-BE49-F238E27FC236}">
                  <a16:creationId xmlns:a16="http://schemas.microsoft.com/office/drawing/2014/main" id="{39E4DF7F-721C-4525-815F-A7EE56047B83}"/>
                </a:ext>
              </a:extLst>
            </p:cNvPr>
            <p:cNvSpPr/>
            <p:nvPr/>
          </p:nvSpPr>
          <p:spPr>
            <a:xfrm>
              <a:off x="7848756" y="3225411"/>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0" name="Rectangle 269">
              <a:extLst>
                <a:ext uri="{FF2B5EF4-FFF2-40B4-BE49-F238E27FC236}">
                  <a16:creationId xmlns:a16="http://schemas.microsoft.com/office/drawing/2014/main" id="{5CDD5AD7-5C21-4F95-9384-698F94D8F62C}"/>
                </a:ext>
              </a:extLst>
            </p:cNvPr>
            <p:cNvSpPr/>
            <p:nvPr/>
          </p:nvSpPr>
          <p:spPr>
            <a:xfrm>
              <a:off x="6567532" y="1935465"/>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1" name="Rectangle 270">
              <a:extLst>
                <a:ext uri="{FF2B5EF4-FFF2-40B4-BE49-F238E27FC236}">
                  <a16:creationId xmlns:a16="http://schemas.microsoft.com/office/drawing/2014/main" id="{D0601448-ED82-46A9-B2CC-2C08631B45DB}"/>
                </a:ext>
              </a:extLst>
            </p:cNvPr>
            <p:cNvSpPr/>
            <p:nvPr/>
          </p:nvSpPr>
          <p:spPr>
            <a:xfrm>
              <a:off x="6573169" y="2796692"/>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2" name="Rectangle 271">
              <a:extLst>
                <a:ext uri="{FF2B5EF4-FFF2-40B4-BE49-F238E27FC236}">
                  <a16:creationId xmlns:a16="http://schemas.microsoft.com/office/drawing/2014/main" id="{4BCCAF6E-B98A-4657-B986-D5DD3778E17C}"/>
                </a:ext>
              </a:extLst>
            </p:cNvPr>
            <p:cNvSpPr/>
            <p:nvPr/>
          </p:nvSpPr>
          <p:spPr>
            <a:xfrm>
              <a:off x="6572533" y="3226664"/>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0" name="Rectangle 239">
            <a:extLst>
              <a:ext uri="{FF2B5EF4-FFF2-40B4-BE49-F238E27FC236}">
                <a16:creationId xmlns:a16="http://schemas.microsoft.com/office/drawing/2014/main" id="{6B088415-9428-4CFE-98FE-1A66E51AEAB6}"/>
              </a:ext>
            </a:extLst>
          </p:cNvPr>
          <p:cNvSpPr/>
          <p:nvPr/>
        </p:nvSpPr>
        <p:spPr>
          <a:xfrm>
            <a:off x="9824952" y="4994125"/>
            <a:ext cx="1549601" cy="15496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2</a:t>
            </a:r>
          </a:p>
        </p:txBody>
      </p:sp>
      <p:sp>
        <p:nvSpPr>
          <p:cNvPr id="264" name="Rectangle 263">
            <a:extLst>
              <a:ext uri="{FF2B5EF4-FFF2-40B4-BE49-F238E27FC236}">
                <a16:creationId xmlns:a16="http://schemas.microsoft.com/office/drawing/2014/main" id="{DB1E37EA-8349-49EA-96FE-AF372453332C}"/>
              </a:ext>
            </a:extLst>
          </p:cNvPr>
          <p:cNvSpPr/>
          <p:nvPr/>
        </p:nvSpPr>
        <p:spPr>
          <a:xfrm>
            <a:off x="9828481" y="4994124"/>
            <a:ext cx="385770" cy="385770"/>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5" name="Rectangle 264">
            <a:extLst>
              <a:ext uri="{FF2B5EF4-FFF2-40B4-BE49-F238E27FC236}">
                <a16:creationId xmlns:a16="http://schemas.microsoft.com/office/drawing/2014/main" id="{D7C85CD1-E13B-49E4-8B73-245C0F18CA1C}"/>
              </a:ext>
            </a:extLst>
          </p:cNvPr>
          <p:cNvSpPr/>
          <p:nvPr/>
        </p:nvSpPr>
        <p:spPr>
          <a:xfrm>
            <a:off x="10210546" y="4994125"/>
            <a:ext cx="385770" cy="385770"/>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6" name="Rectangle 265">
            <a:extLst>
              <a:ext uri="{FF2B5EF4-FFF2-40B4-BE49-F238E27FC236}">
                <a16:creationId xmlns:a16="http://schemas.microsoft.com/office/drawing/2014/main" id="{49BA0F83-48F8-4FA0-A031-07139B0362AE}"/>
              </a:ext>
            </a:extLst>
          </p:cNvPr>
          <p:cNvSpPr/>
          <p:nvPr/>
        </p:nvSpPr>
        <p:spPr>
          <a:xfrm>
            <a:off x="9828481" y="5379894"/>
            <a:ext cx="385770" cy="385770"/>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3" name="Rectangle 282">
            <a:extLst>
              <a:ext uri="{FF2B5EF4-FFF2-40B4-BE49-F238E27FC236}">
                <a16:creationId xmlns:a16="http://schemas.microsoft.com/office/drawing/2014/main" id="{4690C4FD-407F-4265-832F-8FFBDDED2B5D}"/>
              </a:ext>
            </a:extLst>
          </p:cNvPr>
          <p:cNvSpPr/>
          <p:nvPr/>
        </p:nvSpPr>
        <p:spPr>
          <a:xfrm>
            <a:off x="10211844" y="5377151"/>
            <a:ext cx="385770" cy="385770"/>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9" name="Rectangle 238">
            <a:extLst>
              <a:ext uri="{FF2B5EF4-FFF2-40B4-BE49-F238E27FC236}">
                <a16:creationId xmlns:a16="http://schemas.microsoft.com/office/drawing/2014/main" id="{CE046B15-F9A5-4008-B9C2-96D52DDB8956}"/>
              </a:ext>
            </a:extLst>
          </p:cNvPr>
          <p:cNvSpPr/>
          <p:nvPr/>
        </p:nvSpPr>
        <p:spPr>
          <a:xfrm>
            <a:off x="9831359" y="3295993"/>
            <a:ext cx="1547009" cy="15422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1</a:t>
            </a:r>
          </a:p>
        </p:txBody>
      </p:sp>
      <p:sp>
        <p:nvSpPr>
          <p:cNvPr id="250" name="Rectangle 249">
            <a:extLst>
              <a:ext uri="{FF2B5EF4-FFF2-40B4-BE49-F238E27FC236}">
                <a16:creationId xmlns:a16="http://schemas.microsoft.com/office/drawing/2014/main" id="{F7C3FE91-0DF4-47D8-A058-E4B46D0F930B}"/>
              </a:ext>
            </a:extLst>
          </p:cNvPr>
          <p:cNvSpPr/>
          <p:nvPr/>
        </p:nvSpPr>
        <p:spPr>
          <a:xfrm>
            <a:off x="10609658" y="3295126"/>
            <a:ext cx="385770" cy="385770"/>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1" name="Rectangle 250">
            <a:extLst>
              <a:ext uri="{FF2B5EF4-FFF2-40B4-BE49-F238E27FC236}">
                <a16:creationId xmlns:a16="http://schemas.microsoft.com/office/drawing/2014/main" id="{44BDF408-CAE3-4649-B1AF-7EA7691A9764}"/>
              </a:ext>
            </a:extLst>
          </p:cNvPr>
          <p:cNvSpPr/>
          <p:nvPr/>
        </p:nvSpPr>
        <p:spPr>
          <a:xfrm>
            <a:off x="9845527" y="3680896"/>
            <a:ext cx="385770" cy="385770"/>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2" name="Rectangle 251">
            <a:extLst>
              <a:ext uri="{FF2B5EF4-FFF2-40B4-BE49-F238E27FC236}">
                <a16:creationId xmlns:a16="http://schemas.microsoft.com/office/drawing/2014/main" id="{48C3641C-243B-49CF-AFD2-04962C1F1A57}"/>
              </a:ext>
            </a:extLst>
          </p:cNvPr>
          <p:cNvSpPr/>
          <p:nvPr/>
        </p:nvSpPr>
        <p:spPr>
          <a:xfrm>
            <a:off x="10227592" y="3680896"/>
            <a:ext cx="385770" cy="385770"/>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3" name="Rectangle 252">
            <a:extLst>
              <a:ext uri="{FF2B5EF4-FFF2-40B4-BE49-F238E27FC236}">
                <a16:creationId xmlns:a16="http://schemas.microsoft.com/office/drawing/2014/main" id="{EF64E448-724F-44EB-9944-93F260150F40}"/>
              </a:ext>
            </a:extLst>
          </p:cNvPr>
          <p:cNvSpPr/>
          <p:nvPr/>
        </p:nvSpPr>
        <p:spPr>
          <a:xfrm>
            <a:off x="10609658" y="3680896"/>
            <a:ext cx="385770" cy="385770"/>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4" name="Rectangle 253">
            <a:extLst>
              <a:ext uri="{FF2B5EF4-FFF2-40B4-BE49-F238E27FC236}">
                <a16:creationId xmlns:a16="http://schemas.microsoft.com/office/drawing/2014/main" id="{5273BCD2-1A9F-4E1E-AEC5-D2590D5EEFCF}"/>
              </a:ext>
            </a:extLst>
          </p:cNvPr>
          <p:cNvSpPr/>
          <p:nvPr/>
        </p:nvSpPr>
        <p:spPr>
          <a:xfrm>
            <a:off x="9845527" y="4066663"/>
            <a:ext cx="385770" cy="385770"/>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5" name="Rectangle 254">
            <a:extLst>
              <a:ext uri="{FF2B5EF4-FFF2-40B4-BE49-F238E27FC236}">
                <a16:creationId xmlns:a16="http://schemas.microsoft.com/office/drawing/2014/main" id="{8F2788D5-F733-4658-8D83-4B591B6B8521}"/>
              </a:ext>
            </a:extLst>
          </p:cNvPr>
          <p:cNvSpPr/>
          <p:nvPr/>
        </p:nvSpPr>
        <p:spPr>
          <a:xfrm>
            <a:off x="10227592" y="4066663"/>
            <a:ext cx="385770" cy="385770"/>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 name="Rectangle 255">
            <a:extLst>
              <a:ext uri="{FF2B5EF4-FFF2-40B4-BE49-F238E27FC236}">
                <a16:creationId xmlns:a16="http://schemas.microsoft.com/office/drawing/2014/main" id="{90CF98E6-E0A6-4887-AE3F-DD1FD5846A12}"/>
              </a:ext>
            </a:extLst>
          </p:cNvPr>
          <p:cNvSpPr/>
          <p:nvPr/>
        </p:nvSpPr>
        <p:spPr>
          <a:xfrm>
            <a:off x="9845527" y="4452432"/>
            <a:ext cx="385770" cy="385770"/>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7" name="Rectangle 256">
            <a:extLst>
              <a:ext uri="{FF2B5EF4-FFF2-40B4-BE49-F238E27FC236}">
                <a16:creationId xmlns:a16="http://schemas.microsoft.com/office/drawing/2014/main" id="{B6A02D98-9C6C-45B4-B638-C0880675B34C}"/>
              </a:ext>
            </a:extLst>
          </p:cNvPr>
          <p:cNvSpPr/>
          <p:nvPr/>
        </p:nvSpPr>
        <p:spPr>
          <a:xfrm>
            <a:off x="10227592" y="4452432"/>
            <a:ext cx="385770" cy="385770"/>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5" name="Rectangle 274">
            <a:extLst>
              <a:ext uri="{FF2B5EF4-FFF2-40B4-BE49-F238E27FC236}">
                <a16:creationId xmlns:a16="http://schemas.microsoft.com/office/drawing/2014/main" id="{8E63F1A7-525E-49DB-B46F-B2B1ED879988}"/>
              </a:ext>
            </a:extLst>
          </p:cNvPr>
          <p:cNvSpPr/>
          <p:nvPr/>
        </p:nvSpPr>
        <p:spPr>
          <a:xfrm>
            <a:off x="10221895" y="3289551"/>
            <a:ext cx="385770" cy="385770"/>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 name="Rectangle 275">
            <a:extLst>
              <a:ext uri="{FF2B5EF4-FFF2-40B4-BE49-F238E27FC236}">
                <a16:creationId xmlns:a16="http://schemas.microsoft.com/office/drawing/2014/main" id="{5203A39A-0A4D-4046-882B-75D9F255C406}"/>
              </a:ext>
            </a:extLst>
          </p:cNvPr>
          <p:cNvSpPr/>
          <p:nvPr/>
        </p:nvSpPr>
        <p:spPr>
          <a:xfrm>
            <a:off x="9842116" y="3291239"/>
            <a:ext cx="385770" cy="385770"/>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7" name="Rectangle 276">
            <a:extLst>
              <a:ext uri="{FF2B5EF4-FFF2-40B4-BE49-F238E27FC236}">
                <a16:creationId xmlns:a16="http://schemas.microsoft.com/office/drawing/2014/main" id="{69AE0052-887C-4479-A9ED-7AA405806AF0}"/>
              </a:ext>
            </a:extLst>
          </p:cNvPr>
          <p:cNvSpPr/>
          <p:nvPr/>
        </p:nvSpPr>
        <p:spPr>
          <a:xfrm>
            <a:off x="10992600" y="3679182"/>
            <a:ext cx="385770" cy="385770"/>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8" name="Rectangle 277">
            <a:extLst>
              <a:ext uri="{FF2B5EF4-FFF2-40B4-BE49-F238E27FC236}">
                <a16:creationId xmlns:a16="http://schemas.microsoft.com/office/drawing/2014/main" id="{262B443E-0200-4A86-8870-C82DF64EAAF4}"/>
              </a:ext>
            </a:extLst>
          </p:cNvPr>
          <p:cNvSpPr/>
          <p:nvPr/>
        </p:nvSpPr>
        <p:spPr>
          <a:xfrm>
            <a:off x="10996304" y="3298071"/>
            <a:ext cx="385770" cy="385770"/>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0B11E3FD-95B2-4AD3-A8F1-A2F3F9F89327}"/>
              </a:ext>
            </a:extLst>
          </p:cNvPr>
          <p:cNvSpPr/>
          <p:nvPr/>
        </p:nvSpPr>
        <p:spPr>
          <a:xfrm>
            <a:off x="8937583" y="3872065"/>
            <a:ext cx="576620" cy="414111"/>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4" name="Rectangle 283">
            <a:extLst>
              <a:ext uri="{FF2B5EF4-FFF2-40B4-BE49-F238E27FC236}">
                <a16:creationId xmlns:a16="http://schemas.microsoft.com/office/drawing/2014/main" id="{F777510F-8E40-4B69-B6A0-30C70367F66C}"/>
              </a:ext>
            </a:extLst>
          </p:cNvPr>
          <p:cNvSpPr/>
          <p:nvPr/>
        </p:nvSpPr>
        <p:spPr>
          <a:xfrm>
            <a:off x="5171296" y="2047719"/>
            <a:ext cx="1691017" cy="169101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0</a:t>
            </a:r>
          </a:p>
        </p:txBody>
      </p:sp>
      <p:sp>
        <p:nvSpPr>
          <p:cNvPr id="285" name="Rectangle 284">
            <a:extLst>
              <a:ext uri="{FF2B5EF4-FFF2-40B4-BE49-F238E27FC236}">
                <a16:creationId xmlns:a16="http://schemas.microsoft.com/office/drawing/2014/main" id="{A33CDD6C-DCDC-4006-9507-90828F612C90}"/>
              </a:ext>
            </a:extLst>
          </p:cNvPr>
          <p:cNvSpPr/>
          <p:nvPr/>
        </p:nvSpPr>
        <p:spPr>
          <a:xfrm>
            <a:off x="6877908" y="2047719"/>
            <a:ext cx="1691017" cy="169101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1</a:t>
            </a:r>
          </a:p>
        </p:txBody>
      </p:sp>
      <p:sp>
        <p:nvSpPr>
          <p:cNvPr id="286" name="Rectangle 285">
            <a:extLst>
              <a:ext uri="{FF2B5EF4-FFF2-40B4-BE49-F238E27FC236}">
                <a16:creationId xmlns:a16="http://schemas.microsoft.com/office/drawing/2014/main" id="{49ED25AF-AA39-4034-A853-C371D3BEA537}"/>
              </a:ext>
            </a:extLst>
          </p:cNvPr>
          <p:cNvSpPr/>
          <p:nvPr/>
        </p:nvSpPr>
        <p:spPr>
          <a:xfrm>
            <a:off x="5169231" y="3767642"/>
            <a:ext cx="1691017" cy="169101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2</a:t>
            </a:r>
          </a:p>
        </p:txBody>
      </p:sp>
      <p:sp>
        <p:nvSpPr>
          <p:cNvPr id="287" name="Rectangle 286">
            <a:extLst>
              <a:ext uri="{FF2B5EF4-FFF2-40B4-BE49-F238E27FC236}">
                <a16:creationId xmlns:a16="http://schemas.microsoft.com/office/drawing/2014/main" id="{1B390943-2CF3-4951-9418-1DACAB0C968D}"/>
              </a:ext>
            </a:extLst>
          </p:cNvPr>
          <p:cNvSpPr/>
          <p:nvPr/>
        </p:nvSpPr>
        <p:spPr>
          <a:xfrm>
            <a:off x="6875843" y="3767642"/>
            <a:ext cx="1691017" cy="169101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3</a:t>
            </a:r>
          </a:p>
        </p:txBody>
      </p:sp>
      <p:grpSp>
        <p:nvGrpSpPr>
          <p:cNvPr id="288" name="Group 287">
            <a:extLst>
              <a:ext uri="{FF2B5EF4-FFF2-40B4-BE49-F238E27FC236}">
                <a16:creationId xmlns:a16="http://schemas.microsoft.com/office/drawing/2014/main" id="{040C44CE-75D8-4A65-85AE-BF05258B2688}"/>
              </a:ext>
            </a:extLst>
          </p:cNvPr>
          <p:cNvGrpSpPr/>
          <p:nvPr/>
        </p:nvGrpSpPr>
        <p:grpSpPr>
          <a:xfrm>
            <a:off x="5161118" y="2047715"/>
            <a:ext cx="2988303" cy="3439851"/>
            <a:chOff x="1429059" y="1547927"/>
            <a:chExt cx="2988303" cy="3439851"/>
          </a:xfrm>
        </p:grpSpPr>
        <p:sp>
          <p:nvSpPr>
            <p:cNvPr id="289" name="Rectangle 288">
              <a:extLst>
                <a:ext uri="{FF2B5EF4-FFF2-40B4-BE49-F238E27FC236}">
                  <a16:creationId xmlns:a16="http://schemas.microsoft.com/office/drawing/2014/main" id="{48C1B43C-543E-4563-B174-7ABB0D751779}"/>
                </a:ext>
              </a:extLst>
            </p:cNvPr>
            <p:cNvSpPr/>
            <p:nvPr/>
          </p:nvSpPr>
          <p:spPr>
            <a:xfrm>
              <a:off x="1854913" y="240789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0" name="Rectangle 289">
              <a:extLst>
                <a:ext uri="{FF2B5EF4-FFF2-40B4-BE49-F238E27FC236}">
                  <a16:creationId xmlns:a16="http://schemas.microsoft.com/office/drawing/2014/main" id="{1BF6FB53-E63E-40C6-8994-C498859BDF50}"/>
                </a:ext>
              </a:extLst>
            </p:cNvPr>
            <p:cNvSpPr/>
            <p:nvPr/>
          </p:nvSpPr>
          <p:spPr>
            <a:xfrm>
              <a:off x="2280767" y="2407889"/>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1" name="Rectangle 290">
              <a:extLst>
                <a:ext uri="{FF2B5EF4-FFF2-40B4-BE49-F238E27FC236}">
                  <a16:creationId xmlns:a16="http://schemas.microsoft.com/office/drawing/2014/main" id="{541D8D82-8FC8-4B2B-B866-A70D08CC08AA}"/>
                </a:ext>
              </a:extLst>
            </p:cNvPr>
            <p:cNvSpPr/>
            <p:nvPr/>
          </p:nvSpPr>
          <p:spPr>
            <a:xfrm>
              <a:off x="2706621" y="240789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2" name="Rectangle 291">
              <a:extLst>
                <a:ext uri="{FF2B5EF4-FFF2-40B4-BE49-F238E27FC236}">
                  <a16:creationId xmlns:a16="http://schemas.microsoft.com/office/drawing/2014/main" id="{6FD757E6-90DB-446F-BFD4-D100AD04F165}"/>
                </a:ext>
              </a:extLst>
            </p:cNvPr>
            <p:cNvSpPr/>
            <p:nvPr/>
          </p:nvSpPr>
          <p:spPr>
            <a:xfrm>
              <a:off x="1429059" y="2837873"/>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3" name="Rectangle 292">
              <a:extLst>
                <a:ext uri="{FF2B5EF4-FFF2-40B4-BE49-F238E27FC236}">
                  <a16:creationId xmlns:a16="http://schemas.microsoft.com/office/drawing/2014/main" id="{2C0475B8-D90C-4284-93BA-5181EF2785A9}"/>
                </a:ext>
              </a:extLst>
            </p:cNvPr>
            <p:cNvSpPr/>
            <p:nvPr/>
          </p:nvSpPr>
          <p:spPr>
            <a:xfrm>
              <a:off x="1854913" y="2837873"/>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4" name="Rectangle 293">
              <a:extLst>
                <a:ext uri="{FF2B5EF4-FFF2-40B4-BE49-F238E27FC236}">
                  <a16:creationId xmlns:a16="http://schemas.microsoft.com/office/drawing/2014/main" id="{820619CD-DA7A-49E6-B15B-7D0F580AB2B4}"/>
                </a:ext>
              </a:extLst>
            </p:cNvPr>
            <p:cNvSpPr/>
            <p:nvPr/>
          </p:nvSpPr>
          <p:spPr>
            <a:xfrm>
              <a:off x="2280767" y="2837872"/>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5" name="Rectangle 294">
              <a:extLst>
                <a:ext uri="{FF2B5EF4-FFF2-40B4-BE49-F238E27FC236}">
                  <a16:creationId xmlns:a16="http://schemas.microsoft.com/office/drawing/2014/main" id="{292B6729-175A-4749-8DBB-5F9497E74F2D}"/>
                </a:ext>
              </a:extLst>
            </p:cNvPr>
            <p:cNvSpPr/>
            <p:nvPr/>
          </p:nvSpPr>
          <p:spPr>
            <a:xfrm>
              <a:off x="2706621" y="2837873"/>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6" name="Rectangle 295">
              <a:extLst>
                <a:ext uri="{FF2B5EF4-FFF2-40B4-BE49-F238E27FC236}">
                  <a16:creationId xmlns:a16="http://schemas.microsoft.com/office/drawing/2014/main" id="{1036B3EC-B107-45C6-A379-1320D18B67D6}"/>
                </a:ext>
              </a:extLst>
            </p:cNvPr>
            <p:cNvSpPr/>
            <p:nvPr/>
          </p:nvSpPr>
          <p:spPr>
            <a:xfrm>
              <a:off x="3987379" y="1547927"/>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7" name="Rectangle 296">
              <a:extLst>
                <a:ext uri="{FF2B5EF4-FFF2-40B4-BE49-F238E27FC236}">
                  <a16:creationId xmlns:a16="http://schemas.microsoft.com/office/drawing/2014/main" id="{89B6189A-1FE4-4D4F-88E1-F3DD7746FBE4}"/>
                </a:ext>
              </a:extLst>
            </p:cNvPr>
            <p:cNvSpPr/>
            <p:nvPr/>
          </p:nvSpPr>
          <p:spPr>
            <a:xfrm>
              <a:off x="3135671" y="1977911"/>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8" name="Rectangle 297">
              <a:extLst>
                <a:ext uri="{FF2B5EF4-FFF2-40B4-BE49-F238E27FC236}">
                  <a16:creationId xmlns:a16="http://schemas.microsoft.com/office/drawing/2014/main" id="{563058B5-DC4D-4387-BCD0-E52A19589F13}"/>
                </a:ext>
              </a:extLst>
            </p:cNvPr>
            <p:cNvSpPr/>
            <p:nvPr/>
          </p:nvSpPr>
          <p:spPr>
            <a:xfrm>
              <a:off x="3561525" y="1977911"/>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9" name="Rectangle 298">
              <a:extLst>
                <a:ext uri="{FF2B5EF4-FFF2-40B4-BE49-F238E27FC236}">
                  <a16:creationId xmlns:a16="http://schemas.microsoft.com/office/drawing/2014/main" id="{9DD9C7C6-B4CE-4F5B-8D29-634892C93365}"/>
                </a:ext>
              </a:extLst>
            </p:cNvPr>
            <p:cNvSpPr/>
            <p:nvPr/>
          </p:nvSpPr>
          <p:spPr>
            <a:xfrm>
              <a:off x="3987379" y="197791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0" name="Rectangle 299">
              <a:extLst>
                <a:ext uri="{FF2B5EF4-FFF2-40B4-BE49-F238E27FC236}">
                  <a16:creationId xmlns:a16="http://schemas.microsoft.com/office/drawing/2014/main" id="{30EA6539-A5EB-49A9-9402-F3AAA38FC39F}"/>
                </a:ext>
              </a:extLst>
            </p:cNvPr>
            <p:cNvSpPr/>
            <p:nvPr/>
          </p:nvSpPr>
          <p:spPr>
            <a:xfrm>
              <a:off x="3135671" y="240789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1" name="Rectangle 300">
              <a:extLst>
                <a:ext uri="{FF2B5EF4-FFF2-40B4-BE49-F238E27FC236}">
                  <a16:creationId xmlns:a16="http://schemas.microsoft.com/office/drawing/2014/main" id="{018E2E8F-11D6-4AC7-BA63-D763B1A1EDEA}"/>
                </a:ext>
              </a:extLst>
            </p:cNvPr>
            <p:cNvSpPr/>
            <p:nvPr/>
          </p:nvSpPr>
          <p:spPr>
            <a:xfrm>
              <a:off x="3561525" y="240789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2" name="Rectangle 301">
              <a:extLst>
                <a:ext uri="{FF2B5EF4-FFF2-40B4-BE49-F238E27FC236}">
                  <a16:creationId xmlns:a16="http://schemas.microsoft.com/office/drawing/2014/main" id="{C26ACEBF-7EAA-46E8-B59E-E61047749E3F}"/>
                </a:ext>
              </a:extLst>
            </p:cNvPr>
            <p:cNvSpPr/>
            <p:nvPr/>
          </p:nvSpPr>
          <p:spPr>
            <a:xfrm>
              <a:off x="3135671" y="2837873"/>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3" name="Rectangle 302">
              <a:extLst>
                <a:ext uri="{FF2B5EF4-FFF2-40B4-BE49-F238E27FC236}">
                  <a16:creationId xmlns:a16="http://schemas.microsoft.com/office/drawing/2014/main" id="{6E7135D3-CC4C-4FEC-A603-2FE3216A58E2}"/>
                </a:ext>
              </a:extLst>
            </p:cNvPr>
            <p:cNvSpPr/>
            <p:nvPr/>
          </p:nvSpPr>
          <p:spPr>
            <a:xfrm>
              <a:off x="3561525" y="2837873"/>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4" name="Rectangle 303">
              <a:extLst>
                <a:ext uri="{FF2B5EF4-FFF2-40B4-BE49-F238E27FC236}">
                  <a16:creationId xmlns:a16="http://schemas.microsoft.com/office/drawing/2014/main" id="{93F43307-B718-48AF-A935-A2918B5017E4}"/>
                </a:ext>
              </a:extLst>
            </p:cNvPr>
            <p:cNvSpPr/>
            <p:nvPr/>
          </p:nvSpPr>
          <p:spPr>
            <a:xfrm>
              <a:off x="1852848" y="3267851"/>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5" name="Rectangle 304">
              <a:extLst>
                <a:ext uri="{FF2B5EF4-FFF2-40B4-BE49-F238E27FC236}">
                  <a16:creationId xmlns:a16="http://schemas.microsoft.com/office/drawing/2014/main" id="{D4ED125D-C5DF-4552-BABD-0EDA4176E478}"/>
                </a:ext>
              </a:extLst>
            </p:cNvPr>
            <p:cNvSpPr/>
            <p:nvPr/>
          </p:nvSpPr>
          <p:spPr>
            <a:xfrm>
              <a:off x="2278702" y="326785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6" name="Rectangle 305">
              <a:extLst>
                <a:ext uri="{FF2B5EF4-FFF2-40B4-BE49-F238E27FC236}">
                  <a16:creationId xmlns:a16="http://schemas.microsoft.com/office/drawing/2014/main" id="{3EF53BEB-0F38-4FAF-8DA5-5DCA2090761A}"/>
                </a:ext>
              </a:extLst>
            </p:cNvPr>
            <p:cNvSpPr/>
            <p:nvPr/>
          </p:nvSpPr>
          <p:spPr>
            <a:xfrm>
              <a:off x="2704556" y="3267851"/>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 name="Rectangle 306">
              <a:extLst>
                <a:ext uri="{FF2B5EF4-FFF2-40B4-BE49-F238E27FC236}">
                  <a16:creationId xmlns:a16="http://schemas.microsoft.com/office/drawing/2014/main" id="{123F956D-D584-459B-8526-0BB9A79F71AA}"/>
                </a:ext>
              </a:extLst>
            </p:cNvPr>
            <p:cNvSpPr/>
            <p:nvPr/>
          </p:nvSpPr>
          <p:spPr>
            <a:xfrm>
              <a:off x="1852848" y="3697834"/>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 name="Rectangle 307">
              <a:extLst>
                <a:ext uri="{FF2B5EF4-FFF2-40B4-BE49-F238E27FC236}">
                  <a16:creationId xmlns:a16="http://schemas.microsoft.com/office/drawing/2014/main" id="{77D9954E-6D14-45DD-9845-0D9FBDE8CE52}"/>
                </a:ext>
              </a:extLst>
            </p:cNvPr>
            <p:cNvSpPr/>
            <p:nvPr/>
          </p:nvSpPr>
          <p:spPr>
            <a:xfrm>
              <a:off x="2278702" y="3697833"/>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 name="Rectangle 308">
              <a:extLst>
                <a:ext uri="{FF2B5EF4-FFF2-40B4-BE49-F238E27FC236}">
                  <a16:creationId xmlns:a16="http://schemas.microsoft.com/office/drawing/2014/main" id="{82DEDAB3-8D13-46B6-9839-3DD210C6F1A4}"/>
                </a:ext>
              </a:extLst>
            </p:cNvPr>
            <p:cNvSpPr/>
            <p:nvPr/>
          </p:nvSpPr>
          <p:spPr>
            <a:xfrm>
              <a:off x="2704556" y="3697834"/>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 name="Rectangle 309">
              <a:extLst>
                <a:ext uri="{FF2B5EF4-FFF2-40B4-BE49-F238E27FC236}">
                  <a16:creationId xmlns:a16="http://schemas.microsoft.com/office/drawing/2014/main" id="{11647AEA-6C6C-4343-860C-35C5BD39EB0C}"/>
                </a:ext>
              </a:extLst>
            </p:cNvPr>
            <p:cNvSpPr/>
            <p:nvPr/>
          </p:nvSpPr>
          <p:spPr>
            <a:xfrm>
              <a:off x="2278702" y="4127812"/>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1" name="Rectangle 310">
              <a:extLst>
                <a:ext uri="{FF2B5EF4-FFF2-40B4-BE49-F238E27FC236}">
                  <a16:creationId xmlns:a16="http://schemas.microsoft.com/office/drawing/2014/main" id="{69F6FF2A-9817-441C-84E5-12C5EEDAD974}"/>
                </a:ext>
              </a:extLst>
            </p:cNvPr>
            <p:cNvSpPr/>
            <p:nvPr/>
          </p:nvSpPr>
          <p:spPr>
            <a:xfrm>
              <a:off x="2704556" y="4127813"/>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2" name="Rectangle 311">
              <a:extLst>
                <a:ext uri="{FF2B5EF4-FFF2-40B4-BE49-F238E27FC236}">
                  <a16:creationId xmlns:a16="http://schemas.microsoft.com/office/drawing/2014/main" id="{D34F1BF8-5AFB-4D2F-AD7E-36F366A6A884}"/>
                </a:ext>
              </a:extLst>
            </p:cNvPr>
            <p:cNvSpPr/>
            <p:nvPr/>
          </p:nvSpPr>
          <p:spPr>
            <a:xfrm>
              <a:off x="2278702" y="4557795"/>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3" name="Rectangle 312">
              <a:extLst>
                <a:ext uri="{FF2B5EF4-FFF2-40B4-BE49-F238E27FC236}">
                  <a16:creationId xmlns:a16="http://schemas.microsoft.com/office/drawing/2014/main" id="{0201CB4B-D826-446E-9D9F-D9EB75198514}"/>
                </a:ext>
              </a:extLst>
            </p:cNvPr>
            <p:cNvSpPr/>
            <p:nvPr/>
          </p:nvSpPr>
          <p:spPr>
            <a:xfrm>
              <a:off x="3133606" y="3267851"/>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6" name="Rectangle 315">
            <a:extLst>
              <a:ext uri="{FF2B5EF4-FFF2-40B4-BE49-F238E27FC236}">
                <a16:creationId xmlns:a16="http://schemas.microsoft.com/office/drawing/2014/main" id="{EBAFB9CA-F968-4452-87D9-90436F0FDB07}"/>
              </a:ext>
            </a:extLst>
          </p:cNvPr>
          <p:cNvSpPr/>
          <p:nvPr/>
        </p:nvSpPr>
        <p:spPr>
          <a:xfrm>
            <a:off x="5155391" y="2907676"/>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7" name="Rectangle 316">
            <a:extLst>
              <a:ext uri="{FF2B5EF4-FFF2-40B4-BE49-F238E27FC236}">
                <a16:creationId xmlns:a16="http://schemas.microsoft.com/office/drawing/2014/main" id="{BBA7935A-8BB5-4907-9F32-421B9CE04A2A}"/>
              </a:ext>
            </a:extLst>
          </p:cNvPr>
          <p:cNvSpPr/>
          <p:nvPr/>
        </p:nvSpPr>
        <p:spPr>
          <a:xfrm>
            <a:off x="5161028" y="3761283"/>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8" name="Rectangle 317">
            <a:extLst>
              <a:ext uri="{FF2B5EF4-FFF2-40B4-BE49-F238E27FC236}">
                <a16:creationId xmlns:a16="http://schemas.microsoft.com/office/drawing/2014/main" id="{0945CD8E-472B-4B15-A4DF-A3A95CC2DE55}"/>
              </a:ext>
            </a:extLst>
          </p:cNvPr>
          <p:cNvSpPr/>
          <p:nvPr/>
        </p:nvSpPr>
        <p:spPr>
          <a:xfrm>
            <a:off x="5160392" y="4191255"/>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9" name="Rectangle 318">
            <a:extLst>
              <a:ext uri="{FF2B5EF4-FFF2-40B4-BE49-F238E27FC236}">
                <a16:creationId xmlns:a16="http://schemas.microsoft.com/office/drawing/2014/main" id="{B6E30C68-EAE8-4EBF-9B0A-70666FC0FD6C}"/>
              </a:ext>
            </a:extLst>
          </p:cNvPr>
          <p:cNvSpPr/>
          <p:nvPr/>
        </p:nvSpPr>
        <p:spPr>
          <a:xfrm>
            <a:off x="7287233" y="2049119"/>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0" name="Rectangle 319">
            <a:extLst>
              <a:ext uri="{FF2B5EF4-FFF2-40B4-BE49-F238E27FC236}">
                <a16:creationId xmlns:a16="http://schemas.microsoft.com/office/drawing/2014/main" id="{88BB3E61-C1FD-405D-A0E8-A0A93EB02C8A}"/>
              </a:ext>
            </a:extLst>
          </p:cNvPr>
          <p:cNvSpPr/>
          <p:nvPr/>
        </p:nvSpPr>
        <p:spPr>
          <a:xfrm>
            <a:off x="6863926" y="2058621"/>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1" name="Rectangle 320">
            <a:extLst>
              <a:ext uri="{FF2B5EF4-FFF2-40B4-BE49-F238E27FC236}">
                <a16:creationId xmlns:a16="http://schemas.microsoft.com/office/drawing/2014/main" id="{B5DB19E4-3A83-4B53-A92A-C1B901F3C13A}"/>
              </a:ext>
            </a:extLst>
          </p:cNvPr>
          <p:cNvSpPr/>
          <p:nvPr/>
        </p:nvSpPr>
        <p:spPr>
          <a:xfrm>
            <a:off x="8146267" y="2475786"/>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2" name="Rectangle 321">
            <a:extLst>
              <a:ext uri="{FF2B5EF4-FFF2-40B4-BE49-F238E27FC236}">
                <a16:creationId xmlns:a16="http://schemas.microsoft.com/office/drawing/2014/main" id="{73ABD862-5EF2-4F40-9520-C6C521A9A8EB}"/>
              </a:ext>
            </a:extLst>
          </p:cNvPr>
          <p:cNvSpPr/>
          <p:nvPr/>
        </p:nvSpPr>
        <p:spPr>
          <a:xfrm>
            <a:off x="8150396" y="2058619"/>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4" name="Rectangle 323">
            <a:extLst>
              <a:ext uri="{FF2B5EF4-FFF2-40B4-BE49-F238E27FC236}">
                <a16:creationId xmlns:a16="http://schemas.microsoft.com/office/drawing/2014/main" id="{9EC5C5E8-85C2-4E00-AE15-438E0A967613}"/>
              </a:ext>
            </a:extLst>
          </p:cNvPr>
          <p:cNvSpPr/>
          <p:nvPr/>
        </p:nvSpPr>
        <p:spPr>
          <a:xfrm>
            <a:off x="7293623" y="3764064"/>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5" name="Rectangle 324">
            <a:extLst>
              <a:ext uri="{FF2B5EF4-FFF2-40B4-BE49-F238E27FC236}">
                <a16:creationId xmlns:a16="http://schemas.microsoft.com/office/drawing/2014/main" id="{9A7E5B5F-2EE1-49A1-8B97-4B514E74F518}"/>
              </a:ext>
            </a:extLst>
          </p:cNvPr>
          <p:cNvSpPr/>
          <p:nvPr/>
        </p:nvSpPr>
        <p:spPr>
          <a:xfrm>
            <a:off x="6863351" y="4194539"/>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6" name="Rectangle 325">
            <a:extLst>
              <a:ext uri="{FF2B5EF4-FFF2-40B4-BE49-F238E27FC236}">
                <a16:creationId xmlns:a16="http://schemas.microsoft.com/office/drawing/2014/main" id="{195D0FF6-BFC3-4A4D-A466-E047BC01CA1E}"/>
              </a:ext>
            </a:extLst>
          </p:cNvPr>
          <p:cNvSpPr/>
          <p:nvPr/>
        </p:nvSpPr>
        <p:spPr>
          <a:xfrm>
            <a:off x="7293622" y="4188594"/>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7" name="Rectangle 326">
            <a:extLst>
              <a:ext uri="{FF2B5EF4-FFF2-40B4-BE49-F238E27FC236}">
                <a16:creationId xmlns:a16="http://schemas.microsoft.com/office/drawing/2014/main" id="{C22F7E9C-8AA9-4764-81B4-5A8730968216}"/>
              </a:ext>
            </a:extLst>
          </p:cNvPr>
          <p:cNvSpPr/>
          <p:nvPr/>
        </p:nvSpPr>
        <p:spPr>
          <a:xfrm>
            <a:off x="6438062" y="5054526"/>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4" name="Isosceles Triangle 313">
            <a:extLst>
              <a:ext uri="{FF2B5EF4-FFF2-40B4-BE49-F238E27FC236}">
                <a16:creationId xmlns:a16="http://schemas.microsoft.com/office/drawing/2014/main" id="{5AE4DF9D-02ED-48EC-91A8-1F58D14C7508}"/>
              </a:ext>
            </a:extLst>
          </p:cNvPr>
          <p:cNvSpPr/>
          <p:nvPr/>
        </p:nvSpPr>
        <p:spPr>
          <a:xfrm rot="3546709">
            <a:off x="6000403" y="1745984"/>
            <a:ext cx="2420379" cy="3541258"/>
          </a:xfrm>
          <a:prstGeom prst="triangle">
            <a:avLst>
              <a:gd name="adj" fmla="val 22979"/>
            </a:avLst>
          </a:prstGeom>
          <a:solidFill>
            <a:srgbClr val="FF3131">
              <a:alpha val="5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7" name="Rectangle 266">
            <a:extLst>
              <a:ext uri="{FF2B5EF4-FFF2-40B4-BE49-F238E27FC236}">
                <a16:creationId xmlns:a16="http://schemas.microsoft.com/office/drawing/2014/main" id="{EC1F2EED-A0BF-41C1-83ED-2FCAC603A498}"/>
              </a:ext>
            </a:extLst>
          </p:cNvPr>
          <p:cNvSpPr/>
          <p:nvPr/>
        </p:nvSpPr>
        <p:spPr>
          <a:xfrm>
            <a:off x="10606650" y="4065717"/>
            <a:ext cx="385770" cy="385770"/>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0" name="Rectangle 279">
            <a:extLst>
              <a:ext uri="{FF2B5EF4-FFF2-40B4-BE49-F238E27FC236}">
                <a16:creationId xmlns:a16="http://schemas.microsoft.com/office/drawing/2014/main" id="{C48D5AEC-E5C2-48E5-9969-F2F02F7112C6}"/>
              </a:ext>
            </a:extLst>
          </p:cNvPr>
          <p:cNvSpPr/>
          <p:nvPr/>
        </p:nvSpPr>
        <p:spPr>
          <a:xfrm>
            <a:off x="10990603" y="4062510"/>
            <a:ext cx="385770" cy="385770"/>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1" name="Rectangle 280">
            <a:extLst>
              <a:ext uri="{FF2B5EF4-FFF2-40B4-BE49-F238E27FC236}">
                <a16:creationId xmlns:a16="http://schemas.microsoft.com/office/drawing/2014/main" id="{AA4B9C8B-5378-4929-BE8E-74289D2EFB99}"/>
              </a:ext>
            </a:extLst>
          </p:cNvPr>
          <p:cNvSpPr/>
          <p:nvPr/>
        </p:nvSpPr>
        <p:spPr>
          <a:xfrm>
            <a:off x="10604574" y="4455558"/>
            <a:ext cx="385770" cy="385770"/>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2" name="Rectangle 281">
            <a:extLst>
              <a:ext uri="{FF2B5EF4-FFF2-40B4-BE49-F238E27FC236}">
                <a16:creationId xmlns:a16="http://schemas.microsoft.com/office/drawing/2014/main" id="{C9117DFE-F7DE-49B8-8953-CE4D3FC426F2}"/>
              </a:ext>
            </a:extLst>
          </p:cNvPr>
          <p:cNvSpPr/>
          <p:nvPr/>
        </p:nvSpPr>
        <p:spPr>
          <a:xfrm>
            <a:off x="10990602" y="4457060"/>
            <a:ext cx="385770" cy="385770"/>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487930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a:xfrm>
            <a:off x="447040" y="284480"/>
            <a:ext cx="9001760" cy="904240"/>
          </a:xfrm>
        </p:spPr>
        <p:txBody>
          <a:bodyPr>
            <a:normAutofit fontScale="90000"/>
          </a:bodyPr>
          <a:lstStyle/>
          <a:p>
            <a:r>
              <a:rPr lang="en-US" dirty="0"/>
              <a:t>Quad occupancy and resolution</a:t>
            </a:r>
          </a:p>
        </p:txBody>
      </p:sp>
      <p:sp>
        <p:nvSpPr>
          <p:cNvPr id="284" name="Rectangle 283">
            <a:extLst>
              <a:ext uri="{FF2B5EF4-FFF2-40B4-BE49-F238E27FC236}">
                <a16:creationId xmlns:a16="http://schemas.microsoft.com/office/drawing/2014/main" id="{F777510F-8E40-4B69-B6A0-30C70367F66C}"/>
              </a:ext>
            </a:extLst>
          </p:cNvPr>
          <p:cNvSpPr/>
          <p:nvPr/>
        </p:nvSpPr>
        <p:spPr>
          <a:xfrm>
            <a:off x="811299" y="2314956"/>
            <a:ext cx="1218011" cy="121801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0</a:t>
            </a:r>
          </a:p>
        </p:txBody>
      </p:sp>
      <p:sp>
        <p:nvSpPr>
          <p:cNvPr id="285" name="Rectangle 284">
            <a:extLst>
              <a:ext uri="{FF2B5EF4-FFF2-40B4-BE49-F238E27FC236}">
                <a16:creationId xmlns:a16="http://schemas.microsoft.com/office/drawing/2014/main" id="{A33CDD6C-DCDC-4006-9507-90828F612C90}"/>
              </a:ext>
            </a:extLst>
          </p:cNvPr>
          <p:cNvSpPr/>
          <p:nvPr/>
        </p:nvSpPr>
        <p:spPr>
          <a:xfrm>
            <a:off x="2040543" y="2314956"/>
            <a:ext cx="1218011" cy="121801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1</a:t>
            </a:r>
          </a:p>
        </p:txBody>
      </p:sp>
      <p:sp>
        <p:nvSpPr>
          <p:cNvPr id="286" name="Rectangle 285">
            <a:extLst>
              <a:ext uri="{FF2B5EF4-FFF2-40B4-BE49-F238E27FC236}">
                <a16:creationId xmlns:a16="http://schemas.microsoft.com/office/drawing/2014/main" id="{49ED25AF-AA39-4034-A853-C371D3BEA537}"/>
              </a:ext>
            </a:extLst>
          </p:cNvPr>
          <p:cNvSpPr/>
          <p:nvPr/>
        </p:nvSpPr>
        <p:spPr>
          <a:xfrm>
            <a:off x="809812" y="3553787"/>
            <a:ext cx="1218011" cy="121801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2</a:t>
            </a:r>
          </a:p>
        </p:txBody>
      </p:sp>
      <p:sp>
        <p:nvSpPr>
          <p:cNvPr id="287" name="Rectangle 286">
            <a:extLst>
              <a:ext uri="{FF2B5EF4-FFF2-40B4-BE49-F238E27FC236}">
                <a16:creationId xmlns:a16="http://schemas.microsoft.com/office/drawing/2014/main" id="{1B390943-2CF3-4951-9418-1DACAB0C968D}"/>
              </a:ext>
            </a:extLst>
          </p:cNvPr>
          <p:cNvSpPr/>
          <p:nvPr/>
        </p:nvSpPr>
        <p:spPr>
          <a:xfrm>
            <a:off x="2039055" y="3553787"/>
            <a:ext cx="1218011" cy="121801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3</a:t>
            </a:r>
          </a:p>
        </p:txBody>
      </p:sp>
      <p:sp>
        <p:nvSpPr>
          <p:cNvPr id="289" name="Rectangle 288">
            <a:extLst>
              <a:ext uri="{FF2B5EF4-FFF2-40B4-BE49-F238E27FC236}">
                <a16:creationId xmlns:a16="http://schemas.microsoft.com/office/drawing/2014/main" id="{48C1B43C-543E-4563-B174-7ABB0D751779}"/>
              </a:ext>
            </a:extLst>
          </p:cNvPr>
          <p:cNvSpPr/>
          <p:nvPr/>
        </p:nvSpPr>
        <p:spPr>
          <a:xfrm>
            <a:off x="1110703" y="2934370"/>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0" name="Rectangle 289">
            <a:extLst>
              <a:ext uri="{FF2B5EF4-FFF2-40B4-BE49-F238E27FC236}">
                <a16:creationId xmlns:a16="http://schemas.microsoft.com/office/drawing/2014/main" id="{1BF6FB53-E63E-40C6-8994-C498859BDF50}"/>
              </a:ext>
            </a:extLst>
          </p:cNvPr>
          <p:cNvSpPr/>
          <p:nvPr/>
        </p:nvSpPr>
        <p:spPr>
          <a:xfrm>
            <a:off x="1417439" y="2934369"/>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1" name="Rectangle 290">
            <a:extLst>
              <a:ext uri="{FF2B5EF4-FFF2-40B4-BE49-F238E27FC236}">
                <a16:creationId xmlns:a16="http://schemas.microsoft.com/office/drawing/2014/main" id="{541D8D82-8FC8-4B2B-B866-A70D08CC08AA}"/>
              </a:ext>
            </a:extLst>
          </p:cNvPr>
          <p:cNvSpPr/>
          <p:nvPr/>
        </p:nvSpPr>
        <p:spPr>
          <a:xfrm>
            <a:off x="1724174" y="2934370"/>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2" name="Rectangle 291">
            <a:extLst>
              <a:ext uri="{FF2B5EF4-FFF2-40B4-BE49-F238E27FC236}">
                <a16:creationId xmlns:a16="http://schemas.microsoft.com/office/drawing/2014/main" id="{6FD757E6-90DB-446F-BFD4-D100AD04F165}"/>
              </a:ext>
            </a:extLst>
          </p:cNvPr>
          <p:cNvSpPr/>
          <p:nvPr/>
        </p:nvSpPr>
        <p:spPr>
          <a:xfrm>
            <a:off x="803968" y="3244079"/>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3" name="Rectangle 292">
            <a:extLst>
              <a:ext uri="{FF2B5EF4-FFF2-40B4-BE49-F238E27FC236}">
                <a16:creationId xmlns:a16="http://schemas.microsoft.com/office/drawing/2014/main" id="{2C0475B8-D90C-4284-93BA-5181EF2785A9}"/>
              </a:ext>
            </a:extLst>
          </p:cNvPr>
          <p:cNvSpPr/>
          <p:nvPr/>
        </p:nvSpPr>
        <p:spPr>
          <a:xfrm>
            <a:off x="1110703" y="3244079"/>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4" name="Rectangle 293">
            <a:extLst>
              <a:ext uri="{FF2B5EF4-FFF2-40B4-BE49-F238E27FC236}">
                <a16:creationId xmlns:a16="http://schemas.microsoft.com/office/drawing/2014/main" id="{820619CD-DA7A-49E6-B15B-7D0F580AB2B4}"/>
              </a:ext>
            </a:extLst>
          </p:cNvPr>
          <p:cNvSpPr/>
          <p:nvPr/>
        </p:nvSpPr>
        <p:spPr>
          <a:xfrm>
            <a:off x="1417439" y="3244078"/>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5" name="Rectangle 294">
            <a:extLst>
              <a:ext uri="{FF2B5EF4-FFF2-40B4-BE49-F238E27FC236}">
                <a16:creationId xmlns:a16="http://schemas.microsoft.com/office/drawing/2014/main" id="{292B6729-175A-4749-8DBB-5F9497E74F2D}"/>
              </a:ext>
            </a:extLst>
          </p:cNvPr>
          <p:cNvSpPr/>
          <p:nvPr/>
        </p:nvSpPr>
        <p:spPr>
          <a:xfrm>
            <a:off x="1724174" y="3244079"/>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6" name="Rectangle 295">
            <a:extLst>
              <a:ext uri="{FF2B5EF4-FFF2-40B4-BE49-F238E27FC236}">
                <a16:creationId xmlns:a16="http://schemas.microsoft.com/office/drawing/2014/main" id="{1036B3EC-B107-45C6-A379-1320D18B67D6}"/>
              </a:ext>
            </a:extLst>
          </p:cNvPr>
          <p:cNvSpPr/>
          <p:nvPr/>
        </p:nvSpPr>
        <p:spPr>
          <a:xfrm>
            <a:off x="2646683" y="2314953"/>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7" name="Rectangle 296">
            <a:extLst>
              <a:ext uri="{FF2B5EF4-FFF2-40B4-BE49-F238E27FC236}">
                <a16:creationId xmlns:a16="http://schemas.microsoft.com/office/drawing/2014/main" id="{89B6189A-1FE4-4D4F-88E1-F3DD7746FBE4}"/>
              </a:ext>
            </a:extLst>
          </p:cNvPr>
          <p:cNvSpPr/>
          <p:nvPr/>
        </p:nvSpPr>
        <p:spPr>
          <a:xfrm>
            <a:off x="2033212" y="2624663"/>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8" name="Rectangle 297">
            <a:extLst>
              <a:ext uri="{FF2B5EF4-FFF2-40B4-BE49-F238E27FC236}">
                <a16:creationId xmlns:a16="http://schemas.microsoft.com/office/drawing/2014/main" id="{563058B5-DC4D-4387-BCD0-E52A19589F13}"/>
              </a:ext>
            </a:extLst>
          </p:cNvPr>
          <p:cNvSpPr/>
          <p:nvPr/>
        </p:nvSpPr>
        <p:spPr>
          <a:xfrm>
            <a:off x="2339947" y="2624663"/>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9" name="Rectangle 298">
            <a:extLst>
              <a:ext uri="{FF2B5EF4-FFF2-40B4-BE49-F238E27FC236}">
                <a16:creationId xmlns:a16="http://schemas.microsoft.com/office/drawing/2014/main" id="{9DD9C7C6-B4CE-4F5B-8D29-634892C93365}"/>
              </a:ext>
            </a:extLst>
          </p:cNvPr>
          <p:cNvSpPr/>
          <p:nvPr/>
        </p:nvSpPr>
        <p:spPr>
          <a:xfrm>
            <a:off x="2646683" y="2624662"/>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0" name="Rectangle 299">
            <a:extLst>
              <a:ext uri="{FF2B5EF4-FFF2-40B4-BE49-F238E27FC236}">
                <a16:creationId xmlns:a16="http://schemas.microsoft.com/office/drawing/2014/main" id="{30EA6539-A5EB-49A9-9402-F3AAA38FC39F}"/>
              </a:ext>
            </a:extLst>
          </p:cNvPr>
          <p:cNvSpPr/>
          <p:nvPr/>
        </p:nvSpPr>
        <p:spPr>
          <a:xfrm>
            <a:off x="2033212" y="2934370"/>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1" name="Rectangle 300">
            <a:extLst>
              <a:ext uri="{FF2B5EF4-FFF2-40B4-BE49-F238E27FC236}">
                <a16:creationId xmlns:a16="http://schemas.microsoft.com/office/drawing/2014/main" id="{018E2E8F-11D6-4AC7-BA63-D763B1A1EDEA}"/>
              </a:ext>
            </a:extLst>
          </p:cNvPr>
          <p:cNvSpPr/>
          <p:nvPr/>
        </p:nvSpPr>
        <p:spPr>
          <a:xfrm>
            <a:off x="2339947" y="2934370"/>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2" name="Rectangle 301">
            <a:extLst>
              <a:ext uri="{FF2B5EF4-FFF2-40B4-BE49-F238E27FC236}">
                <a16:creationId xmlns:a16="http://schemas.microsoft.com/office/drawing/2014/main" id="{C26ACEBF-7EAA-46E8-B59E-E61047749E3F}"/>
              </a:ext>
            </a:extLst>
          </p:cNvPr>
          <p:cNvSpPr/>
          <p:nvPr/>
        </p:nvSpPr>
        <p:spPr>
          <a:xfrm>
            <a:off x="2033212" y="3244079"/>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3" name="Rectangle 302">
            <a:extLst>
              <a:ext uri="{FF2B5EF4-FFF2-40B4-BE49-F238E27FC236}">
                <a16:creationId xmlns:a16="http://schemas.microsoft.com/office/drawing/2014/main" id="{6E7135D3-CC4C-4FEC-A603-2FE3216A58E2}"/>
              </a:ext>
            </a:extLst>
          </p:cNvPr>
          <p:cNvSpPr/>
          <p:nvPr/>
        </p:nvSpPr>
        <p:spPr>
          <a:xfrm>
            <a:off x="2339947" y="3244079"/>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4" name="Rectangle 303">
            <a:extLst>
              <a:ext uri="{FF2B5EF4-FFF2-40B4-BE49-F238E27FC236}">
                <a16:creationId xmlns:a16="http://schemas.microsoft.com/office/drawing/2014/main" id="{93F43307-B718-48AF-A935-A2918B5017E4}"/>
              </a:ext>
            </a:extLst>
          </p:cNvPr>
          <p:cNvSpPr/>
          <p:nvPr/>
        </p:nvSpPr>
        <p:spPr>
          <a:xfrm>
            <a:off x="1109216" y="3553785"/>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5" name="Rectangle 304">
            <a:extLst>
              <a:ext uri="{FF2B5EF4-FFF2-40B4-BE49-F238E27FC236}">
                <a16:creationId xmlns:a16="http://schemas.microsoft.com/office/drawing/2014/main" id="{D4ED125D-C5DF-4552-BABD-0EDA4176E478}"/>
              </a:ext>
            </a:extLst>
          </p:cNvPr>
          <p:cNvSpPr/>
          <p:nvPr/>
        </p:nvSpPr>
        <p:spPr>
          <a:xfrm>
            <a:off x="1415951" y="3553784"/>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6" name="Rectangle 305">
            <a:extLst>
              <a:ext uri="{FF2B5EF4-FFF2-40B4-BE49-F238E27FC236}">
                <a16:creationId xmlns:a16="http://schemas.microsoft.com/office/drawing/2014/main" id="{3EF53BEB-0F38-4FAF-8DA5-5DCA2090761A}"/>
              </a:ext>
            </a:extLst>
          </p:cNvPr>
          <p:cNvSpPr/>
          <p:nvPr/>
        </p:nvSpPr>
        <p:spPr>
          <a:xfrm>
            <a:off x="1722687" y="3553785"/>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 name="Rectangle 306">
            <a:extLst>
              <a:ext uri="{FF2B5EF4-FFF2-40B4-BE49-F238E27FC236}">
                <a16:creationId xmlns:a16="http://schemas.microsoft.com/office/drawing/2014/main" id="{123F956D-D584-459B-8526-0BB9A79F71AA}"/>
              </a:ext>
            </a:extLst>
          </p:cNvPr>
          <p:cNvSpPr/>
          <p:nvPr/>
        </p:nvSpPr>
        <p:spPr>
          <a:xfrm>
            <a:off x="1109216" y="3863494"/>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 name="Rectangle 307">
            <a:extLst>
              <a:ext uri="{FF2B5EF4-FFF2-40B4-BE49-F238E27FC236}">
                <a16:creationId xmlns:a16="http://schemas.microsoft.com/office/drawing/2014/main" id="{77D9954E-6D14-45DD-9845-0D9FBDE8CE52}"/>
              </a:ext>
            </a:extLst>
          </p:cNvPr>
          <p:cNvSpPr/>
          <p:nvPr/>
        </p:nvSpPr>
        <p:spPr>
          <a:xfrm>
            <a:off x="1415951" y="3863494"/>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 name="Rectangle 308">
            <a:extLst>
              <a:ext uri="{FF2B5EF4-FFF2-40B4-BE49-F238E27FC236}">
                <a16:creationId xmlns:a16="http://schemas.microsoft.com/office/drawing/2014/main" id="{82DEDAB3-8D13-46B6-9839-3DD210C6F1A4}"/>
              </a:ext>
            </a:extLst>
          </p:cNvPr>
          <p:cNvSpPr/>
          <p:nvPr/>
        </p:nvSpPr>
        <p:spPr>
          <a:xfrm>
            <a:off x="1722687" y="3863494"/>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 name="Rectangle 309">
            <a:extLst>
              <a:ext uri="{FF2B5EF4-FFF2-40B4-BE49-F238E27FC236}">
                <a16:creationId xmlns:a16="http://schemas.microsoft.com/office/drawing/2014/main" id="{11647AEA-6C6C-4343-860C-35C5BD39EB0C}"/>
              </a:ext>
            </a:extLst>
          </p:cNvPr>
          <p:cNvSpPr/>
          <p:nvPr/>
        </p:nvSpPr>
        <p:spPr>
          <a:xfrm>
            <a:off x="1415951" y="4173200"/>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1" name="Rectangle 310">
            <a:extLst>
              <a:ext uri="{FF2B5EF4-FFF2-40B4-BE49-F238E27FC236}">
                <a16:creationId xmlns:a16="http://schemas.microsoft.com/office/drawing/2014/main" id="{69F6FF2A-9817-441C-84E5-12C5EEDAD974}"/>
              </a:ext>
            </a:extLst>
          </p:cNvPr>
          <p:cNvSpPr/>
          <p:nvPr/>
        </p:nvSpPr>
        <p:spPr>
          <a:xfrm>
            <a:off x="1722687" y="4173201"/>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2" name="Rectangle 311">
            <a:extLst>
              <a:ext uri="{FF2B5EF4-FFF2-40B4-BE49-F238E27FC236}">
                <a16:creationId xmlns:a16="http://schemas.microsoft.com/office/drawing/2014/main" id="{D34F1BF8-5AFB-4D2F-AD7E-36F366A6A884}"/>
              </a:ext>
            </a:extLst>
          </p:cNvPr>
          <p:cNvSpPr/>
          <p:nvPr/>
        </p:nvSpPr>
        <p:spPr>
          <a:xfrm>
            <a:off x="1415951" y="4460050"/>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3" name="Rectangle 312">
            <a:extLst>
              <a:ext uri="{FF2B5EF4-FFF2-40B4-BE49-F238E27FC236}">
                <a16:creationId xmlns:a16="http://schemas.microsoft.com/office/drawing/2014/main" id="{0201CB4B-D826-446E-9D9F-D9EB75198514}"/>
              </a:ext>
            </a:extLst>
          </p:cNvPr>
          <p:cNvSpPr/>
          <p:nvPr/>
        </p:nvSpPr>
        <p:spPr>
          <a:xfrm>
            <a:off x="2031724" y="3553785"/>
            <a:ext cx="309709" cy="309709"/>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6" name="Rectangle 315">
            <a:extLst>
              <a:ext uri="{FF2B5EF4-FFF2-40B4-BE49-F238E27FC236}">
                <a16:creationId xmlns:a16="http://schemas.microsoft.com/office/drawing/2014/main" id="{EBAFB9CA-F968-4452-87D9-90436F0FDB07}"/>
              </a:ext>
            </a:extLst>
          </p:cNvPr>
          <p:cNvSpPr/>
          <p:nvPr/>
        </p:nvSpPr>
        <p:spPr>
          <a:xfrm>
            <a:off x="799844" y="2934368"/>
            <a:ext cx="309709" cy="309709"/>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7" name="Rectangle 316">
            <a:extLst>
              <a:ext uri="{FF2B5EF4-FFF2-40B4-BE49-F238E27FC236}">
                <a16:creationId xmlns:a16="http://schemas.microsoft.com/office/drawing/2014/main" id="{BBA7935A-8BB5-4907-9F32-421B9CE04A2A}"/>
              </a:ext>
            </a:extLst>
          </p:cNvPr>
          <p:cNvSpPr/>
          <p:nvPr/>
        </p:nvSpPr>
        <p:spPr>
          <a:xfrm>
            <a:off x="803904" y="3549208"/>
            <a:ext cx="309709" cy="309709"/>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8" name="Rectangle 317">
            <a:extLst>
              <a:ext uri="{FF2B5EF4-FFF2-40B4-BE49-F238E27FC236}">
                <a16:creationId xmlns:a16="http://schemas.microsoft.com/office/drawing/2014/main" id="{0945CD8E-472B-4B15-A4DF-A3A95CC2DE55}"/>
              </a:ext>
            </a:extLst>
          </p:cNvPr>
          <p:cNvSpPr/>
          <p:nvPr/>
        </p:nvSpPr>
        <p:spPr>
          <a:xfrm>
            <a:off x="803447" y="3858908"/>
            <a:ext cx="309709" cy="309709"/>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9" name="Rectangle 318">
            <a:extLst>
              <a:ext uri="{FF2B5EF4-FFF2-40B4-BE49-F238E27FC236}">
                <a16:creationId xmlns:a16="http://schemas.microsoft.com/office/drawing/2014/main" id="{B6E30C68-EAE8-4EBF-9B0A-70666FC0FD6C}"/>
              </a:ext>
            </a:extLst>
          </p:cNvPr>
          <p:cNvSpPr/>
          <p:nvPr/>
        </p:nvSpPr>
        <p:spPr>
          <a:xfrm>
            <a:off x="2335375" y="2315964"/>
            <a:ext cx="309709" cy="309709"/>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0" name="Rectangle 319">
            <a:extLst>
              <a:ext uri="{FF2B5EF4-FFF2-40B4-BE49-F238E27FC236}">
                <a16:creationId xmlns:a16="http://schemas.microsoft.com/office/drawing/2014/main" id="{88BB3E61-C1FD-405D-A0E8-A0A93EB02C8A}"/>
              </a:ext>
            </a:extLst>
          </p:cNvPr>
          <p:cNvSpPr/>
          <p:nvPr/>
        </p:nvSpPr>
        <p:spPr>
          <a:xfrm>
            <a:off x="2030473" y="2322808"/>
            <a:ext cx="309709" cy="309709"/>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1" name="Rectangle 320">
            <a:extLst>
              <a:ext uri="{FF2B5EF4-FFF2-40B4-BE49-F238E27FC236}">
                <a16:creationId xmlns:a16="http://schemas.microsoft.com/office/drawing/2014/main" id="{B5DB19E4-3A83-4B53-A92A-C1B901F3C13A}"/>
              </a:ext>
            </a:extLst>
          </p:cNvPr>
          <p:cNvSpPr/>
          <p:nvPr/>
        </p:nvSpPr>
        <p:spPr>
          <a:xfrm>
            <a:off x="2954122" y="2623285"/>
            <a:ext cx="309709" cy="309709"/>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2" name="Rectangle 321">
            <a:extLst>
              <a:ext uri="{FF2B5EF4-FFF2-40B4-BE49-F238E27FC236}">
                <a16:creationId xmlns:a16="http://schemas.microsoft.com/office/drawing/2014/main" id="{73ABD862-5EF2-4F40-9520-C6C521A9A8EB}"/>
              </a:ext>
            </a:extLst>
          </p:cNvPr>
          <p:cNvSpPr/>
          <p:nvPr/>
        </p:nvSpPr>
        <p:spPr>
          <a:xfrm>
            <a:off x="2957096" y="2322807"/>
            <a:ext cx="309709" cy="309709"/>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4" name="Rectangle 323">
            <a:extLst>
              <a:ext uri="{FF2B5EF4-FFF2-40B4-BE49-F238E27FC236}">
                <a16:creationId xmlns:a16="http://schemas.microsoft.com/office/drawing/2014/main" id="{9EC5C5E8-85C2-4E00-AE15-438E0A967613}"/>
              </a:ext>
            </a:extLst>
          </p:cNvPr>
          <p:cNvSpPr/>
          <p:nvPr/>
        </p:nvSpPr>
        <p:spPr>
          <a:xfrm>
            <a:off x="2339977" y="3551210"/>
            <a:ext cx="309709" cy="309709"/>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5" name="Rectangle 324">
            <a:extLst>
              <a:ext uri="{FF2B5EF4-FFF2-40B4-BE49-F238E27FC236}">
                <a16:creationId xmlns:a16="http://schemas.microsoft.com/office/drawing/2014/main" id="{9A7E5B5F-2EE1-49A1-8B97-4B514E74F518}"/>
              </a:ext>
            </a:extLst>
          </p:cNvPr>
          <p:cNvSpPr/>
          <p:nvPr/>
        </p:nvSpPr>
        <p:spPr>
          <a:xfrm>
            <a:off x="2030060" y="3861274"/>
            <a:ext cx="309709" cy="309709"/>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6" name="Rectangle 325">
            <a:extLst>
              <a:ext uri="{FF2B5EF4-FFF2-40B4-BE49-F238E27FC236}">
                <a16:creationId xmlns:a16="http://schemas.microsoft.com/office/drawing/2014/main" id="{195D0FF6-BFC3-4A4D-A466-E047BC01CA1E}"/>
              </a:ext>
            </a:extLst>
          </p:cNvPr>
          <p:cNvSpPr/>
          <p:nvPr/>
        </p:nvSpPr>
        <p:spPr>
          <a:xfrm>
            <a:off x="2339976" y="3856992"/>
            <a:ext cx="309709" cy="309709"/>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7" name="Rectangle 326">
            <a:extLst>
              <a:ext uri="{FF2B5EF4-FFF2-40B4-BE49-F238E27FC236}">
                <a16:creationId xmlns:a16="http://schemas.microsoft.com/office/drawing/2014/main" id="{C22F7E9C-8AA9-4764-81B4-5A8730968216}"/>
              </a:ext>
            </a:extLst>
          </p:cNvPr>
          <p:cNvSpPr/>
          <p:nvPr/>
        </p:nvSpPr>
        <p:spPr>
          <a:xfrm>
            <a:off x="1723732" y="4457848"/>
            <a:ext cx="309709" cy="309709"/>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a:extLst>
              <a:ext uri="{FF2B5EF4-FFF2-40B4-BE49-F238E27FC236}">
                <a16:creationId xmlns:a16="http://schemas.microsoft.com/office/drawing/2014/main" id="{8D40A41C-5365-4CDC-ADC3-C4D8DD1E5213}"/>
              </a:ext>
            </a:extLst>
          </p:cNvPr>
          <p:cNvGrpSpPr/>
          <p:nvPr/>
        </p:nvGrpSpPr>
        <p:grpSpPr>
          <a:xfrm>
            <a:off x="4502535" y="2205489"/>
            <a:ext cx="849541" cy="853463"/>
            <a:chOff x="6567532" y="1935465"/>
            <a:chExt cx="1713272" cy="1721182"/>
          </a:xfrm>
        </p:grpSpPr>
        <p:sp>
          <p:nvSpPr>
            <p:cNvPr id="238" name="Rectangle 237">
              <a:extLst>
                <a:ext uri="{FF2B5EF4-FFF2-40B4-BE49-F238E27FC236}">
                  <a16:creationId xmlns:a16="http://schemas.microsoft.com/office/drawing/2014/main" id="{53B89A56-8C6F-44BE-96E5-1A1D5F0BCE75}"/>
                </a:ext>
              </a:extLst>
            </p:cNvPr>
            <p:cNvSpPr/>
            <p:nvPr/>
          </p:nvSpPr>
          <p:spPr>
            <a:xfrm>
              <a:off x="6586618" y="1950941"/>
              <a:ext cx="1691017" cy="169101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0</a:t>
              </a:r>
            </a:p>
          </p:txBody>
        </p:sp>
        <p:sp>
          <p:nvSpPr>
            <p:cNvPr id="243" name="Rectangle 242">
              <a:extLst>
                <a:ext uri="{FF2B5EF4-FFF2-40B4-BE49-F238E27FC236}">
                  <a16:creationId xmlns:a16="http://schemas.microsoft.com/office/drawing/2014/main" id="{49E34C33-40FE-41FA-9998-C713C768AC85}"/>
                </a:ext>
              </a:extLst>
            </p:cNvPr>
            <p:cNvSpPr/>
            <p:nvPr/>
          </p:nvSpPr>
          <p:spPr>
            <a:xfrm>
              <a:off x="6999113" y="1935467"/>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4" name="Rectangle 243">
              <a:extLst>
                <a:ext uri="{FF2B5EF4-FFF2-40B4-BE49-F238E27FC236}">
                  <a16:creationId xmlns:a16="http://schemas.microsoft.com/office/drawing/2014/main" id="{6C87D451-010B-4ADC-B478-D475841AFAED}"/>
                </a:ext>
              </a:extLst>
            </p:cNvPr>
            <p:cNvSpPr/>
            <p:nvPr/>
          </p:nvSpPr>
          <p:spPr>
            <a:xfrm>
              <a:off x="7424967" y="1935466"/>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5" name="Rectangle 244">
              <a:extLst>
                <a:ext uri="{FF2B5EF4-FFF2-40B4-BE49-F238E27FC236}">
                  <a16:creationId xmlns:a16="http://schemas.microsoft.com/office/drawing/2014/main" id="{FC3DF068-7878-4355-9123-576FCC0E0BB6}"/>
                </a:ext>
              </a:extLst>
            </p:cNvPr>
            <p:cNvSpPr/>
            <p:nvPr/>
          </p:nvSpPr>
          <p:spPr>
            <a:xfrm>
              <a:off x="7850821" y="1935467"/>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6" name="Rectangle 245">
              <a:extLst>
                <a:ext uri="{FF2B5EF4-FFF2-40B4-BE49-F238E27FC236}">
                  <a16:creationId xmlns:a16="http://schemas.microsoft.com/office/drawing/2014/main" id="{A13001A5-7C80-4F1F-B356-F050725EC207}"/>
                </a:ext>
              </a:extLst>
            </p:cNvPr>
            <p:cNvSpPr/>
            <p:nvPr/>
          </p:nvSpPr>
          <p:spPr>
            <a:xfrm>
              <a:off x="6573259" y="236545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7" name="Rectangle 246">
              <a:extLst>
                <a:ext uri="{FF2B5EF4-FFF2-40B4-BE49-F238E27FC236}">
                  <a16:creationId xmlns:a16="http://schemas.microsoft.com/office/drawing/2014/main" id="{105B1EF8-C9C3-4854-9545-6BA5A7307844}"/>
                </a:ext>
              </a:extLst>
            </p:cNvPr>
            <p:cNvSpPr/>
            <p:nvPr/>
          </p:nvSpPr>
          <p:spPr>
            <a:xfrm>
              <a:off x="6999113" y="236545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8" name="Rectangle 247">
              <a:extLst>
                <a:ext uri="{FF2B5EF4-FFF2-40B4-BE49-F238E27FC236}">
                  <a16:creationId xmlns:a16="http://schemas.microsoft.com/office/drawing/2014/main" id="{DBDD9B88-EB85-4BC6-A7FA-FBE607F24800}"/>
                </a:ext>
              </a:extLst>
            </p:cNvPr>
            <p:cNvSpPr/>
            <p:nvPr/>
          </p:nvSpPr>
          <p:spPr>
            <a:xfrm>
              <a:off x="7424967" y="2365449"/>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9" name="Rectangle 248">
              <a:extLst>
                <a:ext uri="{FF2B5EF4-FFF2-40B4-BE49-F238E27FC236}">
                  <a16:creationId xmlns:a16="http://schemas.microsoft.com/office/drawing/2014/main" id="{9D6F427F-5780-4A8D-B4C9-33B0CD8412C8}"/>
                </a:ext>
              </a:extLst>
            </p:cNvPr>
            <p:cNvSpPr/>
            <p:nvPr/>
          </p:nvSpPr>
          <p:spPr>
            <a:xfrm>
              <a:off x="7850821" y="236545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8" name="Rectangle 257">
              <a:extLst>
                <a:ext uri="{FF2B5EF4-FFF2-40B4-BE49-F238E27FC236}">
                  <a16:creationId xmlns:a16="http://schemas.microsoft.com/office/drawing/2014/main" id="{F17F2882-444F-4088-9FF3-CE0E5C04138E}"/>
                </a:ext>
              </a:extLst>
            </p:cNvPr>
            <p:cNvSpPr/>
            <p:nvPr/>
          </p:nvSpPr>
          <p:spPr>
            <a:xfrm>
              <a:off x="6997048" y="2795428"/>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9" name="Rectangle 258">
              <a:extLst>
                <a:ext uri="{FF2B5EF4-FFF2-40B4-BE49-F238E27FC236}">
                  <a16:creationId xmlns:a16="http://schemas.microsoft.com/office/drawing/2014/main" id="{1E2978B9-DC24-485E-805B-60FB5C697B54}"/>
                </a:ext>
              </a:extLst>
            </p:cNvPr>
            <p:cNvSpPr/>
            <p:nvPr/>
          </p:nvSpPr>
          <p:spPr>
            <a:xfrm>
              <a:off x="7422902" y="2795427"/>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0" name="Rectangle 259">
              <a:extLst>
                <a:ext uri="{FF2B5EF4-FFF2-40B4-BE49-F238E27FC236}">
                  <a16:creationId xmlns:a16="http://schemas.microsoft.com/office/drawing/2014/main" id="{1DA46145-BE7E-4AA9-A6C1-795F3713FC82}"/>
                </a:ext>
              </a:extLst>
            </p:cNvPr>
            <p:cNvSpPr/>
            <p:nvPr/>
          </p:nvSpPr>
          <p:spPr>
            <a:xfrm>
              <a:off x="7848756" y="2795428"/>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1" name="Rectangle 260">
              <a:extLst>
                <a:ext uri="{FF2B5EF4-FFF2-40B4-BE49-F238E27FC236}">
                  <a16:creationId xmlns:a16="http://schemas.microsoft.com/office/drawing/2014/main" id="{61B9F79B-A3D3-45C3-9641-ACCA9199620E}"/>
                </a:ext>
              </a:extLst>
            </p:cNvPr>
            <p:cNvSpPr/>
            <p:nvPr/>
          </p:nvSpPr>
          <p:spPr>
            <a:xfrm>
              <a:off x="6997048" y="3225411"/>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2" name="Rectangle 261">
              <a:extLst>
                <a:ext uri="{FF2B5EF4-FFF2-40B4-BE49-F238E27FC236}">
                  <a16:creationId xmlns:a16="http://schemas.microsoft.com/office/drawing/2014/main" id="{26EC859C-8F69-4F79-A240-20F4704E7C16}"/>
                </a:ext>
              </a:extLst>
            </p:cNvPr>
            <p:cNvSpPr/>
            <p:nvPr/>
          </p:nvSpPr>
          <p:spPr>
            <a:xfrm>
              <a:off x="7422902" y="322541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3" name="Rectangle 262">
              <a:extLst>
                <a:ext uri="{FF2B5EF4-FFF2-40B4-BE49-F238E27FC236}">
                  <a16:creationId xmlns:a16="http://schemas.microsoft.com/office/drawing/2014/main" id="{39E4DF7F-721C-4525-815F-A7EE56047B83}"/>
                </a:ext>
              </a:extLst>
            </p:cNvPr>
            <p:cNvSpPr/>
            <p:nvPr/>
          </p:nvSpPr>
          <p:spPr>
            <a:xfrm>
              <a:off x="7848756" y="3225411"/>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0" name="Rectangle 269">
              <a:extLst>
                <a:ext uri="{FF2B5EF4-FFF2-40B4-BE49-F238E27FC236}">
                  <a16:creationId xmlns:a16="http://schemas.microsoft.com/office/drawing/2014/main" id="{5CDD5AD7-5C21-4F95-9384-698F94D8F62C}"/>
                </a:ext>
              </a:extLst>
            </p:cNvPr>
            <p:cNvSpPr/>
            <p:nvPr/>
          </p:nvSpPr>
          <p:spPr>
            <a:xfrm>
              <a:off x="6567532" y="1935465"/>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1" name="Rectangle 270">
              <a:extLst>
                <a:ext uri="{FF2B5EF4-FFF2-40B4-BE49-F238E27FC236}">
                  <a16:creationId xmlns:a16="http://schemas.microsoft.com/office/drawing/2014/main" id="{D0601448-ED82-46A9-B2CC-2C08631B45DB}"/>
                </a:ext>
              </a:extLst>
            </p:cNvPr>
            <p:cNvSpPr/>
            <p:nvPr/>
          </p:nvSpPr>
          <p:spPr>
            <a:xfrm>
              <a:off x="6573169" y="2796692"/>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2" name="Rectangle 271">
              <a:extLst>
                <a:ext uri="{FF2B5EF4-FFF2-40B4-BE49-F238E27FC236}">
                  <a16:creationId xmlns:a16="http://schemas.microsoft.com/office/drawing/2014/main" id="{4BCCAF6E-B98A-4657-B986-D5DD3778E17C}"/>
                </a:ext>
              </a:extLst>
            </p:cNvPr>
            <p:cNvSpPr/>
            <p:nvPr/>
          </p:nvSpPr>
          <p:spPr>
            <a:xfrm>
              <a:off x="6572533" y="3226664"/>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0" name="Rectangle 239">
            <a:extLst>
              <a:ext uri="{FF2B5EF4-FFF2-40B4-BE49-F238E27FC236}">
                <a16:creationId xmlns:a16="http://schemas.microsoft.com/office/drawing/2014/main" id="{6B088415-9428-4CFE-98FE-1A66E51AEAB6}"/>
              </a:ext>
            </a:extLst>
          </p:cNvPr>
          <p:cNvSpPr/>
          <p:nvPr/>
        </p:nvSpPr>
        <p:spPr>
          <a:xfrm>
            <a:off x="4505330" y="4082767"/>
            <a:ext cx="856448" cy="8564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2</a:t>
            </a:r>
          </a:p>
        </p:txBody>
      </p:sp>
      <p:sp>
        <p:nvSpPr>
          <p:cNvPr id="264" name="Rectangle 263">
            <a:extLst>
              <a:ext uri="{FF2B5EF4-FFF2-40B4-BE49-F238E27FC236}">
                <a16:creationId xmlns:a16="http://schemas.microsoft.com/office/drawing/2014/main" id="{DB1E37EA-8349-49EA-96FE-AF372453332C}"/>
              </a:ext>
            </a:extLst>
          </p:cNvPr>
          <p:cNvSpPr/>
          <p:nvPr/>
        </p:nvSpPr>
        <p:spPr>
          <a:xfrm>
            <a:off x="4507280" y="4082767"/>
            <a:ext cx="213211" cy="213211"/>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5" name="Rectangle 264">
            <a:extLst>
              <a:ext uri="{FF2B5EF4-FFF2-40B4-BE49-F238E27FC236}">
                <a16:creationId xmlns:a16="http://schemas.microsoft.com/office/drawing/2014/main" id="{D7C85CD1-E13B-49E4-8B73-245C0F18CA1C}"/>
              </a:ext>
            </a:extLst>
          </p:cNvPr>
          <p:cNvSpPr/>
          <p:nvPr/>
        </p:nvSpPr>
        <p:spPr>
          <a:xfrm>
            <a:off x="4718444" y="4082767"/>
            <a:ext cx="213211" cy="213211"/>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6" name="Rectangle 265">
            <a:extLst>
              <a:ext uri="{FF2B5EF4-FFF2-40B4-BE49-F238E27FC236}">
                <a16:creationId xmlns:a16="http://schemas.microsoft.com/office/drawing/2014/main" id="{49BA0F83-48F8-4FA0-A031-07139B0362AE}"/>
              </a:ext>
            </a:extLst>
          </p:cNvPr>
          <p:cNvSpPr/>
          <p:nvPr/>
        </p:nvSpPr>
        <p:spPr>
          <a:xfrm>
            <a:off x="4507280" y="4295978"/>
            <a:ext cx="213211" cy="213211"/>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3" name="Rectangle 282">
            <a:extLst>
              <a:ext uri="{FF2B5EF4-FFF2-40B4-BE49-F238E27FC236}">
                <a16:creationId xmlns:a16="http://schemas.microsoft.com/office/drawing/2014/main" id="{4690C4FD-407F-4265-832F-8FFBDDED2B5D}"/>
              </a:ext>
            </a:extLst>
          </p:cNvPr>
          <p:cNvSpPr/>
          <p:nvPr/>
        </p:nvSpPr>
        <p:spPr>
          <a:xfrm>
            <a:off x="4719161" y="4294462"/>
            <a:ext cx="213211" cy="213211"/>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9" name="Rectangle 238">
            <a:extLst>
              <a:ext uri="{FF2B5EF4-FFF2-40B4-BE49-F238E27FC236}">
                <a16:creationId xmlns:a16="http://schemas.microsoft.com/office/drawing/2014/main" id="{CE046B15-F9A5-4008-B9C2-96D52DDB8956}"/>
              </a:ext>
            </a:extLst>
          </p:cNvPr>
          <p:cNvSpPr/>
          <p:nvPr/>
        </p:nvSpPr>
        <p:spPr>
          <a:xfrm>
            <a:off x="4508871" y="3144227"/>
            <a:ext cx="855016" cy="8523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1</a:t>
            </a:r>
          </a:p>
        </p:txBody>
      </p:sp>
      <p:sp>
        <p:nvSpPr>
          <p:cNvPr id="250" name="Rectangle 249">
            <a:extLst>
              <a:ext uri="{FF2B5EF4-FFF2-40B4-BE49-F238E27FC236}">
                <a16:creationId xmlns:a16="http://schemas.microsoft.com/office/drawing/2014/main" id="{F7C3FE91-0DF4-47D8-A058-E4B46D0F930B}"/>
              </a:ext>
            </a:extLst>
          </p:cNvPr>
          <p:cNvSpPr/>
          <p:nvPr/>
        </p:nvSpPr>
        <p:spPr>
          <a:xfrm>
            <a:off x="4939029" y="3143748"/>
            <a:ext cx="213211" cy="213211"/>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1" name="Rectangle 250">
            <a:extLst>
              <a:ext uri="{FF2B5EF4-FFF2-40B4-BE49-F238E27FC236}">
                <a16:creationId xmlns:a16="http://schemas.microsoft.com/office/drawing/2014/main" id="{44BDF408-CAE3-4649-B1AF-7EA7691A9764}"/>
              </a:ext>
            </a:extLst>
          </p:cNvPr>
          <p:cNvSpPr/>
          <p:nvPr/>
        </p:nvSpPr>
        <p:spPr>
          <a:xfrm>
            <a:off x="4516702" y="3356960"/>
            <a:ext cx="213211" cy="213211"/>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2" name="Rectangle 251">
            <a:extLst>
              <a:ext uri="{FF2B5EF4-FFF2-40B4-BE49-F238E27FC236}">
                <a16:creationId xmlns:a16="http://schemas.microsoft.com/office/drawing/2014/main" id="{48C3641C-243B-49CF-AFD2-04962C1F1A57}"/>
              </a:ext>
            </a:extLst>
          </p:cNvPr>
          <p:cNvSpPr/>
          <p:nvPr/>
        </p:nvSpPr>
        <p:spPr>
          <a:xfrm>
            <a:off x="4727865" y="3356960"/>
            <a:ext cx="213211" cy="213211"/>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3" name="Rectangle 252">
            <a:extLst>
              <a:ext uri="{FF2B5EF4-FFF2-40B4-BE49-F238E27FC236}">
                <a16:creationId xmlns:a16="http://schemas.microsoft.com/office/drawing/2014/main" id="{EF64E448-724F-44EB-9944-93F260150F40}"/>
              </a:ext>
            </a:extLst>
          </p:cNvPr>
          <p:cNvSpPr/>
          <p:nvPr/>
        </p:nvSpPr>
        <p:spPr>
          <a:xfrm>
            <a:off x="4939029" y="3356959"/>
            <a:ext cx="213211" cy="213211"/>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4" name="Rectangle 253">
            <a:extLst>
              <a:ext uri="{FF2B5EF4-FFF2-40B4-BE49-F238E27FC236}">
                <a16:creationId xmlns:a16="http://schemas.microsoft.com/office/drawing/2014/main" id="{5273BCD2-1A9F-4E1E-AEC5-D2590D5EEFCF}"/>
              </a:ext>
            </a:extLst>
          </p:cNvPr>
          <p:cNvSpPr/>
          <p:nvPr/>
        </p:nvSpPr>
        <p:spPr>
          <a:xfrm>
            <a:off x="4516702" y="3570168"/>
            <a:ext cx="213211" cy="213211"/>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5" name="Rectangle 254">
            <a:extLst>
              <a:ext uri="{FF2B5EF4-FFF2-40B4-BE49-F238E27FC236}">
                <a16:creationId xmlns:a16="http://schemas.microsoft.com/office/drawing/2014/main" id="{8F2788D5-F733-4658-8D83-4B591B6B8521}"/>
              </a:ext>
            </a:extLst>
          </p:cNvPr>
          <p:cNvSpPr/>
          <p:nvPr/>
        </p:nvSpPr>
        <p:spPr>
          <a:xfrm>
            <a:off x="4727865" y="3570168"/>
            <a:ext cx="213211" cy="213211"/>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 name="Rectangle 255">
            <a:extLst>
              <a:ext uri="{FF2B5EF4-FFF2-40B4-BE49-F238E27FC236}">
                <a16:creationId xmlns:a16="http://schemas.microsoft.com/office/drawing/2014/main" id="{90CF98E6-E0A6-4887-AE3F-DD1FD5846A12}"/>
              </a:ext>
            </a:extLst>
          </p:cNvPr>
          <p:cNvSpPr/>
          <p:nvPr/>
        </p:nvSpPr>
        <p:spPr>
          <a:xfrm>
            <a:off x="4516702" y="3783379"/>
            <a:ext cx="213211" cy="213211"/>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7" name="Rectangle 256">
            <a:extLst>
              <a:ext uri="{FF2B5EF4-FFF2-40B4-BE49-F238E27FC236}">
                <a16:creationId xmlns:a16="http://schemas.microsoft.com/office/drawing/2014/main" id="{B6A02D98-9C6C-45B4-B638-C0880675B34C}"/>
              </a:ext>
            </a:extLst>
          </p:cNvPr>
          <p:cNvSpPr/>
          <p:nvPr/>
        </p:nvSpPr>
        <p:spPr>
          <a:xfrm>
            <a:off x="4727865" y="3783379"/>
            <a:ext cx="213211" cy="213211"/>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5" name="Rectangle 274">
            <a:extLst>
              <a:ext uri="{FF2B5EF4-FFF2-40B4-BE49-F238E27FC236}">
                <a16:creationId xmlns:a16="http://schemas.microsoft.com/office/drawing/2014/main" id="{8E63F1A7-525E-49DB-B46F-B2B1ED879988}"/>
              </a:ext>
            </a:extLst>
          </p:cNvPr>
          <p:cNvSpPr/>
          <p:nvPr/>
        </p:nvSpPr>
        <p:spPr>
          <a:xfrm>
            <a:off x="4724716" y="3140666"/>
            <a:ext cx="213211" cy="213211"/>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 name="Rectangle 275">
            <a:extLst>
              <a:ext uri="{FF2B5EF4-FFF2-40B4-BE49-F238E27FC236}">
                <a16:creationId xmlns:a16="http://schemas.microsoft.com/office/drawing/2014/main" id="{5203A39A-0A4D-4046-882B-75D9F255C406}"/>
              </a:ext>
            </a:extLst>
          </p:cNvPr>
          <p:cNvSpPr/>
          <p:nvPr/>
        </p:nvSpPr>
        <p:spPr>
          <a:xfrm>
            <a:off x="4514815" y="3141599"/>
            <a:ext cx="213211" cy="213211"/>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7" name="Rectangle 276">
            <a:extLst>
              <a:ext uri="{FF2B5EF4-FFF2-40B4-BE49-F238E27FC236}">
                <a16:creationId xmlns:a16="http://schemas.microsoft.com/office/drawing/2014/main" id="{69AE0052-887C-4479-A9ED-7AA405806AF0}"/>
              </a:ext>
            </a:extLst>
          </p:cNvPr>
          <p:cNvSpPr/>
          <p:nvPr/>
        </p:nvSpPr>
        <p:spPr>
          <a:xfrm>
            <a:off x="5150676" y="3356011"/>
            <a:ext cx="213211" cy="213211"/>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8" name="Rectangle 277">
            <a:extLst>
              <a:ext uri="{FF2B5EF4-FFF2-40B4-BE49-F238E27FC236}">
                <a16:creationId xmlns:a16="http://schemas.microsoft.com/office/drawing/2014/main" id="{262B443E-0200-4A86-8870-C82DF64EAAF4}"/>
              </a:ext>
            </a:extLst>
          </p:cNvPr>
          <p:cNvSpPr/>
          <p:nvPr/>
        </p:nvSpPr>
        <p:spPr>
          <a:xfrm>
            <a:off x="5152723" y="3145377"/>
            <a:ext cx="213211" cy="213211"/>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0B11E3FD-95B2-4AD3-A8F1-A2F3F9F89327}"/>
              </a:ext>
            </a:extLst>
          </p:cNvPr>
          <p:cNvSpPr/>
          <p:nvPr/>
        </p:nvSpPr>
        <p:spPr>
          <a:xfrm>
            <a:off x="3486130" y="3462616"/>
            <a:ext cx="847452" cy="228875"/>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TextBox 100">
            <a:extLst>
              <a:ext uri="{FF2B5EF4-FFF2-40B4-BE49-F238E27FC236}">
                <a16:creationId xmlns:a16="http://schemas.microsoft.com/office/drawing/2014/main" id="{64F54753-0106-4800-8712-FAD024FCAB39}"/>
              </a:ext>
            </a:extLst>
          </p:cNvPr>
          <p:cNvSpPr txBox="1"/>
          <p:nvPr/>
        </p:nvSpPr>
        <p:spPr>
          <a:xfrm>
            <a:off x="1371233" y="5042353"/>
            <a:ext cx="1313180" cy="369332"/>
          </a:xfrm>
          <a:prstGeom prst="rect">
            <a:avLst/>
          </a:prstGeom>
          <a:solidFill>
            <a:srgbClr val="000000">
              <a:alpha val="50196"/>
            </a:srgbClr>
          </a:solidFill>
        </p:spPr>
        <p:txBody>
          <a:bodyPr wrap="none" rtlCol="0">
            <a:spAutoFit/>
          </a:bodyPr>
          <a:lstStyle/>
          <a:p>
            <a:r>
              <a:rPr lang="en-US" dirty="0">
                <a:solidFill>
                  <a:schemeClr val="bg1"/>
                </a:solidFill>
                <a:effectLst>
                  <a:outerShdw blurRad="38100" dist="38100" dir="2700000" algn="tl">
                    <a:srgbClr val="000000">
                      <a:alpha val="43137"/>
                    </a:srgbClr>
                  </a:outerShdw>
                </a:effectLst>
              </a:rPr>
              <a:t>Pixels : 25 </a:t>
            </a:r>
          </a:p>
        </p:txBody>
      </p:sp>
      <p:sp>
        <p:nvSpPr>
          <p:cNvPr id="102" name="TextBox 101">
            <a:extLst>
              <a:ext uri="{FF2B5EF4-FFF2-40B4-BE49-F238E27FC236}">
                <a16:creationId xmlns:a16="http://schemas.microsoft.com/office/drawing/2014/main" id="{1ED06269-56E6-45E0-B4F9-66B3A657AA30}"/>
              </a:ext>
            </a:extLst>
          </p:cNvPr>
          <p:cNvSpPr txBox="1"/>
          <p:nvPr/>
        </p:nvSpPr>
        <p:spPr>
          <a:xfrm>
            <a:off x="4321512" y="5042353"/>
            <a:ext cx="1224084" cy="646331"/>
          </a:xfrm>
          <a:prstGeom prst="rect">
            <a:avLst/>
          </a:prstGeom>
          <a:solidFill>
            <a:srgbClr val="000000">
              <a:alpha val="50196"/>
            </a:srgbClr>
          </a:solidFill>
        </p:spPr>
        <p:txBody>
          <a:bodyPr wrap="square" rtlCol="0">
            <a:spAutoFit/>
          </a:bodyPr>
          <a:lstStyle/>
          <a:p>
            <a:r>
              <a:rPr lang="en-US" dirty="0">
                <a:solidFill>
                  <a:schemeClr val="bg1"/>
                </a:solidFill>
                <a:effectLst>
                  <a:outerShdw blurRad="38100" dist="38100" dir="2700000" algn="tl">
                    <a:srgbClr val="000000">
                      <a:alpha val="43137"/>
                    </a:srgbClr>
                  </a:outerShdw>
                </a:effectLst>
              </a:rPr>
              <a:t>Quads : 9 </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Waves : 3</a:t>
            </a:r>
          </a:p>
        </p:txBody>
      </p:sp>
      <p:sp>
        <p:nvSpPr>
          <p:cNvPr id="103" name="TextBox 102">
            <a:extLst>
              <a:ext uri="{FF2B5EF4-FFF2-40B4-BE49-F238E27FC236}">
                <a16:creationId xmlns:a16="http://schemas.microsoft.com/office/drawing/2014/main" id="{420ED108-6610-40CA-923A-837347934762}"/>
              </a:ext>
            </a:extLst>
          </p:cNvPr>
          <p:cNvSpPr txBox="1"/>
          <p:nvPr/>
        </p:nvSpPr>
        <p:spPr>
          <a:xfrm>
            <a:off x="218293" y="5955923"/>
            <a:ext cx="3641523" cy="369332"/>
          </a:xfrm>
          <a:prstGeom prst="rect">
            <a:avLst/>
          </a:prstGeom>
          <a:solidFill>
            <a:srgbClr val="000000">
              <a:alpha val="50196"/>
            </a:srgbClr>
          </a:solidFill>
        </p:spPr>
        <p:txBody>
          <a:bodyPr wrap="square" rtlCol="0">
            <a:spAutoFit/>
          </a:bodyPr>
          <a:lstStyle/>
          <a:p>
            <a:r>
              <a:rPr lang="en-US" dirty="0">
                <a:solidFill>
                  <a:schemeClr val="bg1"/>
                </a:solidFill>
                <a:effectLst>
                  <a:outerShdw blurRad="38100" dist="38100" dir="2700000" algn="tl">
                    <a:srgbClr val="000000">
                      <a:alpha val="43137"/>
                    </a:srgbClr>
                  </a:outerShdw>
                </a:effectLst>
              </a:rPr>
              <a:t>Quad occupancy : 25 / 36 = 69.%</a:t>
            </a:r>
          </a:p>
        </p:txBody>
      </p:sp>
      <p:sp>
        <p:nvSpPr>
          <p:cNvPr id="107" name="Rectangle 106">
            <a:extLst>
              <a:ext uri="{FF2B5EF4-FFF2-40B4-BE49-F238E27FC236}">
                <a16:creationId xmlns:a16="http://schemas.microsoft.com/office/drawing/2014/main" id="{D8C5510E-F5F9-4A4A-87BB-5031019D55DC}"/>
              </a:ext>
            </a:extLst>
          </p:cNvPr>
          <p:cNvSpPr/>
          <p:nvPr/>
        </p:nvSpPr>
        <p:spPr>
          <a:xfrm>
            <a:off x="8213050" y="2287870"/>
            <a:ext cx="2463107" cy="24631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0</a:t>
            </a:r>
          </a:p>
        </p:txBody>
      </p:sp>
      <p:sp>
        <p:nvSpPr>
          <p:cNvPr id="136" name="Rectangle 135">
            <a:extLst>
              <a:ext uri="{FF2B5EF4-FFF2-40B4-BE49-F238E27FC236}">
                <a16:creationId xmlns:a16="http://schemas.microsoft.com/office/drawing/2014/main" id="{D287B97E-D786-4265-8B24-277218287C40}"/>
              </a:ext>
            </a:extLst>
          </p:cNvPr>
          <p:cNvSpPr/>
          <p:nvPr/>
        </p:nvSpPr>
        <p:spPr>
          <a:xfrm>
            <a:off x="8836407" y="2894730"/>
            <a:ext cx="617416" cy="617416"/>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9" name="TextBox 198">
            <a:extLst>
              <a:ext uri="{FF2B5EF4-FFF2-40B4-BE49-F238E27FC236}">
                <a16:creationId xmlns:a16="http://schemas.microsoft.com/office/drawing/2014/main" id="{B078AFFF-C1A8-4C71-9A75-30977F383EB5}"/>
              </a:ext>
            </a:extLst>
          </p:cNvPr>
          <p:cNvSpPr txBox="1"/>
          <p:nvPr/>
        </p:nvSpPr>
        <p:spPr>
          <a:xfrm>
            <a:off x="8213050" y="5021532"/>
            <a:ext cx="1143728" cy="369332"/>
          </a:xfrm>
          <a:prstGeom prst="rect">
            <a:avLst/>
          </a:prstGeom>
          <a:solidFill>
            <a:srgbClr val="000000">
              <a:alpha val="50196"/>
            </a:srgbClr>
          </a:solidFill>
        </p:spPr>
        <p:txBody>
          <a:bodyPr wrap="square" rtlCol="0">
            <a:spAutoFit/>
          </a:bodyPr>
          <a:lstStyle/>
          <a:p>
            <a:r>
              <a:rPr lang="en-US" dirty="0">
                <a:solidFill>
                  <a:schemeClr val="bg1"/>
                </a:solidFill>
                <a:effectLst>
                  <a:outerShdw blurRad="38100" dist="38100" dir="2700000" algn="tl">
                    <a:srgbClr val="000000">
                      <a:alpha val="43137"/>
                    </a:srgbClr>
                  </a:outerShdw>
                </a:effectLst>
              </a:rPr>
              <a:t>Pixels : 6 </a:t>
            </a:r>
          </a:p>
        </p:txBody>
      </p:sp>
      <p:sp>
        <p:nvSpPr>
          <p:cNvPr id="200" name="TextBox 199">
            <a:extLst>
              <a:ext uri="{FF2B5EF4-FFF2-40B4-BE49-F238E27FC236}">
                <a16:creationId xmlns:a16="http://schemas.microsoft.com/office/drawing/2014/main" id="{C3EBBA9E-CCFD-4826-A0C8-A3701B12FBBF}"/>
              </a:ext>
            </a:extLst>
          </p:cNvPr>
          <p:cNvSpPr txBox="1"/>
          <p:nvPr/>
        </p:nvSpPr>
        <p:spPr>
          <a:xfrm>
            <a:off x="9473498" y="5021532"/>
            <a:ext cx="1224084" cy="646331"/>
          </a:xfrm>
          <a:prstGeom prst="rect">
            <a:avLst/>
          </a:prstGeom>
          <a:solidFill>
            <a:srgbClr val="000000">
              <a:alpha val="50196"/>
            </a:srgbClr>
          </a:solidFill>
        </p:spPr>
        <p:txBody>
          <a:bodyPr wrap="square" rtlCol="0">
            <a:spAutoFit/>
          </a:bodyPr>
          <a:lstStyle/>
          <a:p>
            <a:r>
              <a:rPr lang="en-US" dirty="0">
                <a:solidFill>
                  <a:schemeClr val="bg1"/>
                </a:solidFill>
                <a:effectLst>
                  <a:outerShdw blurRad="38100" dist="38100" dir="2700000" algn="tl">
                    <a:srgbClr val="000000">
                      <a:alpha val="43137"/>
                    </a:srgbClr>
                  </a:outerShdw>
                </a:effectLst>
              </a:rPr>
              <a:t>Quads : 3 </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Waves : 1</a:t>
            </a:r>
          </a:p>
        </p:txBody>
      </p:sp>
      <p:sp>
        <p:nvSpPr>
          <p:cNvPr id="201" name="TextBox 200">
            <a:extLst>
              <a:ext uri="{FF2B5EF4-FFF2-40B4-BE49-F238E27FC236}">
                <a16:creationId xmlns:a16="http://schemas.microsoft.com/office/drawing/2014/main" id="{EE883896-C44A-4BD8-86F8-55268C698DE7}"/>
              </a:ext>
            </a:extLst>
          </p:cNvPr>
          <p:cNvSpPr txBox="1"/>
          <p:nvPr/>
        </p:nvSpPr>
        <p:spPr>
          <a:xfrm>
            <a:off x="7651322" y="5935102"/>
            <a:ext cx="3641523" cy="369332"/>
          </a:xfrm>
          <a:prstGeom prst="rect">
            <a:avLst/>
          </a:prstGeom>
          <a:solidFill>
            <a:srgbClr val="000000">
              <a:alpha val="50196"/>
            </a:srgbClr>
          </a:solidFill>
        </p:spPr>
        <p:txBody>
          <a:bodyPr wrap="square" rtlCol="0">
            <a:spAutoFit/>
          </a:bodyPr>
          <a:lstStyle/>
          <a:p>
            <a:r>
              <a:rPr lang="en-US" dirty="0">
                <a:solidFill>
                  <a:schemeClr val="bg1"/>
                </a:solidFill>
                <a:effectLst>
                  <a:outerShdw blurRad="38100" dist="38100" dir="2700000" algn="tl">
                    <a:srgbClr val="000000">
                      <a:alpha val="43137"/>
                    </a:srgbClr>
                  </a:outerShdw>
                </a:effectLst>
              </a:rPr>
              <a:t>Quad occupancy : 6 / 12 = 50.0%</a:t>
            </a:r>
          </a:p>
        </p:txBody>
      </p:sp>
      <p:sp>
        <p:nvSpPr>
          <p:cNvPr id="202" name="Rectangle 201">
            <a:extLst>
              <a:ext uri="{FF2B5EF4-FFF2-40B4-BE49-F238E27FC236}">
                <a16:creationId xmlns:a16="http://schemas.microsoft.com/office/drawing/2014/main" id="{8E08594B-1F51-4566-8F84-02BC78C3710B}"/>
              </a:ext>
            </a:extLst>
          </p:cNvPr>
          <p:cNvSpPr/>
          <p:nvPr/>
        </p:nvSpPr>
        <p:spPr>
          <a:xfrm>
            <a:off x="8220889" y="2898678"/>
            <a:ext cx="625760" cy="625760"/>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3" name="Rectangle 202">
            <a:extLst>
              <a:ext uri="{FF2B5EF4-FFF2-40B4-BE49-F238E27FC236}">
                <a16:creationId xmlns:a16="http://schemas.microsoft.com/office/drawing/2014/main" id="{D3F97435-BC86-4AC0-918F-16216AF941F1}"/>
              </a:ext>
            </a:extLst>
          </p:cNvPr>
          <p:cNvSpPr/>
          <p:nvPr/>
        </p:nvSpPr>
        <p:spPr>
          <a:xfrm>
            <a:off x="8228338" y="2288644"/>
            <a:ext cx="605095" cy="605095"/>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 name="Rectangle 203">
            <a:extLst>
              <a:ext uri="{FF2B5EF4-FFF2-40B4-BE49-F238E27FC236}">
                <a16:creationId xmlns:a16="http://schemas.microsoft.com/office/drawing/2014/main" id="{1A2EB1F7-9D68-4A7F-A07E-9F417FE1C036}"/>
              </a:ext>
            </a:extLst>
          </p:cNvPr>
          <p:cNvSpPr/>
          <p:nvPr/>
        </p:nvSpPr>
        <p:spPr>
          <a:xfrm>
            <a:off x="8836497" y="2297876"/>
            <a:ext cx="602009" cy="602009"/>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 name="Rectangle 205">
            <a:extLst>
              <a:ext uri="{FF2B5EF4-FFF2-40B4-BE49-F238E27FC236}">
                <a16:creationId xmlns:a16="http://schemas.microsoft.com/office/drawing/2014/main" id="{2FED797F-16FB-47BF-876F-9C6E9BF04E80}"/>
              </a:ext>
            </a:extLst>
          </p:cNvPr>
          <p:cNvSpPr/>
          <p:nvPr/>
        </p:nvSpPr>
        <p:spPr>
          <a:xfrm>
            <a:off x="8848547" y="3532405"/>
            <a:ext cx="625760" cy="625760"/>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9" name="Rectangle 208">
            <a:extLst>
              <a:ext uri="{FF2B5EF4-FFF2-40B4-BE49-F238E27FC236}">
                <a16:creationId xmlns:a16="http://schemas.microsoft.com/office/drawing/2014/main" id="{202D8985-E70B-4B15-B60F-FA975FD190B3}"/>
              </a:ext>
            </a:extLst>
          </p:cNvPr>
          <p:cNvSpPr/>
          <p:nvPr/>
        </p:nvSpPr>
        <p:spPr>
          <a:xfrm>
            <a:off x="9461752" y="2911760"/>
            <a:ext cx="625760" cy="625760"/>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0" name="Rectangle 209">
            <a:extLst>
              <a:ext uri="{FF2B5EF4-FFF2-40B4-BE49-F238E27FC236}">
                <a16:creationId xmlns:a16="http://schemas.microsoft.com/office/drawing/2014/main" id="{D25D472D-88F8-40C6-8EF8-EE52E42E0B4D}"/>
              </a:ext>
            </a:extLst>
          </p:cNvPr>
          <p:cNvSpPr/>
          <p:nvPr/>
        </p:nvSpPr>
        <p:spPr>
          <a:xfrm>
            <a:off x="8846324" y="4138970"/>
            <a:ext cx="625760" cy="625760"/>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1" name="Rectangle 210">
            <a:extLst>
              <a:ext uri="{FF2B5EF4-FFF2-40B4-BE49-F238E27FC236}">
                <a16:creationId xmlns:a16="http://schemas.microsoft.com/office/drawing/2014/main" id="{1B46066B-4DAD-491F-8E76-4CC8BDBD9D02}"/>
              </a:ext>
            </a:extLst>
          </p:cNvPr>
          <p:cNvSpPr/>
          <p:nvPr/>
        </p:nvSpPr>
        <p:spPr>
          <a:xfrm>
            <a:off x="8233119" y="4153521"/>
            <a:ext cx="605095" cy="605095"/>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2" name="Rectangle 211">
            <a:extLst>
              <a:ext uri="{FF2B5EF4-FFF2-40B4-BE49-F238E27FC236}">
                <a16:creationId xmlns:a16="http://schemas.microsoft.com/office/drawing/2014/main" id="{2770735B-E06F-4A96-BC00-5AFE95A2A76A}"/>
              </a:ext>
            </a:extLst>
          </p:cNvPr>
          <p:cNvSpPr/>
          <p:nvPr/>
        </p:nvSpPr>
        <p:spPr>
          <a:xfrm>
            <a:off x="10087512" y="2922092"/>
            <a:ext cx="605095" cy="605095"/>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4" name="Rectangle 213">
            <a:extLst>
              <a:ext uri="{FF2B5EF4-FFF2-40B4-BE49-F238E27FC236}">
                <a16:creationId xmlns:a16="http://schemas.microsoft.com/office/drawing/2014/main" id="{6D18DA3B-056E-4F96-BC4D-DDAC77819EA5}"/>
              </a:ext>
            </a:extLst>
          </p:cNvPr>
          <p:cNvSpPr/>
          <p:nvPr/>
        </p:nvSpPr>
        <p:spPr>
          <a:xfrm>
            <a:off x="10085540" y="2306692"/>
            <a:ext cx="605095" cy="605095"/>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 name="Rectangle 214">
            <a:extLst>
              <a:ext uri="{FF2B5EF4-FFF2-40B4-BE49-F238E27FC236}">
                <a16:creationId xmlns:a16="http://schemas.microsoft.com/office/drawing/2014/main" id="{D0452249-CAAB-4BC6-9F5F-4D89CF4464BC}"/>
              </a:ext>
            </a:extLst>
          </p:cNvPr>
          <p:cNvSpPr/>
          <p:nvPr/>
        </p:nvSpPr>
        <p:spPr>
          <a:xfrm>
            <a:off x="8228337" y="3541495"/>
            <a:ext cx="605095" cy="605095"/>
          </a:xfrm>
          <a:prstGeom prst="rect">
            <a:avLst/>
          </a:prstGeom>
          <a:solidFill>
            <a:srgbClr val="FFC00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7" name="Rectangle 216">
            <a:extLst>
              <a:ext uri="{FF2B5EF4-FFF2-40B4-BE49-F238E27FC236}">
                <a16:creationId xmlns:a16="http://schemas.microsoft.com/office/drawing/2014/main" id="{4280418E-4B02-4825-B885-044C893D6A8D}"/>
              </a:ext>
            </a:extLst>
          </p:cNvPr>
          <p:cNvSpPr/>
          <p:nvPr/>
        </p:nvSpPr>
        <p:spPr>
          <a:xfrm>
            <a:off x="9472085" y="2296332"/>
            <a:ext cx="605095" cy="605095"/>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Isosceles Triangle 109">
            <a:extLst>
              <a:ext uri="{FF2B5EF4-FFF2-40B4-BE49-F238E27FC236}">
                <a16:creationId xmlns:a16="http://schemas.microsoft.com/office/drawing/2014/main" id="{A4DAE003-C230-4AB3-A0A4-21FBB360088F}"/>
              </a:ext>
            </a:extLst>
          </p:cNvPr>
          <p:cNvSpPr/>
          <p:nvPr/>
        </p:nvSpPr>
        <p:spPr>
          <a:xfrm rot="3546709">
            <a:off x="8811729" y="2076800"/>
            <a:ext cx="1743358" cy="2550708"/>
          </a:xfrm>
          <a:prstGeom prst="triangle">
            <a:avLst>
              <a:gd name="adj" fmla="val 22979"/>
            </a:avLst>
          </a:prstGeom>
          <a:solidFill>
            <a:srgbClr val="FF3131">
              <a:alpha val="5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4" name="Isosceles Triangle 313">
            <a:extLst>
              <a:ext uri="{FF2B5EF4-FFF2-40B4-BE49-F238E27FC236}">
                <a16:creationId xmlns:a16="http://schemas.microsoft.com/office/drawing/2014/main" id="{5AE4DF9D-02ED-48EC-91A8-1F58D14C7508}"/>
              </a:ext>
            </a:extLst>
          </p:cNvPr>
          <p:cNvSpPr/>
          <p:nvPr/>
        </p:nvSpPr>
        <p:spPr>
          <a:xfrm rot="3546709">
            <a:off x="1408491" y="2097621"/>
            <a:ext cx="1743358" cy="2550708"/>
          </a:xfrm>
          <a:prstGeom prst="triangle">
            <a:avLst>
              <a:gd name="adj" fmla="val 22979"/>
            </a:avLst>
          </a:prstGeom>
          <a:solidFill>
            <a:srgbClr val="FF3131">
              <a:alpha val="5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7" name="Rectangle 266">
            <a:extLst>
              <a:ext uri="{FF2B5EF4-FFF2-40B4-BE49-F238E27FC236}">
                <a16:creationId xmlns:a16="http://schemas.microsoft.com/office/drawing/2014/main" id="{EC1F2EED-A0BF-41C1-83ED-2FCAC603A498}"/>
              </a:ext>
            </a:extLst>
          </p:cNvPr>
          <p:cNvSpPr/>
          <p:nvPr/>
        </p:nvSpPr>
        <p:spPr>
          <a:xfrm>
            <a:off x="4928943" y="3567565"/>
            <a:ext cx="213211" cy="213211"/>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0" name="Rectangle 279">
            <a:extLst>
              <a:ext uri="{FF2B5EF4-FFF2-40B4-BE49-F238E27FC236}">
                <a16:creationId xmlns:a16="http://schemas.microsoft.com/office/drawing/2014/main" id="{C48D5AEC-E5C2-48E5-9969-F2F02F7112C6}"/>
              </a:ext>
            </a:extLst>
          </p:cNvPr>
          <p:cNvSpPr/>
          <p:nvPr/>
        </p:nvSpPr>
        <p:spPr>
          <a:xfrm>
            <a:off x="5141150" y="3565792"/>
            <a:ext cx="213211" cy="213211"/>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1" name="Rectangle 280">
            <a:extLst>
              <a:ext uri="{FF2B5EF4-FFF2-40B4-BE49-F238E27FC236}">
                <a16:creationId xmlns:a16="http://schemas.microsoft.com/office/drawing/2014/main" id="{AA4B9C8B-5378-4929-BE8E-74289D2EFB99}"/>
              </a:ext>
            </a:extLst>
          </p:cNvPr>
          <p:cNvSpPr/>
          <p:nvPr/>
        </p:nvSpPr>
        <p:spPr>
          <a:xfrm>
            <a:off x="4927796" y="3783025"/>
            <a:ext cx="213211" cy="213211"/>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2" name="Rectangle 281">
            <a:extLst>
              <a:ext uri="{FF2B5EF4-FFF2-40B4-BE49-F238E27FC236}">
                <a16:creationId xmlns:a16="http://schemas.microsoft.com/office/drawing/2014/main" id="{C9117DFE-F7DE-49B8-8953-CE4D3FC426F2}"/>
              </a:ext>
            </a:extLst>
          </p:cNvPr>
          <p:cNvSpPr/>
          <p:nvPr/>
        </p:nvSpPr>
        <p:spPr>
          <a:xfrm>
            <a:off x="5141150" y="3783856"/>
            <a:ext cx="213211" cy="213211"/>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406987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QUAD Occupancy and MSAA</a:t>
            </a:r>
          </a:p>
        </p:txBody>
      </p:sp>
      <p:sp>
        <p:nvSpPr>
          <p:cNvPr id="3" name="Content Placeholder 2"/>
          <p:cNvSpPr>
            <a:spLocks noGrp="1"/>
          </p:cNvSpPr>
          <p:nvPr>
            <p:ph idx="1"/>
          </p:nvPr>
        </p:nvSpPr>
        <p:spPr>
          <a:xfrm>
            <a:off x="484342" y="1830259"/>
            <a:ext cx="11322929" cy="4091354"/>
          </a:xfrm>
        </p:spPr>
        <p:txBody>
          <a:bodyPr>
            <a:normAutofit/>
          </a:bodyPr>
          <a:lstStyle/>
          <a:p>
            <a:r>
              <a:rPr lang="en-US" dirty="0"/>
              <a:t>MSAA operates in color planes</a:t>
            </a:r>
          </a:p>
          <a:p>
            <a:r>
              <a:rPr lang="en-US" dirty="0"/>
              <a:t>Quads are generated for each plane individually</a:t>
            </a:r>
          </a:p>
          <a:p>
            <a:r>
              <a:rPr lang="en-US" dirty="0"/>
              <a:t>MSAA drops ‘virtual’ resolution -&gt; lowers quad occupancy</a:t>
            </a:r>
          </a:p>
        </p:txBody>
      </p:sp>
      <p:sp>
        <p:nvSpPr>
          <p:cNvPr id="5" name="TextBox 4">
            <a:extLst>
              <a:ext uri="{FF2B5EF4-FFF2-40B4-BE49-F238E27FC236}">
                <a16:creationId xmlns:a16="http://schemas.microsoft.com/office/drawing/2014/main" id="{37F0AA68-E22C-424E-A5FC-C8B39215FB1C}"/>
              </a:ext>
            </a:extLst>
          </p:cNvPr>
          <p:cNvSpPr txBox="1"/>
          <p:nvPr/>
        </p:nvSpPr>
        <p:spPr>
          <a:xfrm>
            <a:off x="3832606" y="4160179"/>
            <a:ext cx="883575" cy="523220"/>
          </a:xfrm>
          <a:prstGeom prst="rect">
            <a:avLst/>
          </a:prstGeom>
          <a:noFill/>
        </p:spPr>
        <p:txBody>
          <a:bodyPr wrap="none" rtlCol="0">
            <a:spAutoFit/>
          </a:bodyPr>
          <a:lstStyle/>
          <a:p>
            <a:r>
              <a:rPr lang="en-US" sz="1400" dirty="0">
                <a:effectLst>
                  <a:outerShdw blurRad="38100" dist="38100" dir="2700000" algn="tl">
                    <a:srgbClr val="000000">
                      <a:alpha val="43137"/>
                    </a:srgbClr>
                  </a:outerShdw>
                </a:effectLst>
              </a:rPr>
              <a:t>4xMSAA</a:t>
            </a:r>
          </a:p>
          <a:p>
            <a:r>
              <a:rPr lang="en-US" sz="1400" dirty="0">
                <a:effectLst>
                  <a:outerShdw blurRad="38100" dist="38100" dir="2700000" algn="tl">
                    <a:srgbClr val="000000">
                      <a:alpha val="43137"/>
                    </a:srgbClr>
                  </a:outerShdw>
                </a:effectLst>
              </a:rPr>
              <a:t>Draw</a:t>
            </a:r>
          </a:p>
        </p:txBody>
      </p:sp>
      <p:sp>
        <p:nvSpPr>
          <p:cNvPr id="72" name="Arrow: Right 71">
            <a:extLst>
              <a:ext uri="{FF2B5EF4-FFF2-40B4-BE49-F238E27FC236}">
                <a16:creationId xmlns:a16="http://schemas.microsoft.com/office/drawing/2014/main" id="{E1E63BBC-CA8B-47A4-964D-ED535CAEB96E}"/>
              </a:ext>
            </a:extLst>
          </p:cNvPr>
          <p:cNvSpPr/>
          <p:nvPr/>
        </p:nvSpPr>
        <p:spPr>
          <a:xfrm>
            <a:off x="3865179" y="4639723"/>
            <a:ext cx="867983" cy="351782"/>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66" name="Group 365">
            <a:extLst>
              <a:ext uri="{FF2B5EF4-FFF2-40B4-BE49-F238E27FC236}">
                <a16:creationId xmlns:a16="http://schemas.microsoft.com/office/drawing/2014/main" id="{314388AA-A3E0-4D0B-8A64-00A3227ABADF}"/>
              </a:ext>
            </a:extLst>
          </p:cNvPr>
          <p:cNvGrpSpPr/>
          <p:nvPr/>
        </p:nvGrpSpPr>
        <p:grpSpPr>
          <a:xfrm>
            <a:off x="4962266" y="3444790"/>
            <a:ext cx="2775212" cy="2763090"/>
            <a:chOff x="10416029" y="-20188"/>
            <a:chExt cx="5491676" cy="5467688"/>
          </a:xfrm>
        </p:grpSpPr>
        <p:sp>
          <p:nvSpPr>
            <p:cNvPr id="297" name="Rectangle 296">
              <a:extLst>
                <a:ext uri="{FF2B5EF4-FFF2-40B4-BE49-F238E27FC236}">
                  <a16:creationId xmlns:a16="http://schemas.microsoft.com/office/drawing/2014/main" id="{CF2AE476-37D1-4C47-951B-FFD4CB03F239}"/>
                </a:ext>
              </a:extLst>
            </p:cNvPr>
            <p:cNvSpPr/>
            <p:nvPr/>
          </p:nvSpPr>
          <p:spPr>
            <a:xfrm>
              <a:off x="11121246" y="-14489"/>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8" name="Rectangle 297">
              <a:extLst>
                <a:ext uri="{FF2B5EF4-FFF2-40B4-BE49-F238E27FC236}">
                  <a16:creationId xmlns:a16="http://schemas.microsoft.com/office/drawing/2014/main" id="{AC58A70A-36B9-4A3C-B692-92EE4EC965EC}"/>
                </a:ext>
              </a:extLst>
            </p:cNvPr>
            <p:cNvSpPr/>
            <p:nvPr/>
          </p:nvSpPr>
          <p:spPr>
            <a:xfrm>
              <a:off x="11832054" y="-14489"/>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9" name="Rectangle 298">
              <a:extLst>
                <a:ext uri="{FF2B5EF4-FFF2-40B4-BE49-F238E27FC236}">
                  <a16:creationId xmlns:a16="http://schemas.microsoft.com/office/drawing/2014/main" id="{250A1AA8-3E6D-46D0-B4C3-67051F197C43}"/>
                </a:ext>
              </a:extLst>
            </p:cNvPr>
            <p:cNvSpPr/>
            <p:nvPr/>
          </p:nvSpPr>
          <p:spPr>
            <a:xfrm>
              <a:off x="12534712" y="-14489"/>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0" name="Rectangle 299">
              <a:extLst>
                <a:ext uri="{FF2B5EF4-FFF2-40B4-BE49-F238E27FC236}">
                  <a16:creationId xmlns:a16="http://schemas.microsoft.com/office/drawing/2014/main" id="{D011932D-5218-4A61-B7CA-BF03E4D59857}"/>
                </a:ext>
              </a:extLst>
            </p:cNvPr>
            <p:cNvSpPr/>
            <p:nvPr/>
          </p:nvSpPr>
          <p:spPr>
            <a:xfrm>
              <a:off x="10424137" y="-16400"/>
              <a:ext cx="353352" cy="35335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1" name="Rectangle 300">
              <a:extLst>
                <a:ext uri="{FF2B5EF4-FFF2-40B4-BE49-F238E27FC236}">
                  <a16:creationId xmlns:a16="http://schemas.microsoft.com/office/drawing/2014/main" id="{5F12AFEF-B5AF-4415-8596-AE7773FCC87A}"/>
                </a:ext>
              </a:extLst>
            </p:cNvPr>
            <p:cNvSpPr/>
            <p:nvPr/>
          </p:nvSpPr>
          <p:spPr>
            <a:xfrm>
              <a:off x="14141610" y="-18119"/>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02" name="Rectangle 301">
              <a:extLst>
                <a:ext uri="{FF2B5EF4-FFF2-40B4-BE49-F238E27FC236}">
                  <a16:creationId xmlns:a16="http://schemas.microsoft.com/office/drawing/2014/main" id="{16DCB6DE-5F7F-48C0-863D-2DF3DE292B90}"/>
                </a:ext>
              </a:extLst>
            </p:cNvPr>
            <p:cNvSpPr/>
            <p:nvPr/>
          </p:nvSpPr>
          <p:spPr>
            <a:xfrm>
              <a:off x="14849718" y="-17522"/>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03" name="Rectangle 302">
              <a:extLst>
                <a:ext uri="{FF2B5EF4-FFF2-40B4-BE49-F238E27FC236}">
                  <a16:creationId xmlns:a16="http://schemas.microsoft.com/office/drawing/2014/main" id="{99AEFB8B-5D91-4A64-AB58-91F7F584CB1E}"/>
                </a:ext>
              </a:extLst>
            </p:cNvPr>
            <p:cNvSpPr/>
            <p:nvPr/>
          </p:nvSpPr>
          <p:spPr>
            <a:xfrm>
              <a:off x="15554521" y="-20188"/>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04" name="Rectangle 303">
              <a:extLst>
                <a:ext uri="{FF2B5EF4-FFF2-40B4-BE49-F238E27FC236}">
                  <a16:creationId xmlns:a16="http://schemas.microsoft.com/office/drawing/2014/main" id="{C97AC017-98EC-4823-A5AB-B92B98C2869F}"/>
                </a:ext>
              </a:extLst>
            </p:cNvPr>
            <p:cNvSpPr/>
            <p:nvPr/>
          </p:nvSpPr>
          <p:spPr>
            <a:xfrm>
              <a:off x="13442414" y="-17473"/>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05" name="Rectangle 304">
              <a:extLst>
                <a:ext uri="{FF2B5EF4-FFF2-40B4-BE49-F238E27FC236}">
                  <a16:creationId xmlns:a16="http://schemas.microsoft.com/office/drawing/2014/main" id="{B4D0321D-DC75-48B7-858B-2CF21FC97E7C}"/>
                </a:ext>
              </a:extLst>
            </p:cNvPr>
            <p:cNvSpPr/>
            <p:nvPr/>
          </p:nvSpPr>
          <p:spPr>
            <a:xfrm>
              <a:off x="11113138" y="2999209"/>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6" name="Rectangle 305">
              <a:extLst>
                <a:ext uri="{FF2B5EF4-FFF2-40B4-BE49-F238E27FC236}">
                  <a16:creationId xmlns:a16="http://schemas.microsoft.com/office/drawing/2014/main" id="{A19DA6C4-0927-48C6-A8F2-692998BAC710}"/>
                </a:ext>
              </a:extLst>
            </p:cNvPr>
            <p:cNvSpPr/>
            <p:nvPr/>
          </p:nvSpPr>
          <p:spPr>
            <a:xfrm>
              <a:off x="11823946" y="2999209"/>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 name="Rectangle 306">
              <a:extLst>
                <a:ext uri="{FF2B5EF4-FFF2-40B4-BE49-F238E27FC236}">
                  <a16:creationId xmlns:a16="http://schemas.microsoft.com/office/drawing/2014/main" id="{AF3C5E5C-6BCE-4548-9573-94C43F3C05B3}"/>
                </a:ext>
              </a:extLst>
            </p:cNvPr>
            <p:cNvSpPr/>
            <p:nvPr/>
          </p:nvSpPr>
          <p:spPr>
            <a:xfrm>
              <a:off x="12526604" y="2999209"/>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 name="Rectangle 307">
              <a:extLst>
                <a:ext uri="{FF2B5EF4-FFF2-40B4-BE49-F238E27FC236}">
                  <a16:creationId xmlns:a16="http://schemas.microsoft.com/office/drawing/2014/main" id="{5257D996-591C-473A-AA37-F74A4D931814}"/>
                </a:ext>
              </a:extLst>
            </p:cNvPr>
            <p:cNvSpPr/>
            <p:nvPr/>
          </p:nvSpPr>
          <p:spPr>
            <a:xfrm>
              <a:off x="10416029" y="2997298"/>
              <a:ext cx="353352" cy="35335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 name="Rectangle 308">
              <a:extLst>
                <a:ext uri="{FF2B5EF4-FFF2-40B4-BE49-F238E27FC236}">
                  <a16:creationId xmlns:a16="http://schemas.microsoft.com/office/drawing/2014/main" id="{C03FA2C5-0E7B-4351-866B-C1DDE344673F}"/>
                </a:ext>
              </a:extLst>
            </p:cNvPr>
            <p:cNvSpPr/>
            <p:nvPr/>
          </p:nvSpPr>
          <p:spPr>
            <a:xfrm>
              <a:off x="14142066" y="3000451"/>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10" name="Rectangle 309">
              <a:extLst>
                <a:ext uri="{FF2B5EF4-FFF2-40B4-BE49-F238E27FC236}">
                  <a16:creationId xmlns:a16="http://schemas.microsoft.com/office/drawing/2014/main" id="{B386EED4-FD53-411D-9832-223095E6BE86}"/>
                </a:ext>
              </a:extLst>
            </p:cNvPr>
            <p:cNvSpPr/>
            <p:nvPr/>
          </p:nvSpPr>
          <p:spPr>
            <a:xfrm>
              <a:off x="14850174" y="3001048"/>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11" name="Rectangle 310">
              <a:extLst>
                <a:ext uri="{FF2B5EF4-FFF2-40B4-BE49-F238E27FC236}">
                  <a16:creationId xmlns:a16="http://schemas.microsoft.com/office/drawing/2014/main" id="{F561724A-0C01-4195-A77C-6E7F6F63F8B3}"/>
                </a:ext>
              </a:extLst>
            </p:cNvPr>
            <p:cNvSpPr/>
            <p:nvPr/>
          </p:nvSpPr>
          <p:spPr>
            <a:xfrm>
              <a:off x="15554977" y="2998382"/>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12" name="Rectangle 311">
              <a:extLst>
                <a:ext uri="{FF2B5EF4-FFF2-40B4-BE49-F238E27FC236}">
                  <a16:creationId xmlns:a16="http://schemas.microsoft.com/office/drawing/2014/main" id="{5CFF0D3A-A674-4103-8E98-C6BD6DB050C3}"/>
                </a:ext>
              </a:extLst>
            </p:cNvPr>
            <p:cNvSpPr/>
            <p:nvPr/>
          </p:nvSpPr>
          <p:spPr>
            <a:xfrm>
              <a:off x="13442870" y="2997922"/>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13" name="Rectangle 312">
              <a:extLst>
                <a:ext uri="{FF2B5EF4-FFF2-40B4-BE49-F238E27FC236}">
                  <a16:creationId xmlns:a16="http://schemas.microsoft.com/office/drawing/2014/main" id="{E13FB82D-E64B-45F3-A7F6-BDA3EB596552}"/>
                </a:ext>
              </a:extLst>
            </p:cNvPr>
            <p:cNvSpPr/>
            <p:nvPr/>
          </p:nvSpPr>
          <p:spPr>
            <a:xfrm>
              <a:off x="11121246" y="686168"/>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4" name="Rectangle 313">
              <a:extLst>
                <a:ext uri="{FF2B5EF4-FFF2-40B4-BE49-F238E27FC236}">
                  <a16:creationId xmlns:a16="http://schemas.microsoft.com/office/drawing/2014/main" id="{B764220A-EF8C-42CD-B21A-2A004C029073}"/>
                </a:ext>
              </a:extLst>
            </p:cNvPr>
            <p:cNvSpPr/>
            <p:nvPr/>
          </p:nvSpPr>
          <p:spPr>
            <a:xfrm>
              <a:off x="11832054" y="686168"/>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5" name="Rectangle 314">
              <a:extLst>
                <a:ext uri="{FF2B5EF4-FFF2-40B4-BE49-F238E27FC236}">
                  <a16:creationId xmlns:a16="http://schemas.microsoft.com/office/drawing/2014/main" id="{462E17DA-62D1-4F80-ABA1-687AD113BC1C}"/>
                </a:ext>
              </a:extLst>
            </p:cNvPr>
            <p:cNvSpPr/>
            <p:nvPr/>
          </p:nvSpPr>
          <p:spPr>
            <a:xfrm>
              <a:off x="12534712" y="686168"/>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6" name="Rectangle 315">
              <a:extLst>
                <a:ext uri="{FF2B5EF4-FFF2-40B4-BE49-F238E27FC236}">
                  <a16:creationId xmlns:a16="http://schemas.microsoft.com/office/drawing/2014/main" id="{492FCACD-C1A3-4C88-8253-9151D307D49E}"/>
                </a:ext>
              </a:extLst>
            </p:cNvPr>
            <p:cNvSpPr/>
            <p:nvPr/>
          </p:nvSpPr>
          <p:spPr>
            <a:xfrm>
              <a:off x="10424137" y="684257"/>
              <a:ext cx="353352" cy="35335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7" name="Rectangle 316">
              <a:extLst>
                <a:ext uri="{FF2B5EF4-FFF2-40B4-BE49-F238E27FC236}">
                  <a16:creationId xmlns:a16="http://schemas.microsoft.com/office/drawing/2014/main" id="{D8AF4242-BF44-4E34-9434-EB18F65C6A21}"/>
                </a:ext>
              </a:extLst>
            </p:cNvPr>
            <p:cNvSpPr/>
            <p:nvPr/>
          </p:nvSpPr>
          <p:spPr>
            <a:xfrm>
              <a:off x="14141610" y="682538"/>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18" name="Rectangle 317">
              <a:extLst>
                <a:ext uri="{FF2B5EF4-FFF2-40B4-BE49-F238E27FC236}">
                  <a16:creationId xmlns:a16="http://schemas.microsoft.com/office/drawing/2014/main" id="{CF81A669-9D03-42FC-A393-C5778F399A2A}"/>
                </a:ext>
              </a:extLst>
            </p:cNvPr>
            <p:cNvSpPr/>
            <p:nvPr/>
          </p:nvSpPr>
          <p:spPr>
            <a:xfrm>
              <a:off x="14849718" y="683135"/>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19" name="Rectangle 318">
              <a:extLst>
                <a:ext uri="{FF2B5EF4-FFF2-40B4-BE49-F238E27FC236}">
                  <a16:creationId xmlns:a16="http://schemas.microsoft.com/office/drawing/2014/main" id="{E192E591-23D2-4C67-9243-C672721137FB}"/>
                </a:ext>
              </a:extLst>
            </p:cNvPr>
            <p:cNvSpPr/>
            <p:nvPr/>
          </p:nvSpPr>
          <p:spPr>
            <a:xfrm>
              <a:off x="15554521" y="680469"/>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20" name="Rectangle 319">
              <a:extLst>
                <a:ext uri="{FF2B5EF4-FFF2-40B4-BE49-F238E27FC236}">
                  <a16:creationId xmlns:a16="http://schemas.microsoft.com/office/drawing/2014/main" id="{AB298436-A68E-4EE3-8374-B639F2BC2F87}"/>
                </a:ext>
              </a:extLst>
            </p:cNvPr>
            <p:cNvSpPr/>
            <p:nvPr/>
          </p:nvSpPr>
          <p:spPr>
            <a:xfrm>
              <a:off x="13442414" y="683184"/>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21" name="Rectangle 320">
              <a:extLst>
                <a:ext uri="{FF2B5EF4-FFF2-40B4-BE49-F238E27FC236}">
                  <a16:creationId xmlns:a16="http://schemas.microsoft.com/office/drawing/2014/main" id="{AFC44604-E57A-4DFA-BC49-A5A57E1EC431}"/>
                </a:ext>
              </a:extLst>
            </p:cNvPr>
            <p:cNvSpPr/>
            <p:nvPr/>
          </p:nvSpPr>
          <p:spPr>
            <a:xfrm>
              <a:off x="11113138" y="3699866"/>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2" name="Rectangle 321">
              <a:extLst>
                <a:ext uri="{FF2B5EF4-FFF2-40B4-BE49-F238E27FC236}">
                  <a16:creationId xmlns:a16="http://schemas.microsoft.com/office/drawing/2014/main" id="{58778F51-6E0C-4F2C-B686-8EFC1CAACCEF}"/>
                </a:ext>
              </a:extLst>
            </p:cNvPr>
            <p:cNvSpPr/>
            <p:nvPr/>
          </p:nvSpPr>
          <p:spPr>
            <a:xfrm>
              <a:off x="11823946" y="3699866"/>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3" name="Rectangle 322">
              <a:extLst>
                <a:ext uri="{FF2B5EF4-FFF2-40B4-BE49-F238E27FC236}">
                  <a16:creationId xmlns:a16="http://schemas.microsoft.com/office/drawing/2014/main" id="{88F672D9-0C8A-4420-BBD3-525C7270E025}"/>
                </a:ext>
              </a:extLst>
            </p:cNvPr>
            <p:cNvSpPr/>
            <p:nvPr/>
          </p:nvSpPr>
          <p:spPr>
            <a:xfrm>
              <a:off x="12526604" y="3699866"/>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4" name="Rectangle 323">
              <a:extLst>
                <a:ext uri="{FF2B5EF4-FFF2-40B4-BE49-F238E27FC236}">
                  <a16:creationId xmlns:a16="http://schemas.microsoft.com/office/drawing/2014/main" id="{86C3E665-C46C-4879-B3DA-DD2C29F9DF38}"/>
                </a:ext>
              </a:extLst>
            </p:cNvPr>
            <p:cNvSpPr/>
            <p:nvPr/>
          </p:nvSpPr>
          <p:spPr>
            <a:xfrm>
              <a:off x="10416029" y="3697955"/>
              <a:ext cx="353352" cy="35335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5" name="Rectangle 324">
              <a:extLst>
                <a:ext uri="{FF2B5EF4-FFF2-40B4-BE49-F238E27FC236}">
                  <a16:creationId xmlns:a16="http://schemas.microsoft.com/office/drawing/2014/main" id="{04DB2574-F97D-4A29-B8C9-33BCFCA8C549}"/>
                </a:ext>
              </a:extLst>
            </p:cNvPr>
            <p:cNvSpPr/>
            <p:nvPr/>
          </p:nvSpPr>
          <p:spPr>
            <a:xfrm>
              <a:off x="14142066" y="3701108"/>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26" name="Rectangle 325">
              <a:extLst>
                <a:ext uri="{FF2B5EF4-FFF2-40B4-BE49-F238E27FC236}">
                  <a16:creationId xmlns:a16="http://schemas.microsoft.com/office/drawing/2014/main" id="{38447274-2D89-4922-AB99-EB8889859F1C}"/>
                </a:ext>
              </a:extLst>
            </p:cNvPr>
            <p:cNvSpPr/>
            <p:nvPr/>
          </p:nvSpPr>
          <p:spPr>
            <a:xfrm>
              <a:off x="14850174" y="3701705"/>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27" name="Rectangle 326">
              <a:extLst>
                <a:ext uri="{FF2B5EF4-FFF2-40B4-BE49-F238E27FC236}">
                  <a16:creationId xmlns:a16="http://schemas.microsoft.com/office/drawing/2014/main" id="{D83E5907-D4EF-44DE-83B9-21361C3CC3E8}"/>
                </a:ext>
              </a:extLst>
            </p:cNvPr>
            <p:cNvSpPr/>
            <p:nvPr/>
          </p:nvSpPr>
          <p:spPr>
            <a:xfrm>
              <a:off x="15554977" y="3699039"/>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28" name="Rectangle 327">
              <a:extLst>
                <a:ext uri="{FF2B5EF4-FFF2-40B4-BE49-F238E27FC236}">
                  <a16:creationId xmlns:a16="http://schemas.microsoft.com/office/drawing/2014/main" id="{7B8A8F07-665E-4992-B6B6-8231C6D4D98F}"/>
                </a:ext>
              </a:extLst>
            </p:cNvPr>
            <p:cNvSpPr/>
            <p:nvPr/>
          </p:nvSpPr>
          <p:spPr>
            <a:xfrm>
              <a:off x="13442870" y="3698579"/>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29" name="Rectangle 328">
              <a:extLst>
                <a:ext uri="{FF2B5EF4-FFF2-40B4-BE49-F238E27FC236}">
                  <a16:creationId xmlns:a16="http://schemas.microsoft.com/office/drawing/2014/main" id="{A134E50F-9559-46F8-BD22-85E492FA97DE}"/>
                </a:ext>
              </a:extLst>
            </p:cNvPr>
            <p:cNvSpPr/>
            <p:nvPr/>
          </p:nvSpPr>
          <p:spPr>
            <a:xfrm>
              <a:off x="11121246" y="1374020"/>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0" name="Rectangle 329">
              <a:extLst>
                <a:ext uri="{FF2B5EF4-FFF2-40B4-BE49-F238E27FC236}">
                  <a16:creationId xmlns:a16="http://schemas.microsoft.com/office/drawing/2014/main" id="{92BFDE75-B2AE-4147-A3A5-359355C59CFE}"/>
                </a:ext>
              </a:extLst>
            </p:cNvPr>
            <p:cNvSpPr/>
            <p:nvPr/>
          </p:nvSpPr>
          <p:spPr>
            <a:xfrm>
              <a:off x="11832054" y="1374020"/>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1" name="Rectangle 330">
              <a:extLst>
                <a:ext uri="{FF2B5EF4-FFF2-40B4-BE49-F238E27FC236}">
                  <a16:creationId xmlns:a16="http://schemas.microsoft.com/office/drawing/2014/main" id="{363D4A02-9696-4DA3-B026-6F9828D48297}"/>
                </a:ext>
              </a:extLst>
            </p:cNvPr>
            <p:cNvSpPr/>
            <p:nvPr/>
          </p:nvSpPr>
          <p:spPr>
            <a:xfrm>
              <a:off x="12534712" y="1374020"/>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2" name="Rectangle 331">
              <a:extLst>
                <a:ext uri="{FF2B5EF4-FFF2-40B4-BE49-F238E27FC236}">
                  <a16:creationId xmlns:a16="http://schemas.microsoft.com/office/drawing/2014/main" id="{C1F7BC20-FB0A-4E9D-8388-BED2F4FBB3D5}"/>
                </a:ext>
              </a:extLst>
            </p:cNvPr>
            <p:cNvSpPr/>
            <p:nvPr/>
          </p:nvSpPr>
          <p:spPr>
            <a:xfrm>
              <a:off x="10424137" y="1372109"/>
              <a:ext cx="353352" cy="35335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3" name="Rectangle 332">
              <a:extLst>
                <a:ext uri="{FF2B5EF4-FFF2-40B4-BE49-F238E27FC236}">
                  <a16:creationId xmlns:a16="http://schemas.microsoft.com/office/drawing/2014/main" id="{6EE2C1B8-6CC1-41FA-AC60-89794B4553B6}"/>
                </a:ext>
              </a:extLst>
            </p:cNvPr>
            <p:cNvSpPr/>
            <p:nvPr/>
          </p:nvSpPr>
          <p:spPr>
            <a:xfrm>
              <a:off x="14141610" y="1370390"/>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34" name="Rectangle 333">
              <a:extLst>
                <a:ext uri="{FF2B5EF4-FFF2-40B4-BE49-F238E27FC236}">
                  <a16:creationId xmlns:a16="http://schemas.microsoft.com/office/drawing/2014/main" id="{C0BFBC9F-8C21-4E42-ADF6-2EFA1FCE8DCB}"/>
                </a:ext>
              </a:extLst>
            </p:cNvPr>
            <p:cNvSpPr/>
            <p:nvPr/>
          </p:nvSpPr>
          <p:spPr>
            <a:xfrm>
              <a:off x="14849718" y="1370987"/>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35" name="Rectangle 334">
              <a:extLst>
                <a:ext uri="{FF2B5EF4-FFF2-40B4-BE49-F238E27FC236}">
                  <a16:creationId xmlns:a16="http://schemas.microsoft.com/office/drawing/2014/main" id="{680F4214-4055-491C-90CA-BE67A43F7B42}"/>
                </a:ext>
              </a:extLst>
            </p:cNvPr>
            <p:cNvSpPr/>
            <p:nvPr/>
          </p:nvSpPr>
          <p:spPr>
            <a:xfrm>
              <a:off x="15554521" y="1368321"/>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36" name="Rectangle 335">
              <a:extLst>
                <a:ext uri="{FF2B5EF4-FFF2-40B4-BE49-F238E27FC236}">
                  <a16:creationId xmlns:a16="http://schemas.microsoft.com/office/drawing/2014/main" id="{5B7A0CFB-2F95-4342-8D9C-073ED0661DE1}"/>
                </a:ext>
              </a:extLst>
            </p:cNvPr>
            <p:cNvSpPr/>
            <p:nvPr/>
          </p:nvSpPr>
          <p:spPr>
            <a:xfrm>
              <a:off x="13442414" y="1371036"/>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37" name="Rectangle 336">
              <a:extLst>
                <a:ext uri="{FF2B5EF4-FFF2-40B4-BE49-F238E27FC236}">
                  <a16:creationId xmlns:a16="http://schemas.microsoft.com/office/drawing/2014/main" id="{7160776B-9DD1-4FE1-B9B3-9852D6A5FD7D}"/>
                </a:ext>
              </a:extLst>
            </p:cNvPr>
            <p:cNvSpPr/>
            <p:nvPr/>
          </p:nvSpPr>
          <p:spPr>
            <a:xfrm>
              <a:off x="11113138" y="4387718"/>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8" name="Rectangle 337">
              <a:extLst>
                <a:ext uri="{FF2B5EF4-FFF2-40B4-BE49-F238E27FC236}">
                  <a16:creationId xmlns:a16="http://schemas.microsoft.com/office/drawing/2014/main" id="{5C187AB9-1573-477E-808C-0C4153F8CDC3}"/>
                </a:ext>
              </a:extLst>
            </p:cNvPr>
            <p:cNvSpPr/>
            <p:nvPr/>
          </p:nvSpPr>
          <p:spPr>
            <a:xfrm>
              <a:off x="11823946" y="4387718"/>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9" name="Rectangle 338">
              <a:extLst>
                <a:ext uri="{FF2B5EF4-FFF2-40B4-BE49-F238E27FC236}">
                  <a16:creationId xmlns:a16="http://schemas.microsoft.com/office/drawing/2014/main" id="{E32B8EBF-43A3-4E28-A790-155180EEEFF1}"/>
                </a:ext>
              </a:extLst>
            </p:cNvPr>
            <p:cNvSpPr/>
            <p:nvPr/>
          </p:nvSpPr>
          <p:spPr>
            <a:xfrm>
              <a:off x="12526604" y="4387718"/>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0" name="Rectangle 339">
              <a:extLst>
                <a:ext uri="{FF2B5EF4-FFF2-40B4-BE49-F238E27FC236}">
                  <a16:creationId xmlns:a16="http://schemas.microsoft.com/office/drawing/2014/main" id="{D252C05A-DEB8-4BBE-BE79-B7712DCC13C5}"/>
                </a:ext>
              </a:extLst>
            </p:cNvPr>
            <p:cNvSpPr/>
            <p:nvPr/>
          </p:nvSpPr>
          <p:spPr>
            <a:xfrm>
              <a:off x="10416029" y="4385807"/>
              <a:ext cx="353352" cy="35335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1" name="Rectangle 340">
              <a:extLst>
                <a:ext uri="{FF2B5EF4-FFF2-40B4-BE49-F238E27FC236}">
                  <a16:creationId xmlns:a16="http://schemas.microsoft.com/office/drawing/2014/main" id="{D8CFF223-5F4D-40DE-8AD8-4729E007490F}"/>
                </a:ext>
              </a:extLst>
            </p:cNvPr>
            <p:cNvSpPr/>
            <p:nvPr/>
          </p:nvSpPr>
          <p:spPr>
            <a:xfrm>
              <a:off x="14142066" y="4388960"/>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42" name="Rectangle 341">
              <a:extLst>
                <a:ext uri="{FF2B5EF4-FFF2-40B4-BE49-F238E27FC236}">
                  <a16:creationId xmlns:a16="http://schemas.microsoft.com/office/drawing/2014/main" id="{AC7E6D24-F1C3-41A9-851E-9A8985D10586}"/>
                </a:ext>
              </a:extLst>
            </p:cNvPr>
            <p:cNvSpPr/>
            <p:nvPr/>
          </p:nvSpPr>
          <p:spPr>
            <a:xfrm>
              <a:off x="14850174" y="4389557"/>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43" name="Rectangle 342">
              <a:extLst>
                <a:ext uri="{FF2B5EF4-FFF2-40B4-BE49-F238E27FC236}">
                  <a16:creationId xmlns:a16="http://schemas.microsoft.com/office/drawing/2014/main" id="{07B04F45-763D-4C6F-BB1B-6BE12B54718C}"/>
                </a:ext>
              </a:extLst>
            </p:cNvPr>
            <p:cNvSpPr/>
            <p:nvPr/>
          </p:nvSpPr>
          <p:spPr>
            <a:xfrm>
              <a:off x="15554977" y="4386891"/>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44" name="Rectangle 343">
              <a:extLst>
                <a:ext uri="{FF2B5EF4-FFF2-40B4-BE49-F238E27FC236}">
                  <a16:creationId xmlns:a16="http://schemas.microsoft.com/office/drawing/2014/main" id="{F54ED1A2-4271-46DA-B58A-CF0B698AE711}"/>
                </a:ext>
              </a:extLst>
            </p:cNvPr>
            <p:cNvSpPr/>
            <p:nvPr/>
          </p:nvSpPr>
          <p:spPr>
            <a:xfrm>
              <a:off x="13442870" y="4386431"/>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45" name="Rectangle 344">
              <a:extLst>
                <a:ext uri="{FF2B5EF4-FFF2-40B4-BE49-F238E27FC236}">
                  <a16:creationId xmlns:a16="http://schemas.microsoft.com/office/drawing/2014/main" id="{57BC63DC-7F14-4081-B21A-B94ED105A5B9}"/>
                </a:ext>
              </a:extLst>
            </p:cNvPr>
            <p:cNvSpPr/>
            <p:nvPr/>
          </p:nvSpPr>
          <p:spPr>
            <a:xfrm>
              <a:off x="11121246" y="2079235"/>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6" name="Rectangle 345">
              <a:extLst>
                <a:ext uri="{FF2B5EF4-FFF2-40B4-BE49-F238E27FC236}">
                  <a16:creationId xmlns:a16="http://schemas.microsoft.com/office/drawing/2014/main" id="{4A472D2A-F21F-4F7F-8D8B-55F80F958C28}"/>
                </a:ext>
              </a:extLst>
            </p:cNvPr>
            <p:cNvSpPr/>
            <p:nvPr/>
          </p:nvSpPr>
          <p:spPr>
            <a:xfrm>
              <a:off x="11832054" y="2079235"/>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7" name="Rectangle 346">
              <a:extLst>
                <a:ext uri="{FF2B5EF4-FFF2-40B4-BE49-F238E27FC236}">
                  <a16:creationId xmlns:a16="http://schemas.microsoft.com/office/drawing/2014/main" id="{A917821A-C903-4680-9A00-1E78D637C1BB}"/>
                </a:ext>
              </a:extLst>
            </p:cNvPr>
            <p:cNvSpPr/>
            <p:nvPr/>
          </p:nvSpPr>
          <p:spPr>
            <a:xfrm>
              <a:off x="12534712" y="2079235"/>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8" name="Rectangle 347">
              <a:extLst>
                <a:ext uri="{FF2B5EF4-FFF2-40B4-BE49-F238E27FC236}">
                  <a16:creationId xmlns:a16="http://schemas.microsoft.com/office/drawing/2014/main" id="{AED41C75-A3B7-49ED-9AB7-FF3A8B023654}"/>
                </a:ext>
              </a:extLst>
            </p:cNvPr>
            <p:cNvSpPr/>
            <p:nvPr/>
          </p:nvSpPr>
          <p:spPr>
            <a:xfrm>
              <a:off x="10424137" y="2077324"/>
              <a:ext cx="353352" cy="35335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9" name="Rectangle 348">
              <a:extLst>
                <a:ext uri="{FF2B5EF4-FFF2-40B4-BE49-F238E27FC236}">
                  <a16:creationId xmlns:a16="http://schemas.microsoft.com/office/drawing/2014/main" id="{4CC547E0-EB12-443B-B76F-CD5BDD8889F4}"/>
                </a:ext>
              </a:extLst>
            </p:cNvPr>
            <p:cNvSpPr/>
            <p:nvPr/>
          </p:nvSpPr>
          <p:spPr>
            <a:xfrm>
              <a:off x="14141610" y="2075605"/>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50" name="Rectangle 349">
              <a:extLst>
                <a:ext uri="{FF2B5EF4-FFF2-40B4-BE49-F238E27FC236}">
                  <a16:creationId xmlns:a16="http://schemas.microsoft.com/office/drawing/2014/main" id="{79B6EABA-FA16-47B1-9AD6-AE8E373B3988}"/>
                </a:ext>
              </a:extLst>
            </p:cNvPr>
            <p:cNvSpPr/>
            <p:nvPr/>
          </p:nvSpPr>
          <p:spPr>
            <a:xfrm>
              <a:off x="14849718" y="2076202"/>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51" name="Rectangle 350">
              <a:extLst>
                <a:ext uri="{FF2B5EF4-FFF2-40B4-BE49-F238E27FC236}">
                  <a16:creationId xmlns:a16="http://schemas.microsoft.com/office/drawing/2014/main" id="{CA12E885-443F-4693-827E-567921158DE2}"/>
                </a:ext>
              </a:extLst>
            </p:cNvPr>
            <p:cNvSpPr/>
            <p:nvPr/>
          </p:nvSpPr>
          <p:spPr>
            <a:xfrm>
              <a:off x="15554521" y="2073536"/>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52" name="Rectangle 351">
              <a:extLst>
                <a:ext uri="{FF2B5EF4-FFF2-40B4-BE49-F238E27FC236}">
                  <a16:creationId xmlns:a16="http://schemas.microsoft.com/office/drawing/2014/main" id="{D8CEC677-3436-43D3-97F2-F82D5AA082C6}"/>
                </a:ext>
              </a:extLst>
            </p:cNvPr>
            <p:cNvSpPr/>
            <p:nvPr/>
          </p:nvSpPr>
          <p:spPr>
            <a:xfrm>
              <a:off x="13442414" y="2076251"/>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53" name="Rectangle 352">
              <a:extLst>
                <a:ext uri="{FF2B5EF4-FFF2-40B4-BE49-F238E27FC236}">
                  <a16:creationId xmlns:a16="http://schemas.microsoft.com/office/drawing/2014/main" id="{468F916B-E370-4304-BF54-80D8CE3D995A}"/>
                </a:ext>
              </a:extLst>
            </p:cNvPr>
            <p:cNvSpPr/>
            <p:nvPr/>
          </p:nvSpPr>
          <p:spPr>
            <a:xfrm>
              <a:off x="11113138" y="5092933"/>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4" name="Rectangle 353">
              <a:extLst>
                <a:ext uri="{FF2B5EF4-FFF2-40B4-BE49-F238E27FC236}">
                  <a16:creationId xmlns:a16="http://schemas.microsoft.com/office/drawing/2014/main" id="{1241CB3C-357C-4389-9B34-D8F74015EEB5}"/>
                </a:ext>
              </a:extLst>
            </p:cNvPr>
            <p:cNvSpPr/>
            <p:nvPr/>
          </p:nvSpPr>
          <p:spPr>
            <a:xfrm>
              <a:off x="11823946" y="5092933"/>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5" name="Rectangle 354">
              <a:extLst>
                <a:ext uri="{FF2B5EF4-FFF2-40B4-BE49-F238E27FC236}">
                  <a16:creationId xmlns:a16="http://schemas.microsoft.com/office/drawing/2014/main" id="{DADF4D55-F9AF-43F5-9C98-42C0F27E184F}"/>
                </a:ext>
              </a:extLst>
            </p:cNvPr>
            <p:cNvSpPr/>
            <p:nvPr/>
          </p:nvSpPr>
          <p:spPr>
            <a:xfrm>
              <a:off x="12526604" y="5092933"/>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6" name="Rectangle 355">
              <a:extLst>
                <a:ext uri="{FF2B5EF4-FFF2-40B4-BE49-F238E27FC236}">
                  <a16:creationId xmlns:a16="http://schemas.microsoft.com/office/drawing/2014/main" id="{4B88AB1F-DBA5-47D6-8112-F193F18D3E0D}"/>
                </a:ext>
              </a:extLst>
            </p:cNvPr>
            <p:cNvSpPr/>
            <p:nvPr/>
          </p:nvSpPr>
          <p:spPr>
            <a:xfrm>
              <a:off x="10416029" y="5091022"/>
              <a:ext cx="353352" cy="35335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7" name="Rectangle 356">
              <a:extLst>
                <a:ext uri="{FF2B5EF4-FFF2-40B4-BE49-F238E27FC236}">
                  <a16:creationId xmlns:a16="http://schemas.microsoft.com/office/drawing/2014/main" id="{A37CC727-2FC9-4AE0-9CA7-8EF07221BCA1}"/>
                </a:ext>
              </a:extLst>
            </p:cNvPr>
            <p:cNvSpPr/>
            <p:nvPr/>
          </p:nvSpPr>
          <p:spPr>
            <a:xfrm>
              <a:off x="14142066" y="5094175"/>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58" name="Rectangle 357">
              <a:extLst>
                <a:ext uri="{FF2B5EF4-FFF2-40B4-BE49-F238E27FC236}">
                  <a16:creationId xmlns:a16="http://schemas.microsoft.com/office/drawing/2014/main" id="{8B9CF813-6627-4216-A6A2-F4D3087236CC}"/>
                </a:ext>
              </a:extLst>
            </p:cNvPr>
            <p:cNvSpPr/>
            <p:nvPr/>
          </p:nvSpPr>
          <p:spPr>
            <a:xfrm>
              <a:off x="14850174" y="5094772"/>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59" name="Rectangle 358">
              <a:extLst>
                <a:ext uri="{FF2B5EF4-FFF2-40B4-BE49-F238E27FC236}">
                  <a16:creationId xmlns:a16="http://schemas.microsoft.com/office/drawing/2014/main" id="{7CE4B823-0377-441B-BAB0-2922E204AECE}"/>
                </a:ext>
              </a:extLst>
            </p:cNvPr>
            <p:cNvSpPr/>
            <p:nvPr/>
          </p:nvSpPr>
          <p:spPr>
            <a:xfrm>
              <a:off x="15554977" y="5092106"/>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60" name="Rectangle 359">
              <a:extLst>
                <a:ext uri="{FF2B5EF4-FFF2-40B4-BE49-F238E27FC236}">
                  <a16:creationId xmlns:a16="http://schemas.microsoft.com/office/drawing/2014/main" id="{6F02B2DD-1B7D-47F3-B7F8-AE0795C0CF51}"/>
                </a:ext>
              </a:extLst>
            </p:cNvPr>
            <p:cNvSpPr/>
            <p:nvPr/>
          </p:nvSpPr>
          <p:spPr>
            <a:xfrm>
              <a:off x="13442870" y="5091646"/>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grpSp>
      <p:grpSp>
        <p:nvGrpSpPr>
          <p:cNvPr id="365" name="Group 364">
            <a:extLst>
              <a:ext uri="{FF2B5EF4-FFF2-40B4-BE49-F238E27FC236}">
                <a16:creationId xmlns:a16="http://schemas.microsoft.com/office/drawing/2014/main" id="{FE1506D7-7636-428B-B4DA-86453DC3733D}"/>
              </a:ext>
            </a:extLst>
          </p:cNvPr>
          <p:cNvGrpSpPr/>
          <p:nvPr/>
        </p:nvGrpSpPr>
        <p:grpSpPr>
          <a:xfrm>
            <a:off x="696461" y="3407157"/>
            <a:ext cx="3198094" cy="2803849"/>
            <a:chOff x="7500074" y="2207730"/>
            <a:chExt cx="3198094" cy="2803849"/>
          </a:xfrm>
        </p:grpSpPr>
        <p:sp>
          <p:nvSpPr>
            <p:cNvPr id="74" name="Rectangle 73">
              <a:extLst>
                <a:ext uri="{FF2B5EF4-FFF2-40B4-BE49-F238E27FC236}">
                  <a16:creationId xmlns:a16="http://schemas.microsoft.com/office/drawing/2014/main" id="{CCB0F000-EAE4-47D6-82DF-D9A5C89AEA25}"/>
                </a:ext>
              </a:extLst>
            </p:cNvPr>
            <p:cNvSpPr/>
            <p:nvPr/>
          </p:nvSpPr>
          <p:spPr>
            <a:xfrm>
              <a:off x="8197183" y="2209641"/>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6B4B85CF-CD0A-4BB9-BFE5-B923CE49B4FF}"/>
                </a:ext>
              </a:extLst>
            </p:cNvPr>
            <p:cNvSpPr/>
            <p:nvPr/>
          </p:nvSpPr>
          <p:spPr>
            <a:xfrm>
              <a:off x="8907991" y="2209641"/>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026636FB-83FE-4651-A3C2-7DD67D5DF50A}"/>
                </a:ext>
              </a:extLst>
            </p:cNvPr>
            <p:cNvSpPr/>
            <p:nvPr/>
          </p:nvSpPr>
          <p:spPr>
            <a:xfrm>
              <a:off x="9610649" y="2209641"/>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86">
              <a:extLst>
                <a:ext uri="{FF2B5EF4-FFF2-40B4-BE49-F238E27FC236}">
                  <a16:creationId xmlns:a16="http://schemas.microsoft.com/office/drawing/2014/main" id="{2E090167-8BF7-47EF-80C7-1A11D81F5B78}"/>
                </a:ext>
              </a:extLst>
            </p:cNvPr>
            <p:cNvSpPr/>
            <p:nvPr/>
          </p:nvSpPr>
          <p:spPr>
            <a:xfrm>
              <a:off x="7500074" y="2207730"/>
              <a:ext cx="353352" cy="35335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Rectangle 89">
              <a:extLst>
                <a:ext uri="{FF2B5EF4-FFF2-40B4-BE49-F238E27FC236}">
                  <a16:creationId xmlns:a16="http://schemas.microsoft.com/office/drawing/2014/main" id="{16A11A9D-4A42-41FF-849C-98386C6E1477}"/>
                </a:ext>
              </a:extLst>
            </p:cNvPr>
            <p:cNvSpPr/>
            <p:nvPr/>
          </p:nvSpPr>
          <p:spPr>
            <a:xfrm>
              <a:off x="8551052" y="2210423"/>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91" name="Rectangle 90">
              <a:extLst>
                <a:ext uri="{FF2B5EF4-FFF2-40B4-BE49-F238E27FC236}">
                  <a16:creationId xmlns:a16="http://schemas.microsoft.com/office/drawing/2014/main" id="{F38933EE-F40D-4AD4-B394-E9FB3AA0F0D4}"/>
                </a:ext>
              </a:extLst>
            </p:cNvPr>
            <p:cNvSpPr/>
            <p:nvPr/>
          </p:nvSpPr>
          <p:spPr>
            <a:xfrm>
              <a:off x="9259160" y="2211020"/>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92" name="Rectangle 91">
              <a:extLst>
                <a:ext uri="{FF2B5EF4-FFF2-40B4-BE49-F238E27FC236}">
                  <a16:creationId xmlns:a16="http://schemas.microsoft.com/office/drawing/2014/main" id="{0C3BBD57-71C1-4BF4-B6B8-186F60533820}"/>
                </a:ext>
              </a:extLst>
            </p:cNvPr>
            <p:cNvSpPr/>
            <p:nvPr/>
          </p:nvSpPr>
          <p:spPr>
            <a:xfrm>
              <a:off x="9963963" y="2208354"/>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03" name="Rectangle 102">
              <a:extLst>
                <a:ext uri="{FF2B5EF4-FFF2-40B4-BE49-F238E27FC236}">
                  <a16:creationId xmlns:a16="http://schemas.microsoft.com/office/drawing/2014/main" id="{5579BCAC-ACCA-49EE-8E09-B345DC0F17D1}"/>
                </a:ext>
              </a:extLst>
            </p:cNvPr>
            <p:cNvSpPr/>
            <p:nvPr/>
          </p:nvSpPr>
          <p:spPr>
            <a:xfrm>
              <a:off x="7851856" y="2211069"/>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39" name="Rectangle 138">
              <a:extLst>
                <a:ext uri="{FF2B5EF4-FFF2-40B4-BE49-F238E27FC236}">
                  <a16:creationId xmlns:a16="http://schemas.microsoft.com/office/drawing/2014/main" id="{09E91E2A-E292-44A0-B48E-96FDD5ACB935}"/>
                </a:ext>
              </a:extLst>
            </p:cNvPr>
            <p:cNvSpPr/>
            <p:nvPr/>
          </p:nvSpPr>
          <p:spPr>
            <a:xfrm>
              <a:off x="8197183" y="2563748"/>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0" name="Rectangle 139">
              <a:extLst>
                <a:ext uri="{FF2B5EF4-FFF2-40B4-BE49-F238E27FC236}">
                  <a16:creationId xmlns:a16="http://schemas.microsoft.com/office/drawing/2014/main" id="{5C83CABB-1291-48D6-A349-81F348098204}"/>
                </a:ext>
              </a:extLst>
            </p:cNvPr>
            <p:cNvSpPr/>
            <p:nvPr/>
          </p:nvSpPr>
          <p:spPr>
            <a:xfrm>
              <a:off x="8907991" y="2563748"/>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Rectangle 140">
              <a:extLst>
                <a:ext uri="{FF2B5EF4-FFF2-40B4-BE49-F238E27FC236}">
                  <a16:creationId xmlns:a16="http://schemas.microsoft.com/office/drawing/2014/main" id="{C210F467-89C2-4DD9-98E7-118674741AB2}"/>
                </a:ext>
              </a:extLst>
            </p:cNvPr>
            <p:cNvSpPr/>
            <p:nvPr/>
          </p:nvSpPr>
          <p:spPr>
            <a:xfrm>
              <a:off x="9610649" y="2563748"/>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2" name="Rectangle 141">
              <a:extLst>
                <a:ext uri="{FF2B5EF4-FFF2-40B4-BE49-F238E27FC236}">
                  <a16:creationId xmlns:a16="http://schemas.microsoft.com/office/drawing/2014/main" id="{13E54D42-7F85-4412-B6F5-244D8758B1AD}"/>
                </a:ext>
              </a:extLst>
            </p:cNvPr>
            <p:cNvSpPr/>
            <p:nvPr/>
          </p:nvSpPr>
          <p:spPr>
            <a:xfrm>
              <a:off x="7500074" y="2561837"/>
              <a:ext cx="353352" cy="35335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 name="Rectangle 142">
              <a:extLst>
                <a:ext uri="{FF2B5EF4-FFF2-40B4-BE49-F238E27FC236}">
                  <a16:creationId xmlns:a16="http://schemas.microsoft.com/office/drawing/2014/main" id="{CE462A44-9F2E-4D32-B8B0-BB4D178865C9}"/>
                </a:ext>
              </a:extLst>
            </p:cNvPr>
            <p:cNvSpPr/>
            <p:nvPr/>
          </p:nvSpPr>
          <p:spPr>
            <a:xfrm>
              <a:off x="8551052" y="2564530"/>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44" name="Rectangle 143">
              <a:extLst>
                <a:ext uri="{FF2B5EF4-FFF2-40B4-BE49-F238E27FC236}">
                  <a16:creationId xmlns:a16="http://schemas.microsoft.com/office/drawing/2014/main" id="{2AA37C9E-12D0-4BEE-94A8-F16FEA38D749}"/>
                </a:ext>
              </a:extLst>
            </p:cNvPr>
            <p:cNvSpPr/>
            <p:nvPr/>
          </p:nvSpPr>
          <p:spPr>
            <a:xfrm>
              <a:off x="9259160" y="2565127"/>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45" name="Rectangle 144">
              <a:extLst>
                <a:ext uri="{FF2B5EF4-FFF2-40B4-BE49-F238E27FC236}">
                  <a16:creationId xmlns:a16="http://schemas.microsoft.com/office/drawing/2014/main" id="{83B49617-6BBB-45BC-8ED4-CA657C785E01}"/>
                </a:ext>
              </a:extLst>
            </p:cNvPr>
            <p:cNvSpPr/>
            <p:nvPr/>
          </p:nvSpPr>
          <p:spPr>
            <a:xfrm>
              <a:off x="9963963" y="2562461"/>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46" name="Rectangle 145">
              <a:extLst>
                <a:ext uri="{FF2B5EF4-FFF2-40B4-BE49-F238E27FC236}">
                  <a16:creationId xmlns:a16="http://schemas.microsoft.com/office/drawing/2014/main" id="{CE797B30-D299-4B25-8F6B-792829C5CCC7}"/>
                </a:ext>
              </a:extLst>
            </p:cNvPr>
            <p:cNvSpPr/>
            <p:nvPr/>
          </p:nvSpPr>
          <p:spPr>
            <a:xfrm>
              <a:off x="7851856" y="2562001"/>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47" name="Rectangle 146">
              <a:extLst>
                <a:ext uri="{FF2B5EF4-FFF2-40B4-BE49-F238E27FC236}">
                  <a16:creationId xmlns:a16="http://schemas.microsoft.com/office/drawing/2014/main" id="{18F109AC-3A3E-41CB-9D60-956173AB3768}"/>
                </a:ext>
              </a:extLst>
            </p:cNvPr>
            <p:cNvSpPr/>
            <p:nvPr/>
          </p:nvSpPr>
          <p:spPr>
            <a:xfrm>
              <a:off x="8197183" y="2910298"/>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8" name="Rectangle 147">
              <a:extLst>
                <a:ext uri="{FF2B5EF4-FFF2-40B4-BE49-F238E27FC236}">
                  <a16:creationId xmlns:a16="http://schemas.microsoft.com/office/drawing/2014/main" id="{A2ABBBCA-1E4B-4E15-8202-D9CFF1DBDFB8}"/>
                </a:ext>
              </a:extLst>
            </p:cNvPr>
            <p:cNvSpPr/>
            <p:nvPr/>
          </p:nvSpPr>
          <p:spPr>
            <a:xfrm>
              <a:off x="8907991" y="2910298"/>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9" name="Rectangle 148">
              <a:extLst>
                <a:ext uri="{FF2B5EF4-FFF2-40B4-BE49-F238E27FC236}">
                  <a16:creationId xmlns:a16="http://schemas.microsoft.com/office/drawing/2014/main" id="{9AF6FF21-06A2-43AD-AEDB-0CD7E9BF4050}"/>
                </a:ext>
              </a:extLst>
            </p:cNvPr>
            <p:cNvSpPr/>
            <p:nvPr/>
          </p:nvSpPr>
          <p:spPr>
            <a:xfrm>
              <a:off x="9610649" y="2910298"/>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0" name="Rectangle 149">
              <a:extLst>
                <a:ext uri="{FF2B5EF4-FFF2-40B4-BE49-F238E27FC236}">
                  <a16:creationId xmlns:a16="http://schemas.microsoft.com/office/drawing/2014/main" id="{3B168F90-7073-4318-9508-AFC1E53F7B79}"/>
                </a:ext>
              </a:extLst>
            </p:cNvPr>
            <p:cNvSpPr/>
            <p:nvPr/>
          </p:nvSpPr>
          <p:spPr>
            <a:xfrm>
              <a:off x="7500074" y="2908387"/>
              <a:ext cx="353352" cy="35335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1" name="Rectangle 150">
              <a:extLst>
                <a:ext uri="{FF2B5EF4-FFF2-40B4-BE49-F238E27FC236}">
                  <a16:creationId xmlns:a16="http://schemas.microsoft.com/office/drawing/2014/main" id="{6ADE3AA7-4AA5-4D6A-AE9C-4104CA9C5FB8}"/>
                </a:ext>
              </a:extLst>
            </p:cNvPr>
            <p:cNvSpPr/>
            <p:nvPr/>
          </p:nvSpPr>
          <p:spPr>
            <a:xfrm>
              <a:off x="8551052" y="2911080"/>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52" name="Rectangle 151">
              <a:extLst>
                <a:ext uri="{FF2B5EF4-FFF2-40B4-BE49-F238E27FC236}">
                  <a16:creationId xmlns:a16="http://schemas.microsoft.com/office/drawing/2014/main" id="{FB0B3E65-071C-4E81-AA96-500FEF8A7522}"/>
                </a:ext>
              </a:extLst>
            </p:cNvPr>
            <p:cNvSpPr/>
            <p:nvPr/>
          </p:nvSpPr>
          <p:spPr>
            <a:xfrm>
              <a:off x="9259160" y="2911677"/>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53" name="Rectangle 152">
              <a:extLst>
                <a:ext uri="{FF2B5EF4-FFF2-40B4-BE49-F238E27FC236}">
                  <a16:creationId xmlns:a16="http://schemas.microsoft.com/office/drawing/2014/main" id="{825A2427-4118-4AA7-A6A9-0B7C4CCB5FF5}"/>
                </a:ext>
              </a:extLst>
            </p:cNvPr>
            <p:cNvSpPr/>
            <p:nvPr/>
          </p:nvSpPr>
          <p:spPr>
            <a:xfrm>
              <a:off x="9963963" y="2909011"/>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54" name="Rectangle 153">
              <a:extLst>
                <a:ext uri="{FF2B5EF4-FFF2-40B4-BE49-F238E27FC236}">
                  <a16:creationId xmlns:a16="http://schemas.microsoft.com/office/drawing/2014/main" id="{71BEE48D-600C-42D0-8165-D89C4E88A222}"/>
                </a:ext>
              </a:extLst>
            </p:cNvPr>
            <p:cNvSpPr/>
            <p:nvPr/>
          </p:nvSpPr>
          <p:spPr>
            <a:xfrm>
              <a:off x="7851856" y="2911726"/>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55" name="Rectangle 154">
              <a:extLst>
                <a:ext uri="{FF2B5EF4-FFF2-40B4-BE49-F238E27FC236}">
                  <a16:creationId xmlns:a16="http://schemas.microsoft.com/office/drawing/2014/main" id="{5CE974C2-5301-48B7-BAD6-EC7E365982B6}"/>
                </a:ext>
              </a:extLst>
            </p:cNvPr>
            <p:cNvSpPr/>
            <p:nvPr/>
          </p:nvSpPr>
          <p:spPr>
            <a:xfrm>
              <a:off x="8197183" y="3264405"/>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Rectangle 155">
              <a:extLst>
                <a:ext uri="{FF2B5EF4-FFF2-40B4-BE49-F238E27FC236}">
                  <a16:creationId xmlns:a16="http://schemas.microsoft.com/office/drawing/2014/main" id="{94D2F825-C1AA-41D5-ADB3-1501EA095BAB}"/>
                </a:ext>
              </a:extLst>
            </p:cNvPr>
            <p:cNvSpPr/>
            <p:nvPr/>
          </p:nvSpPr>
          <p:spPr>
            <a:xfrm>
              <a:off x="8907991" y="3264405"/>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Rectangle 156">
              <a:extLst>
                <a:ext uri="{FF2B5EF4-FFF2-40B4-BE49-F238E27FC236}">
                  <a16:creationId xmlns:a16="http://schemas.microsoft.com/office/drawing/2014/main" id="{748391AF-E88E-484E-A785-BB37FC0758FC}"/>
                </a:ext>
              </a:extLst>
            </p:cNvPr>
            <p:cNvSpPr/>
            <p:nvPr/>
          </p:nvSpPr>
          <p:spPr>
            <a:xfrm>
              <a:off x="9610649" y="3264405"/>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Rectangle 157">
              <a:extLst>
                <a:ext uri="{FF2B5EF4-FFF2-40B4-BE49-F238E27FC236}">
                  <a16:creationId xmlns:a16="http://schemas.microsoft.com/office/drawing/2014/main" id="{645520E7-C4E5-4E13-ADEE-B9BE6CA4EBFB}"/>
                </a:ext>
              </a:extLst>
            </p:cNvPr>
            <p:cNvSpPr/>
            <p:nvPr/>
          </p:nvSpPr>
          <p:spPr>
            <a:xfrm>
              <a:off x="7500074" y="3262494"/>
              <a:ext cx="353352" cy="35335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9" name="Rectangle 158">
              <a:extLst>
                <a:ext uri="{FF2B5EF4-FFF2-40B4-BE49-F238E27FC236}">
                  <a16:creationId xmlns:a16="http://schemas.microsoft.com/office/drawing/2014/main" id="{50474B2F-EB7B-4DE7-84C1-EF04BD04ABBE}"/>
                </a:ext>
              </a:extLst>
            </p:cNvPr>
            <p:cNvSpPr/>
            <p:nvPr/>
          </p:nvSpPr>
          <p:spPr>
            <a:xfrm>
              <a:off x="8551052" y="3265187"/>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60" name="Rectangle 159">
              <a:extLst>
                <a:ext uri="{FF2B5EF4-FFF2-40B4-BE49-F238E27FC236}">
                  <a16:creationId xmlns:a16="http://schemas.microsoft.com/office/drawing/2014/main" id="{58720CDD-09BD-4F0D-AAE3-6FEFB77F6C1E}"/>
                </a:ext>
              </a:extLst>
            </p:cNvPr>
            <p:cNvSpPr/>
            <p:nvPr/>
          </p:nvSpPr>
          <p:spPr>
            <a:xfrm>
              <a:off x="9259160" y="3265784"/>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61" name="Rectangle 160">
              <a:extLst>
                <a:ext uri="{FF2B5EF4-FFF2-40B4-BE49-F238E27FC236}">
                  <a16:creationId xmlns:a16="http://schemas.microsoft.com/office/drawing/2014/main" id="{DB14A4E0-3C44-4801-B683-60C7536DCD8A}"/>
                </a:ext>
              </a:extLst>
            </p:cNvPr>
            <p:cNvSpPr/>
            <p:nvPr/>
          </p:nvSpPr>
          <p:spPr>
            <a:xfrm>
              <a:off x="9963963" y="3263118"/>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62" name="Rectangle 161">
              <a:extLst>
                <a:ext uri="{FF2B5EF4-FFF2-40B4-BE49-F238E27FC236}">
                  <a16:creationId xmlns:a16="http://schemas.microsoft.com/office/drawing/2014/main" id="{C9AA6543-8739-4663-B212-3053E7F9442F}"/>
                </a:ext>
              </a:extLst>
            </p:cNvPr>
            <p:cNvSpPr/>
            <p:nvPr/>
          </p:nvSpPr>
          <p:spPr>
            <a:xfrm>
              <a:off x="7851856" y="3262658"/>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63" name="Rectangle 162">
              <a:extLst>
                <a:ext uri="{FF2B5EF4-FFF2-40B4-BE49-F238E27FC236}">
                  <a16:creationId xmlns:a16="http://schemas.microsoft.com/office/drawing/2014/main" id="{9DC89BD7-733A-4647-905B-51F13EF668D9}"/>
                </a:ext>
              </a:extLst>
            </p:cNvPr>
            <p:cNvSpPr/>
            <p:nvPr/>
          </p:nvSpPr>
          <p:spPr>
            <a:xfrm>
              <a:off x="8197183" y="3598150"/>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Rectangle 163">
              <a:extLst>
                <a:ext uri="{FF2B5EF4-FFF2-40B4-BE49-F238E27FC236}">
                  <a16:creationId xmlns:a16="http://schemas.microsoft.com/office/drawing/2014/main" id="{F0B3063A-4029-49AA-90BF-41FABD58A47E}"/>
                </a:ext>
              </a:extLst>
            </p:cNvPr>
            <p:cNvSpPr/>
            <p:nvPr/>
          </p:nvSpPr>
          <p:spPr>
            <a:xfrm>
              <a:off x="8907991" y="3598150"/>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Rectangle 164">
              <a:extLst>
                <a:ext uri="{FF2B5EF4-FFF2-40B4-BE49-F238E27FC236}">
                  <a16:creationId xmlns:a16="http://schemas.microsoft.com/office/drawing/2014/main" id="{D8F7A882-7099-4E4D-B12D-863048534D80}"/>
                </a:ext>
              </a:extLst>
            </p:cNvPr>
            <p:cNvSpPr/>
            <p:nvPr/>
          </p:nvSpPr>
          <p:spPr>
            <a:xfrm>
              <a:off x="9610649" y="3598150"/>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6" name="Rectangle 165">
              <a:extLst>
                <a:ext uri="{FF2B5EF4-FFF2-40B4-BE49-F238E27FC236}">
                  <a16:creationId xmlns:a16="http://schemas.microsoft.com/office/drawing/2014/main" id="{2D3D88FA-C479-4271-B7EA-63985FC0D9A4}"/>
                </a:ext>
              </a:extLst>
            </p:cNvPr>
            <p:cNvSpPr/>
            <p:nvPr/>
          </p:nvSpPr>
          <p:spPr>
            <a:xfrm>
              <a:off x="7500074" y="3596239"/>
              <a:ext cx="353352" cy="35335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7" name="Rectangle 166">
              <a:extLst>
                <a:ext uri="{FF2B5EF4-FFF2-40B4-BE49-F238E27FC236}">
                  <a16:creationId xmlns:a16="http://schemas.microsoft.com/office/drawing/2014/main" id="{BD2C8D86-B9B4-47DA-BE4F-6C1F78D1772A}"/>
                </a:ext>
              </a:extLst>
            </p:cNvPr>
            <p:cNvSpPr/>
            <p:nvPr/>
          </p:nvSpPr>
          <p:spPr>
            <a:xfrm>
              <a:off x="8551052" y="3598932"/>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68" name="Rectangle 167">
              <a:extLst>
                <a:ext uri="{FF2B5EF4-FFF2-40B4-BE49-F238E27FC236}">
                  <a16:creationId xmlns:a16="http://schemas.microsoft.com/office/drawing/2014/main" id="{CEA58F38-22FD-4E3B-9093-FED8863A41D1}"/>
                </a:ext>
              </a:extLst>
            </p:cNvPr>
            <p:cNvSpPr/>
            <p:nvPr/>
          </p:nvSpPr>
          <p:spPr>
            <a:xfrm>
              <a:off x="9259160" y="3599529"/>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69" name="Rectangle 168">
              <a:extLst>
                <a:ext uri="{FF2B5EF4-FFF2-40B4-BE49-F238E27FC236}">
                  <a16:creationId xmlns:a16="http://schemas.microsoft.com/office/drawing/2014/main" id="{D976D4C8-3CF3-4A59-B618-CA3B41D6DFC3}"/>
                </a:ext>
              </a:extLst>
            </p:cNvPr>
            <p:cNvSpPr/>
            <p:nvPr/>
          </p:nvSpPr>
          <p:spPr>
            <a:xfrm>
              <a:off x="9963963" y="3596863"/>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70" name="Rectangle 169">
              <a:extLst>
                <a:ext uri="{FF2B5EF4-FFF2-40B4-BE49-F238E27FC236}">
                  <a16:creationId xmlns:a16="http://schemas.microsoft.com/office/drawing/2014/main" id="{266A933D-EED2-4EF7-87EE-97B27009F2B7}"/>
                </a:ext>
              </a:extLst>
            </p:cNvPr>
            <p:cNvSpPr/>
            <p:nvPr/>
          </p:nvSpPr>
          <p:spPr>
            <a:xfrm>
              <a:off x="7851856" y="3599578"/>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71" name="Rectangle 170">
              <a:extLst>
                <a:ext uri="{FF2B5EF4-FFF2-40B4-BE49-F238E27FC236}">
                  <a16:creationId xmlns:a16="http://schemas.microsoft.com/office/drawing/2014/main" id="{D563C512-4A94-44FD-8423-31C57E18B3BD}"/>
                </a:ext>
              </a:extLst>
            </p:cNvPr>
            <p:cNvSpPr/>
            <p:nvPr/>
          </p:nvSpPr>
          <p:spPr>
            <a:xfrm>
              <a:off x="8197183" y="3952257"/>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2" name="Rectangle 171">
              <a:extLst>
                <a:ext uri="{FF2B5EF4-FFF2-40B4-BE49-F238E27FC236}">
                  <a16:creationId xmlns:a16="http://schemas.microsoft.com/office/drawing/2014/main" id="{E7286179-09F4-4472-AFE4-8B41FEDBB97C}"/>
                </a:ext>
              </a:extLst>
            </p:cNvPr>
            <p:cNvSpPr/>
            <p:nvPr/>
          </p:nvSpPr>
          <p:spPr>
            <a:xfrm>
              <a:off x="8907991" y="3952257"/>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3" name="Rectangle 172">
              <a:extLst>
                <a:ext uri="{FF2B5EF4-FFF2-40B4-BE49-F238E27FC236}">
                  <a16:creationId xmlns:a16="http://schemas.microsoft.com/office/drawing/2014/main" id="{B310D811-155D-4143-AE8D-F70269ECF015}"/>
                </a:ext>
              </a:extLst>
            </p:cNvPr>
            <p:cNvSpPr/>
            <p:nvPr/>
          </p:nvSpPr>
          <p:spPr>
            <a:xfrm>
              <a:off x="9610649" y="3952257"/>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 name="Rectangle 173">
              <a:extLst>
                <a:ext uri="{FF2B5EF4-FFF2-40B4-BE49-F238E27FC236}">
                  <a16:creationId xmlns:a16="http://schemas.microsoft.com/office/drawing/2014/main" id="{E81C0B1A-9728-4840-9AA5-C8C759A374B4}"/>
                </a:ext>
              </a:extLst>
            </p:cNvPr>
            <p:cNvSpPr/>
            <p:nvPr/>
          </p:nvSpPr>
          <p:spPr>
            <a:xfrm>
              <a:off x="7500074" y="3950346"/>
              <a:ext cx="353352" cy="35335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5" name="Rectangle 174">
              <a:extLst>
                <a:ext uri="{FF2B5EF4-FFF2-40B4-BE49-F238E27FC236}">
                  <a16:creationId xmlns:a16="http://schemas.microsoft.com/office/drawing/2014/main" id="{CF37AD1A-CC87-40D0-9B29-9BAF73EF0E33}"/>
                </a:ext>
              </a:extLst>
            </p:cNvPr>
            <p:cNvSpPr/>
            <p:nvPr/>
          </p:nvSpPr>
          <p:spPr>
            <a:xfrm>
              <a:off x="8551052" y="3953039"/>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76" name="Rectangle 175">
              <a:extLst>
                <a:ext uri="{FF2B5EF4-FFF2-40B4-BE49-F238E27FC236}">
                  <a16:creationId xmlns:a16="http://schemas.microsoft.com/office/drawing/2014/main" id="{7CFD948A-8837-40FB-A50A-6B53986E2E01}"/>
                </a:ext>
              </a:extLst>
            </p:cNvPr>
            <p:cNvSpPr/>
            <p:nvPr/>
          </p:nvSpPr>
          <p:spPr>
            <a:xfrm>
              <a:off x="9259160" y="3953636"/>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77" name="Rectangle 176">
              <a:extLst>
                <a:ext uri="{FF2B5EF4-FFF2-40B4-BE49-F238E27FC236}">
                  <a16:creationId xmlns:a16="http://schemas.microsoft.com/office/drawing/2014/main" id="{9945B01C-27A6-44F1-8C3C-CB95EB44A0D1}"/>
                </a:ext>
              </a:extLst>
            </p:cNvPr>
            <p:cNvSpPr/>
            <p:nvPr/>
          </p:nvSpPr>
          <p:spPr>
            <a:xfrm>
              <a:off x="9963963" y="3950970"/>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78" name="Rectangle 177">
              <a:extLst>
                <a:ext uri="{FF2B5EF4-FFF2-40B4-BE49-F238E27FC236}">
                  <a16:creationId xmlns:a16="http://schemas.microsoft.com/office/drawing/2014/main" id="{F73493A6-6C11-4B15-8DEA-F799E8BD5249}"/>
                </a:ext>
              </a:extLst>
            </p:cNvPr>
            <p:cNvSpPr/>
            <p:nvPr/>
          </p:nvSpPr>
          <p:spPr>
            <a:xfrm>
              <a:off x="7851856" y="3950510"/>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79" name="Rectangle 178">
              <a:extLst>
                <a:ext uri="{FF2B5EF4-FFF2-40B4-BE49-F238E27FC236}">
                  <a16:creationId xmlns:a16="http://schemas.microsoft.com/office/drawing/2014/main" id="{936612A5-AC5C-445E-B019-C3701A6BB99F}"/>
                </a:ext>
              </a:extLst>
            </p:cNvPr>
            <p:cNvSpPr/>
            <p:nvPr/>
          </p:nvSpPr>
          <p:spPr>
            <a:xfrm>
              <a:off x="8197183" y="4303365"/>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0" name="Rectangle 179">
              <a:extLst>
                <a:ext uri="{FF2B5EF4-FFF2-40B4-BE49-F238E27FC236}">
                  <a16:creationId xmlns:a16="http://schemas.microsoft.com/office/drawing/2014/main" id="{FAD6AA37-514C-459B-9382-67D1A1B5378D}"/>
                </a:ext>
              </a:extLst>
            </p:cNvPr>
            <p:cNvSpPr/>
            <p:nvPr/>
          </p:nvSpPr>
          <p:spPr>
            <a:xfrm>
              <a:off x="8907991" y="4303365"/>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1" name="Rectangle 180">
              <a:extLst>
                <a:ext uri="{FF2B5EF4-FFF2-40B4-BE49-F238E27FC236}">
                  <a16:creationId xmlns:a16="http://schemas.microsoft.com/office/drawing/2014/main" id="{A2F21D15-FF5B-4487-8AE1-B1FD8FD2FC8D}"/>
                </a:ext>
              </a:extLst>
            </p:cNvPr>
            <p:cNvSpPr/>
            <p:nvPr/>
          </p:nvSpPr>
          <p:spPr>
            <a:xfrm>
              <a:off x="9610649" y="4303365"/>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2" name="Rectangle 181">
              <a:extLst>
                <a:ext uri="{FF2B5EF4-FFF2-40B4-BE49-F238E27FC236}">
                  <a16:creationId xmlns:a16="http://schemas.microsoft.com/office/drawing/2014/main" id="{650745E3-70BF-45C2-97DC-D45DF77EC55F}"/>
                </a:ext>
              </a:extLst>
            </p:cNvPr>
            <p:cNvSpPr/>
            <p:nvPr/>
          </p:nvSpPr>
          <p:spPr>
            <a:xfrm>
              <a:off x="7500074" y="4301454"/>
              <a:ext cx="353352" cy="35335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3" name="Rectangle 182">
              <a:extLst>
                <a:ext uri="{FF2B5EF4-FFF2-40B4-BE49-F238E27FC236}">
                  <a16:creationId xmlns:a16="http://schemas.microsoft.com/office/drawing/2014/main" id="{7081F652-3E19-4A03-9765-E974F44E50CA}"/>
                </a:ext>
              </a:extLst>
            </p:cNvPr>
            <p:cNvSpPr/>
            <p:nvPr/>
          </p:nvSpPr>
          <p:spPr>
            <a:xfrm>
              <a:off x="8551052" y="4304147"/>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84" name="Rectangle 183">
              <a:extLst>
                <a:ext uri="{FF2B5EF4-FFF2-40B4-BE49-F238E27FC236}">
                  <a16:creationId xmlns:a16="http://schemas.microsoft.com/office/drawing/2014/main" id="{980542C0-D4F3-4327-8538-73176C6FDCF2}"/>
                </a:ext>
              </a:extLst>
            </p:cNvPr>
            <p:cNvSpPr/>
            <p:nvPr/>
          </p:nvSpPr>
          <p:spPr>
            <a:xfrm>
              <a:off x="9259160" y="4304744"/>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85" name="Rectangle 184">
              <a:extLst>
                <a:ext uri="{FF2B5EF4-FFF2-40B4-BE49-F238E27FC236}">
                  <a16:creationId xmlns:a16="http://schemas.microsoft.com/office/drawing/2014/main" id="{AEEDAE14-6AD1-46A6-99D1-D9D841257803}"/>
                </a:ext>
              </a:extLst>
            </p:cNvPr>
            <p:cNvSpPr/>
            <p:nvPr/>
          </p:nvSpPr>
          <p:spPr>
            <a:xfrm>
              <a:off x="9963963" y="4302078"/>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86" name="Rectangle 185">
              <a:extLst>
                <a:ext uri="{FF2B5EF4-FFF2-40B4-BE49-F238E27FC236}">
                  <a16:creationId xmlns:a16="http://schemas.microsoft.com/office/drawing/2014/main" id="{6F51B77C-A696-4DDB-B6A0-215CBE756E0A}"/>
                </a:ext>
              </a:extLst>
            </p:cNvPr>
            <p:cNvSpPr/>
            <p:nvPr/>
          </p:nvSpPr>
          <p:spPr>
            <a:xfrm>
              <a:off x="7851856" y="4304793"/>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87" name="Rectangle 186">
              <a:extLst>
                <a:ext uri="{FF2B5EF4-FFF2-40B4-BE49-F238E27FC236}">
                  <a16:creationId xmlns:a16="http://schemas.microsoft.com/office/drawing/2014/main" id="{6BB3AFAA-4A16-4501-8D2A-3AC7F25A4FA0}"/>
                </a:ext>
              </a:extLst>
            </p:cNvPr>
            <p:cNvSpPr/>
            <p:nvPr/>
          </p:nvSpPr>
          <p:spPr>
            <a:xfrm>
              <a:off x="8197183" y="4657472"/>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8" name="Rectangle 187">
              <a:extLst>
                <a:ext uri="{FF2B5EF4-FFF2-40B4-BE49-F238E27FC236}">
                  <a16:creationId xmlns:a16="http://schemas.microsoft.com/office/drawing/2014/main" id="{AD443B84-F3B2-44D3-9C3A-60794D103E91}"/>
                </a:ext>
              </a:extLst>
            </p:cNvPr>
            <p:cNvSpPr/>
            <p:nvPr/>
          </p:nvSpPr>
          <p:spPr>
            <a:xfrm>
              <a:off x="8907991" y="4657472"/>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9" name="Rectangle 188">
              <a:extLst>
                <a:ext uri="{FF2B5EF4-FFF2-40B4-BE49-F238E27FC236}">
                  <a16:creationId xmlns:a16="http://schemas.microsoft.com/office/drawing/2014/main" id="{E6106C67-2421-4D7E-99DA-C89986DEE667}"/>
                </a:ext>
              </a:extLst>
            </p:cNvPr>
            <p:cNvSpPr/>
            <p:nvPr/>
          </p:nvSpPr>
          <p:spPr>
            <a:xfrm>
              <a:off x="9610649" y="4657472"/>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0" name="Rectangle 189">
              <a:extLst>
                <a:ext uri="{FF2B5EF4-FFF2-40B4-BE49-F238E27FC236}">
                  <a16:creationId xmlns:a16="http://schemas.microsoft.com/office/drawing/2014/main" id="{0C0D2825-8077-45FD-83ED-2BCE3389A130}"/>
                </a:ext>
              </a:extLst>
            </p:cNvPr>
            <p:cNvSpPr/>
            <p:nvPr/>
          </p:nvSpPr>
          <p:spPr>
            <a:xfrm>
              <a:off x="7500074" y="4655561"/>
              <a:ext cx="353352" cy="35335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1" name="Rectangle 190">
              <a:extLst>
                <a:ext uri="{FF2B5EF4-FFF2-40B4-BE49-F238E27FC236}">
                  <a16:creationId xmlns:a16="http://schemas.microsoft.com/office/drawing/2014/main" id="{4F5AC514-F9B9-4B0F-8DDF-A1B81C79FC77}"/>
                </a:ext>
              </a:extLst>
            </p:cNvPr>
            <p:cNvSpPr/>
            <p:nvPr/>
          </p:nvSpPr>
          <p:spPr>
            <a:xfrm>
              <a:off x="8551052" y="4658254"/>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92" name="Rectangle 191">
              <a:extLst>
                <a:ext uri="{FF2B5EF4-FFF2-40B4-BE49-F238E27FC236}">
                  <a16:creationId xmlns:a16="http://schemas.microsoft.com/office/drawing/2014/main" id="{723575E5-E305-4E23-A478-F57DA3425676}"/>
                </a:ext>
              </a:extLst>
            </p:cNvPr>
            <p:cNvSpPr/>
            <p:nvPr/>
          </p:nvSpPr>
          <p:spPr>
            <a:xfrm>
              <a:off x="9259160" y="4658851"/>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93" name="Rectangle 192">
              <a:extLst>
                <a:ext uri="{FF2B5EF4-FFF2-40B4-BE49-F238E27FC236}">
                  <a16:creationId xmlns:a16="http://schemas.microsoft.com/office/drawing/2014/main" id="{0C7ED82D-EE9B-4CB4-B072-21A1009B22BA}"/>
                </a:ext>
              </a:extLst>
            </p:cNvPr>
            <p:cNvSpPr/>
            <p:nvPr/>
          </p:nvSpPr>
          <p:spPr>
            <a:xfrm>
              <a:off x="9963963" y="4656185"/>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94" name="Rectangle 193">
              <a:extLst>
                <a:ext uri="{FF2B5EF4-FFF2-40B4-BE49-F238E27FC236}">
                  <a16:creationId xmlns:a16="http://schemas.microsoft.com/office/drawing/2014/main" id="{7D63142E-53F6-42A6-8C46-220F3F21C140}"/>
                </a:ext>
              </a:extLst>
            </p:cNvPr>
            <p:cNvSpPr/>
            <p:nvPr/>
          </p:nvSpPr>
          <p:spPr>
            <a:xfrm>
              <a:off x="7851856" y="4655725"/>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 name="Isosceles Triangle 3">
              <a:extLst>
                <a:ext uri="{FF2B5EF4-FFF2-40B4-BE49-F238E27FC236}">
                  <a16:creationId xmlns:a16="http://schemas.microsoft.com/office/drawing/2014/main" id="{F901B9DF-312B-4CAF-86AB-3ED7BD84C887}"/>
                </a:ext>
              </a:extLst>
            </p:cNvPr>
            <p:cNvSpPr/>
            <p:nvPr/>
          </p:nvSpPr>
          <p:spPr>
            <a:xfrm rot="3546709">
              <a:off x="8213634" y="1936647"/>
              <a:ext cx="2017404" cy="2951665"/>
            </a:xfrm>
            <a:prstGeom prst="triangle">
              <a:avLst>
                <a:gd name="adj" fmla="val 22979"/>
              </a:avLst>
            </a:prstGeom>
            <a:solidFill>
              <a:srgbClr val="FF3131">
                <a:alpha val="5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67" name="Arrow: Right 366">
            <a:extLst>
              <a:ext uri="{FF2B5EF4-FFF2-40B4-BE49-F238E27FC236}">
                <a16:creationId xmlns:a16="http://schemas.microsoft.com/office/drawing/2014/main" id="{5E72B743-36FA-4FCF-8D92-187FED04974E}"/>
              </a:ext>
            </a:extLst>
          </p:cNvPr>
          <p:cNvSpPr/>
          <p:nvPr/>
        </p:nvSpPr>
        <p:spPr>
          <a:xfrm>
            <a:off x="8502691" y="4639723"/>
            <a:ext cx="867983" cy="351782"/>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8" name="TextBox 367">
            <a:extLst>
              <a:ext uri="{FF2B5EF4-FFF2-40B4-BE49-F238E27FC236}">
                <a16:creationId xmlns:a16="http://schemas.microsoft.com/office/drawing/2014/main" id="{FE51F768-ADE7-41F3-A359-25D61FD4BFEC}"/>
              </a:ext>
            </a:extLst>
          </p:cNvPr>
          <p:cNvSpPr txBox="1"/>
          <p:nvPr/>
        </p:nvSpPr>
        <p:spPr>
          <a:xfrm>
            <a:off x="8368888" y="4145757"/>
            <a:ext cx="1050288" cy="307777"/>
          </a:xfrm>
          <a:prstGeom prst="rect">
            <a:avLst/>
          </a:prstGeom>
          <a:noFill/>
        </p:spPr>
        <p:txBody>
          <a:bodyPr wrap="none" rtlCol="0">
            <a:spAutoFit/>
          </a:bodyPr>
          <a:lstStyle/>
          <a:p>
            <a:r>
              <a:rPr lang="en-US" sz="1400" dirty="0">
                <a:effectLst>
                  <a:outerShdw blurRad="38100" dist="38100" dir="2700000" algn="tl">
                    <a:srgbClr val="000000">
                      <a:alpha val="43137"/>
                    </a:srgbClr>
                  </a:outerShdw>
                </a:effectLst>
              </a:rPr>
              <a:t>Quad pack</a:t>
            </a:r>
          </a:p>
        </p:txBody>
      </p:sp>
      <p:grpSp>
        <p:nvGrpSpPr>
          <p:cNvPr id="434" name="Group 433">
            <a:extLst>
              <a:ext uri="{FF2B5EF4-FFF2-40B4-BE49-F238E27FC236}">
                <a16:creationId xmlns:a16="http://schemas.microsoft.com/office/drawing/2014/main" id="{4BC4B2D2-FD8E-4D72-9F47-BA662EA99C1F}"/>
              </a:ext>
            </a:extLst>
          </p:cNvPr>
          <p:cNvGrpSpPr/>
          <p:nvPr/>
        </p:nvGrpSpPr>
        <p:grpSpPr>
          <a:xfrm>
            <a:off x="9615012" y="3543192"/>
            <a:ext cx="1436572" cy="1449165"/>
            <a:chOff x="9615012" y="3543192"/>
            <a:chExt cx="1436572" cy="1449165"/>
          </a:xfrm>
        </p:grpSpPr>
        <p:sp>
          <p:nvSpPr>
            <p:cNvPr id="370" name="Rectangle 369">
              <a:extLst>
                <a:ext uri="{FF2B5EF4-FFF2-40B4-BE49-F238E27FC236}">
                  <a16:creationId xmlns:a16="http://schemas.microsoft.com/office/drawing/2014/main" id="{2C60F436-EE3B-4CCA-ACCC-B9437570E5E3}"/>
                </a:ext>
              </a:extLst>
            </p:cNvPr>
            <p:cNvSpPr/>
            <p:nvPr/>
          </p:nvSpPr>
          <p:spPr>
            <a:xfrm>
              <a:off x="9793013" y="3544158"/>
              <a:ext cx="177773" cy="17777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1" name="Rectangle 370">
              <a:extLst>
                <a:ext uri="{FF2B5EF4-FFF2-40B4-BE49-F238E27FC236}">
                  <a16:creationId xmlns:a16="http://schemas.microsoft.com/office/drawing/2014/main" id="{8AF2136E-72AD-42B1-8702-E536E90D6978}"/>
                </a:ext>
              </a:extLst>
            </p:cNvPr>
            <p:cNvSpPr/>
            <p:nvPr/>
          </p:nvSpPr>
          <p:spPr>
            <a:xfrm>
              <a:off x="9966252" y="3548879"/>
              <a:ext cx="177773" cy="17777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2" name="Rectangle 371">
              <a:extLst>
                <a:ext uri="{FF2B5EF4-FFF2-40B4-BE49-F238E27FC236}">
                  <a16:creationId xmlns:a16="http://schemas.microsoft.com/office/drawing/2014/main" id="{46F6528A-556B-4B78-8910-3B0E930D03E4}"/>
                </a:ext>
              </a:extLst>
            </p:cNvPr>
            <p:cNvSpPr/>
            <p:nvPr/>
          </p:nvSpPr>
          <p:spPr>
            <a:xfrm>
              <a:off x="10140685" y="3548879"/>
              <a:ext cx="177773" cy="17777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3" name="Rectangle 372">
              <a:extLst>
                <a:ext uri="{FF2B5EF4-FFF2-40B4-BE49-F238E27FC236}">
                  <a16:creationId xmlns:a16="http://schemas.microsoft.com/office/drawing/2014/main" id="{69BA1A86-6D54-4872-BA73-EA8E722B93CB}"/>
                </a:ext>
              </a:extLst>
            </p:cNvPr>
            <p:cNvSpPr/>
            <p:nvPr/>
          </p:nvSpPr>
          <p:spPr>
            <a:xfrm>
              <a:off x="9618206" y="3543192"/>
              <a:ext cx="178566" cy="178566"/>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4" name="Rectangle 373">
              <a:extLst>
                <a:ext uri="{FF2B5EF4-FFF2-40B4-BE49-F238E27FC236}">
                  <a16:creationId xmlns:a16="http://schemas.microsoft.com/office/drawing/2014/main" id="{D2B2A564-6774-43AB-A0A6-D9AD611DCE6C}"/>
                </a:ext>
              </a:extLst>
            </p:cNvPr>
            <p:cNvSpPr/>
            <p:nvPr/>
          </p:nvSpPr>
          <p:spPr>
            <a:xfrm>
              <a:off x="10520078" y="3547435"/>
              <a:ext cx="178251" cy="178251"/>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75" name="Rectangle 374">
              <a:extLst>
                <a:ext uri="{FF2B5EF4-FFF2-40B4-BE49-F238E27FC236}">
                  <a16:creationId xmlns:a16="http://schemas.microsoft.com/office/drawing/2014/main" id="{2C7A9047-B919-42AC-952B-DFB8F8A4ABAB}"/>
                </a:ext>
              </a:extLst>
            </p:cNvPr>
            <p:cNvSpPr/>
            <p:nvPr/>
          </p:nvSpPr>
          <p:spPr>
            <a:xfrm>
              <a:off x="10693002" y="3547736"/>
              <a:ext cx="178251" cy="178251"/>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76" name="Rectangle 375">
              <a:extLst>
                <a:ext uri="{FF2B5EF4-FFF2-40B4-BE49-F238E27FC236}">
                  <a16:creationId xmlns:a16="http://schemas.microsoft.com/office/drawing/2014/main" id="{96518554-BF73-4959-A114-0B3BDABC6C9C}"/>
                </a:ext>
              </a:extLst>
            </p:cNvPr>
            <p:cNvSpPr/>
            <p:nvPr/>
          </p:nvSpPr>
          <p:spPr>
            <a:xfrm>
              <a:off x="10873333" y="3546389"/>
              <a:ext cx="178251" cy="178251"/>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77" name="Rectangle 376">
              <a:extLst>
                <a:ext uri="{FF2B5EF4-FFF2-40B4-BE49-F238E27FC236}">
                  <a16:creationId xmlns:a16="http://schemas.microsoft.com/office/drawing/2014/main" id="{DBBA339F-B306-42CF-B31D-FC197E714734}"/>
                </a:ext>
              </a:extLst>
            </p:cNvPr>
            <p:cNvSpPr/>
            <p:nvPr/>
          </p:nvSpPr>
          <p:spPr>
            <a:xfrm>
              <a:off x="10348178" y="3547761"/>
              <a:ext cx="178251" cy="178251"/>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78" name="Rectangle 377">
              <a:extLst>
                <a:ext uri="{FF2B5EF4-FFF2-40B4-BE49-F238E27FC236}">
                  <a16:creationId xmlns:a16="http://schemas.microsoft.com/office/drawing/2014/main" id="{4E02BCC9-6FC2-4DE8-A1CF-263838C5C5C3}"/>
                </a:ext>
              </a:extLst>
            </p:cNvPr>
            <p:cNvSpPr/>
            <p:nvPr/>
          </p:nvSpPr>
          <p:spPr>
            <a:xfrm>
              <a:off x="10864365" y="3899930"/>
              <a:ext cx="177773" cy="17777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9" name="Rectangle 378">
              <a:extLst>
                <a:ext uri="{FF2B5EF4-FFF2-40B4-BE49-F238E27FC236}">
                  <a16:creationId xmlns:a16="http://schemas.microsoft.com/office/drawing/2014/main" id="{EA4BF67A-6E15-4B8D-A2A1-DA46BDCA4DCF}"/>
                </a:ext>
              </a:extLst>
            </p:cNvPr>
            <p:cNvSpPr/>
            <p:nvPr/>
          </p:nvSpPr>
          <p:spPr>
            <a:xfrm>
              <a:off x="9621865" y="4286736"/>
              <a:ext cx="177773" cy="17777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0" name="Rectangle 379">
              <a:extLst>
                <a:ext uri="{FF2B5EF4-FFF2-40B4-BE49-F238E27FC236}">
                  <a16:creationId xmlns:a16="http://schemas.microsoft.com/office/drawing/2014/main" id="{760245BB-E849-4FD4-8680-EFAC4B6383B4}"/>
                </a:ext>
              </a:extLst>
            </p:cNvPr>
            <p:cNvSpPr/>
            <p:nvPr/>
          </p:nvSpPr>
          <p:spPr>
            <a:xfrm>
              <a:off x="9796299" y="4286736"/>
              <a:ext cx="177773" cy="17777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1" name="Rectangle 380">
              <a:extLst>
                <a:ext uri="{FF2B5EF4-FFF2-40B4-BE49-F238E27FC236}">
                  <a16:creationId xmlns:a16="http://schemas.microsoft.com/office/drawing/2014/main" id="{D9F055B0-14BE-4546-A982-5B9D020A890E}"/>
                </a:ext>
              </a:extLst>
            </p:cNvPr>
            <p:cNvSpPr/>
            <p:nvPr/>
          </p:nvSpPr>
          <p:spPr>
            <a:xfrm>
              <a:off x="10698329" y="3898964"/>
              <a:ext cx="178566" cy="178566"/>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2" name="Rectangle 381">
              <a:extLst>
                <a:ext uri="{FF2B5EF4-FFF2-40B4-BE49-F238E27FC236}">
                  <a16:creationId xmlns:a16="http://schemas.microsoft.com/office/drawing/2014/main" id="{69282001-4248-4846-83C5-2468F299E97B}"/>
                </a:ext>
              </a:extLst>
            </p:cNvPr>
            <p:cNvSpPr/>
            <p:nvPr/>
          </p:nvSpPr>
          <p:spPr>
            <a:xfrm>
              <a:off x="9786911" y="4639853"/>
              <a:ext cx="178251" cy="178251"/>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83" name="Rectangle 382">
              <a:extLst>
                <a:ext uri="{FF2B5EF4-FFF2-40B4-BE49-F238E27FC236}">
                  <a16:creationId xmlns:a16="http://schemas.microsoft.com/office/drawing/2014/main" id="{5E5C5EF7-AD5C-47C2-BC54-857B145E93EE}"/>
                </a:ext>
              </a:extLst>
            </p:cNvPr>
            <p:cNvSpPr/>
            <p:nvPr/>
          </p:nvSpPr>
          <p:spPr>
            <a:xfrm>
              <a:off x="9959835" y="4640154"/>
              <a:ext cx="178251" cy="178251"/>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84" name="Rectangle 383">
              <a:extLst>
                <a:ext uri="{FF2B5EF4-FFF2-40B4-BE49-F238E27FC236}">
                  <a16:creationId xmlns:a16="http://schemas.microsoft.com/office/drawing/2014/main" id="{8E2DDF7D-DDCB-4811-A4DA-31BAF8845011}"/>
                </a:ext>
              </a:extLst>
            </p:cNvPr>
            <p:cNvSpPr/>
            <p:nvPr/>
          </p:nvSpPr>
          <p:spPr>
            <a:xfrm>
              <a:off x="10140166" y="4638807"/>
              <a:ext cx="178251" cy="178251"/>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85" name="Rectangle 384">
              <a:extLst>
                <a:ext uri="{FF2B5EF4-FFF2-40B4-BE49-F238E27FC236}">
                  <a16:creationId xmlns:a16="http://schemas.microsoft.com/office/drawing/2014/main" id="{ADBDAF0F-B88F-4C97-9FE5-33461946AC4A}"/>
                </a:ext>
              </a:extLst>
            </p:cNvPr>
            <p:cNvSpPr/>
            <p:nvPr/>
          </p:nvSpPr>
          <p:spPr>
            <a:xfrm>
              <a:off x="9615012" y="4638575"/>
              <a:ext cx="178251" cy="178251"/>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86" name="Rectangle 385">
              <a:extLst>
                <a:ext uri="{FF2B5EF4-FFF2-40B4-BE49-F238E27FC236}">
                  <a16:creationId xmlns:a16="http://schemas.microsoft.com/office/drawing/2014/main" id="{9F81E8F5-E34D-41F8-8737-6F2481FFDBF6}"/>
                </a:ext>
              </a:extLst>
            </p:cNvPr>
            <p:cNvSpPr/>
            <p:nvPr/>
          </p:nvSpPr>
          <p:spPr>
            <a:xfrm>
              <a:off x="9793013" y="3722831"/>
              <a:ext cx="177773" cy="17777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7" name="Rectangle 386">
              <a:extLst>
                <a:ext uri="{FF2B5EF4-FFF2-40B4-BE49-F238E27FC236}">
                  <a16:creationId xmlns:a16="http://schemas.microsoft.com/office/drawing/2014/main" id="{6E3FE832-3336-437C-971E-E70CE17F87C6}"/>
                </a:ext>
              </a:extLst>
            </p:cNvPr>
            <p:cNvSpPr/>
            <p:nvPr/>
          </p:nvSpPr>
          <p:spPr>
            <a:xfrm>
              <a:off x="9966252" y="3722831"/>
              <a:ext cx="177773" cy="17777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8" name="Rectangle 387">
              <a:extLst>
                <a:ext uri="{FF2B5EF4-FFF2-40B4-BE49-F238E27FC236}">
                  <a16:creationId xmlns:a16="http://schemas.microsoft.com/office/drawing/2014/main" id="{2963D0FC-32CD-4A71-B3B0-EF2B0B9CE9D6}"/>
                </a:ext>
              </a:extLst>
            </p:cNvPr>
            <p:cNvSpPr/>
            <p:nvPr/>
          </p:nvSpPr>
          <p:spPr>
            <a:xfrm>
              <a:off x="10140685" y="3722831"/>
              <a:ext cx="177773" cy="17777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9" name="Rectangle 388">
              <a:extLst>
                <a:ext uri="{FF2B5EF4-FFF2-40B4-BE49-F238E27FC236}">
                  <a16:creationId xmlns:a16="http://schemas.microsoft.com/office/drawing/2014/main" id="{FC975903-7859-447F-927F-F854E806DD50}"/>
                </a:ext>
              </a:extLst>
            </p:cNvPr>
            <p:cNvSpPr/>
            <p:nvPr/>
          </p:nvSpPr>
          <p:spPr>
            <a:xfrm>
              <a:off x="9618206" y="3721865"/>
              <a:ext cx="178566" cy="178566"/>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0" name="Rectangle 389">
              <a:extLst>
                <a:ext uri="{FF2B5EF4-FFF2-40B4-BE49-F238E27FC236}">
                  <a16:creationId xmlns:a16="http://schemas.microsoft.com/office/drawing/2014/main" id="{92C13D33-EE5B-4FD7-8F1A-FD53E366D0E5}"/>
                </a:ext>
              </a:extLst>
            </p:cNvPr>
            <p:cNvSpPr/>
            <p:nvPr/>
          </p:nvSpPr>
          <p:spPr>
            <a:xfrm>
              <a:off x="10520078" y="3721387"/>
              <a:ext cx="178251" cy="178251"/>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91" name="Rectangle 390">
              <a:extLst>
                <a:ext uri="{FF2B5EF4-FFF2-40B4-BE49-F238E27FC236}">
                  <a16:creationId xmlns:a16="http://schemas.microsoft.com/office/drawing/2014/main" id="{D42945C2-C6CB-4C4B-A7F2-19DFB19B213F}"/>
                </a:ext>
              </a:extLst>
            </p:cNvPr>
            <p:cNvSpPr/>
            <p:nvPr/>
          </p:nvSpPr>
          <p:spPr>
            <a:xfrm>
              <a:off x="10693002" y="3721688"/>
              <a:ext cx="178251" cy="178251"/>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92" name="Rectangle 391">
              <a:extLst>
                <a:ext uri="{FF2B5EF4-FFF2-40B4-BE49-F238E27FC236}">
                  <a16:creationId xmlns:a16="http://schemas.microsoft.com/office/drawing/2014/main" id="{DDA465E4-F42F-4AB4-8377-6DC91363063E}"/>
                </a:ext>
              </a:extLst>
            </p:cNvPr>
            <p:cNvSpPr/>
            <p:nvPr/>
          </p:nvSpPr>
          <p:spPr>
            <a:xfrm>
              <a:off x="10873333" y="3720341"/>
              <a:ext cx="178251" cy="178251"/>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93" name="Rectangle 392">
              <a:extLst>
                <a:ext uri="{FF2B5EF4-FFF2-40B4-BE49-F238E27FC236}">
                  <a16:creationId xmlns:a16="http://schemas.microsoft.com/office/drawing/2014/main" id="{72671A6E-34B5-41E7-8F42-1DD82B97CD3F}"/>
                </a:ext>
              </a:extLst>
            </p:cNvPr>
            <p:cNvSpPr/>
            <p:nvPr/>
          </p:nvSpPr>
          <p:spPr>
            <a:xfrm>
              <a:off x="10348178" y="3721713"/>
              <a:ext cx="178251" cy="178251"/>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94" name="Rectangle 393">
              <a:extLst>
                <a:ext uri="{FF2B5EF4-FFF2-40B4-BE49-F238E27FC236}">
                  <a16:creationId xmlns:a16="http://schemas.microsoft.com/office/drawing/2014/main" id="{207C1BA2-51E6-4DD7-AB0C-1DA5EDE13FA6}"/>
                </a:ext>
              </a:extLst>
            </p:cNvPr>
            <p:cNvSpPr/>
            <p:nvPr/>
          </p:nvSpPr>
          <p:spPr>
            <a:xfrm>
              <a:off x="10864365" y="4073882"/>
              <a:ext cx="177773" cy="17777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5" name="Rectangle 394">
              <a:extLst>
                <a:ext uri="{FF2B5EF4-FFF2-40B4-BE49-F238E27FC236}">
                  <a16:creationId xmlns:a16="http://schemas.microsoft.com/office/drawing/2014/main" id="{4BF31C05-A77C-43B2-A39D-01BC2AFF7891}"/>
                </a:ext>
              </a:extLst>
            </p:cNvPr>
            <p:cNvSpPr/>
            <p:nvPr/>
          </p:nvSpPr>
          <p:spPr>
            <a:xfrm>
              <a:off x="9621865" y="4460688"/>
              <a:ext cx="177773" cy="17777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6" name="Rectangle 395">
              <a:extLst>
                <a:ext uri="{FF2B5EF4-FFF2-40B4-BE49-F238E27FC236}">
                  <a16:creationId xmlns:a16="http://schemas.microsoft.com/office/drawing/2014/main" id="{894D6D4B-A542-404B-976E-C04731DB83A9}"/>
                </a:ext>
              </a:extLst>
            </p:cNvPr>
            <p:cNvSpPr/>
            <p:nvPr/>
          </p:nvSpPr>
          <p:spPr>
            <a:xfrm>
              <a:off x="9796299" y="4460688"/>
              <a:ext cx="177773" cy="17777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7" name="Rectangle 396">
              <a:extLst>
                <a:ext uri="{FF2B5EF4-FFF2-40B4-BE49-F238E27FC236}">
                  <a16:creationId xmlns:a16="http://schemas.microsoft.com/office/drawing/2014/main" id="{9D3379BF-F81C-4708-A882-4261C717B38C}"/>
                </a:ext>
              </a:extLst>
            </p:cNvPr>
            <p:cNvSpPr/>
            <p:nvPr/>
          </p:nvSpPr>
          <p:spPr>
            <a:xfrm>
              <a:off x="10698329" y="4072916"/>
              <a:ext cx="178566" cy="178566"/>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8" name="Rectangle 397">
              <a:extLst>
                <a:ext uri="{FF2B5EF4-FFF2-40B4-BE49-F238E27FC236}">
                  <a16:creationId xmlns:a16="http://schemas.microsoft.com/office/drawing/2014/main" id="{CDD18E3F-E381-4EAD-B49C-02CA0354EBE8}"/>
                </a:ext>
              </a:extLst>
            </p:cNvPr>
            <p:cNvSpPr/>
            <p:nvPr/>
          </p:nvSpPr>
          <p:spPr>
            <a:xfrm>
              <a:off x="9786911" y="4813805"/>
              <a:ext cx="178251" cy="178251"/>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99" name="Rectangle 398">
              <a:extLst>
                <a:ext uri="{FF2B5EF4-FFF2-40B4-BE49-F238E27FC236}">
                  <a16:creationId xmlns:a16="http://schemas.microsoft.com/office/drawing/2014/main" id="{CC627BFB-AC6E-44CF-B979-2F18CB855B31}"/>
                </a:ext>
              </a:extLst>
            </p:cNvPr>
            <p:cNvSpPr/>
            <p:nvPr/>
          </p:nvSpPr>
          <p:spPr>
            <a:xfrm>
              <a:off x="9959835" y="4814106"/>
              <a:ext cx="178251" cy="178251"/>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00" name="Rectangle 399">
              <a:extLst>
                <a:ext uri="{FF2B5EF4-FFF2-40B4-BE49-F238E27FC236}">
                  <a16:creationId xmlns:a16="http://schemas.microsoft.com/office/drawing/2014/main" id="{2D096EF1-34DE-4454-AB6E-8F44F7633844}"/>
                </a:ext>
              </a:extLst>
            </p:cNvPr>
            <p:cNvSpPr/>
            <p:nvPr/>
          </p:nvSpPr>
          <p:spPr>
            <a:xfrm>
              <a:off x="10140166" y="4812759"/>
              <a:ext cx="178251" cy="178251"/>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01" name="Rectangle 400">
              <a:extLst>
                <a:ext uri="{FF2B5EF4-FFF2-40B4-BE49-F238E27FC236}">
                  <a16:creationId xmlns:a16="http://schemas.microsoft.com/office/drawing/2014/main" id="{F3A037A9-44A2-4343-AF50-18D7D6697087}"/>
                </a:ext>
              </a:extLst>
            </p:cNvPr>
            <p:cNvSpPr/>
            <p:nvPr/>
          </p:nvSpPr>
          <p:spPr>
            <a:xfrm>
              <a:off x="9615012" y="4812527"/>
              <a:ext cx="178251" cy="178251"/>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02" name="Rectangle 401">
              <a:extLst>
                <a:ext uri="{FF2B5EF4-FFF2-40B4-BE49-F238E27FC236}">
                  <a16:creationId xmlns:a16="http://schemas.microsoft.com/office/drawing/2014/main" id="{3CF9C1D9-D5D3-4DC0-8F96-D2F63EFD7E96}"/>
                </a:ext>
              </a:extLst>
            </p:cNvPr>
            <p:cNvSpPr/>
            <p:nvPr/>
          </p:nvSpPr>
          <p:spPr>
            <a:xfrm>
              <a:off x="9793013" y="3900880"/>
              <a:ext cx="177773" cy="17777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3" name="Rectangle 402">
              <a:extLst>
                <a:ext uri="{FF2B5EF4-FFF2-40B4-BE49-F238E27FC236}">
                  <a16:creationId xmlns:a16="http://schemas.microsoft.com/office/drawing/2014/main" id="{F32F44E5-3CF9-41DD-9446-323FCB80D3DD}"/>
                </a:ext>
              </a:extLst>
            </p:cNvPr>
            <p:cNvSpPr/>
            <p:nvPr/>
          </p:nvSpPr>
          <p:spPr>
            <a:xfrm>
              <a:off x="9966252" y="3898592"/>
              <a:ext cx="177773" cy="17777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4" name="Rectangle 403">
              <a:extLst>
                <a:ext uri="{FF2B5EF4-FFF2-40B4-BE49-F238E27FC236}">
                  <a16:creationId xmlns:a16="http://schemas.microsoft.com/office/drawing/2014/main" id="{FEE42768-4175-46B4-ACC8-38BC292B7F92}"/>
                </a:ext>
              </a:extLst>
            </p:cNvPr>
            <p:cNvSpPr/>
            <p:nvPr/>
          </p:nvSpPr>
          <p:spPr>
            <a:xfrm>
              <a:off x="10140685" y="3898592"/>
              <a:ext cx="177773" cy="17777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5" name="Rectangle 404">
              <a:extLst>
                <a:ext uri="{FF2B5EF4-FFF2-40B4-BE49-F238E27FC236}">
                  <a16:creationId xmlns:a16="http://schemas.microsoft.com/office/drawing/2014/main" id="{27CDA3FA-DA5E-4C54-ACD3-648B758008AA}"/>
                </a:ext>
              </a:extLst>
            </p:cNvPr>
            <p:cNvSpPr/>
            <p:nvPr/>
          </p:nvSpPr>
          <p:spPr>
            <a:xfrm>
              <a:off x="9615198" y="3899915"/>
              <a:ext cx="178566" cy="178566"/>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6" name="Rectangle 405">
              <a:extLst>
                <a:ext uri="{FF2B5EF4-FFF2-40B4-BE49-F238E27FC236}">
                  <a16:creationId xmlns:a16="http://schemas.microsoft.com/office/drawing/2014/main" id="{F56256C7-BE61-4236-8A57-5CCD96D7CFB9}"/>
                </a:ext>
              </a:extLst>
            </p:cNvPr>
            <p:cNvSpPr/>
            <p:nvPr/>
          </p:nvSpPr>
          <p:spPr>
            <a:xfrm>
              <a:off x="10520078" y="3897148"/>
              <a:ext cx="178251" cy="178251"/>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09" name="Rectangle 408">
              <a:extLst>
                <a:ext uri="{FF2B5EF4-FFF2-40B4-BE49-F238E27FC236}">
                  <a16:creationId xmlns:a16="http://schemas.microsoft.com/office/drawing/2014/main" id="{AF4CF4BB-61E0-4BC0-B2AE-4646C6927DCC}"/>
                </a:ext>
              </a:extLst>
            </p:cNvPr>
            <p:cNvSpPr/>
            <p:nvPr/>
          </p:nvSpPr>
          <p:spPr>
            <a:xfrm>
              <a:off x="10348178" y="3897474"/>
              <a:ext cx="178251" cy="178251"/>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10" name="Rectangle 409">
              <a:extLst>
                <a:ext uri="{FF2B5EF4-FFF2-40B4-BE49-F238E27FC236}">
                  <a16:creationId xmlns:a16="http://schemas.microsoft.com/office/drawing/2014/main" id="{7B4886B4-33E0-4487-ABA3-A3058959E1E6}"/>
                </a:ext>
              </a:extLst>
            </p:cNvPr>
            <p:cNvSpPr/>
            <p:nvPr/>
          </p:nvSpPr>
          <p:spPr>
            <a:xfrm>
              <a:off x="10140644" y="4284760"/>
              <a:ext cx="177773" cy="17777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3" name="Rectangle 412">
              <a:extLst>
                <a:ext uri="{FF2B5EF4-FFF2-40B4-BE49-F238E27FC236}">
                  <a16:creationId xmlns:a16="http://schemas.microsoft.com/office/drawing/2014/main" id="{46A3DBE2-A037-4915-A935-A2A4992D04FE}"/>
                </a:ext>
              </a:extLst>
            </p:cNvPr>
            <p:cNvSpPr/>
            <p:nvPr/>
          </p:nvSpPr>
          <p:spPr>
            <a:xfrm>
              <a:off x="9974608" y="4283795"/>
              <a:ext cx="178566" cy="178566"/>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4" name="Rectangle 413">
              <a:extLst>
                <a:ext uri="{FF2B5EF4-FFF2-40B4-BE49-F238E27FC236}">
                  <a16:creationId xmlns:a16="http://schemas.microsoft.com/office/drawing/2014/main" id="{0BEBEF0A-A1E9-4BDA-895D-24BAF7CF6553}"/>
                </a:ext>
              </a:extLst>
            </p:cNvPr>
            <p:cNvSpPr/>
            <p:nvPr/>
          </p:nvSpPr>
          <p:spPr>
            <a:xfrm>
              <a:off x="10529944" y="4283795"/>
              <a:ext cx="178251" cy="178251"/>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17" name="Rectangle 416">
              <a:extLst>
                <a:ext uri="{FF2B5EF4-FFF2-40B4-BE49-F238E27FC236}">
                  <a16:creationId xmlns:a16="http://schemas.microsoft.com/office/drawing/2014/main" id="{14D141AB-2776-4D0E-AABA-67DD0840B969}"/>
                </a:ext>
              </a:extLst>
            </p:cNvPr>
            <p:cNvSpPr/>
            <p:nvPr/>
          </p:nvSpPr>
          <p:spPr>
            <a:xfrm>
              <a:off x="10358045" y="4282517"/>
              <a:ext cx="178251" cy="178251"/>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18" name="Rectangle 417">
              <a:extLst>
                <a:ext uri="{FF2B5EF4-FFF2-40B4-BE49-F238E27FC236}">
                  <a16:creationId xmlns:a16="http://schemas.microsoft.com/office/drawing/2014/main" id="{50C0EA25-97AE-4CF6-8E10-293A33B3212C}"/>
                </a:ext>
              </a:extLst>
            </p:cNvPr>
            <p:cNvSpPr/>
            <p:nvPr/>
          </p:nvSpPr>
          <p:spPr>
            <a:xfrm>
              <a:off x="9793013" y="4074848"/>
              <a:ext cx="177773" cy="17777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9" name="Rectangle 418">
              <a:extLst>
                <a:ext uri="{FF2B5EF4-FFF2-40B4-BE49-F238E27FC236}">
                  <a16:creationId xmlns:a16="http://schemas.microsoft.com/office/drawing/2014/main" id="{6F57F982-60A4-43D5-B428-6A9932866C60}"/>
                </a:ext>
              </a:extLst>
            </p:cNvPr>
            <p:cNvSpPr/>
            <p:nvPr/>
          </p:nvSpPr>
          <p:spPr>
            <a:xfrm>
              <a:off x="9966252" y="4074848"/>
              <a:ext cx="177773" cy="17777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0" name="Rectangle 419">
              <a:extLst>
                <a:ext uri="{FF2B5EF4-FFF2-40B4-BE49-F238E27FC236}">
                  <a16:creationId xmlns:a16="http://schemas.microsoft.com/office/drawing/2014/main" id="{51167EC6-34BC-40E8-B776-6CBC5FE86877}"/>
                </a:ext>
              </a:extLst>
            </p:cNvPr>
            <p:cNvSpPr/>
            <p:nvPr/>
          </p:nvSpPr>
          <p:spPr>
            <a:xfrm>
              <a:off x="10140685" y="4074848"/>
              <a:ext cx="177773" cy="17777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1" name="Rectangle 420">
              <a:extLst>
                <a:ext uri="{FF2B5EF4-FFF2-40B4-BE49-F238E27FC236}">
                  <a16:creationId xmlns:a16="http://schemas.microsoft.com/office/drawing/2014/main" id="{9260EC96-1BBD-407F-BB5A-74730F56E1D0}"/>
                </a:ext>
              </a:extLst>
            </p:cNvPr>
            <p:cNvSpPr/>
            <p:nvPr/>
          </p:nvSpPr>
          <p:spPr>
            <a:xfrm>
              <a:off x="9615198" y="4073882"/>
              <a:ext cx="178566" cy="178566"/>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2" name="Rectangle 421">
              <a:extLst>
                <a:ext uri="{FF2B5EF4-FFF2-40B4-BE49-F238E27FC236}">
                  <a16:creationId xmlns:a16="http://schemas.microsoft.com/office/drawing/2014/main" id="{7E86FFED-9CAD-441A-9BD2-944B0AD4EB8E}"/>
                </a:ext>
              </a:extLst>
            </p:cNvPr>
            <p:cNvSpPr/>
            <p:nvPr/>
          </p:nvSpPr>
          <p:spPr>
            <a:xfrm>
              <a:off x="10520078" y="4073404"/>
              <a:ext cx="178251" cy="178251"/>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25" name="Rectangle 424">
              <a:extLst>
                <a:ext uri="{FF2B5EF4-FFF2-40B4-BE49-F238E27FC236}">
                  <a16:creationId xmlns:a16="http://schemas.microsoft.com/office/drawing/2014/main" id="{065E3EAF-C898-408D-8BDD-192BA9E4558E}"/>
                </a:ext>
              </a:extLst>
            </p:cNvPr>
            <p:cNvSpPr/>
            <p:nvPr/>
          </p:nvSpPr>
          <p:spPr>
            <a:xfrm>
              <a:off x="10348178" y="4073730"/>
              <a:ext cx="178251" cy="178251"/>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26" name="Rectangle 425">
              <a:extLst>
                <a:ext uri="{FF2B5EF4-FFF2-40B4-BE49-F238E27FC236}">
                  <a16:creationId xmlns:a16="http://schemas.microsoft.com/office/drawing/2014/main" id="{6B3EE4A9-643A-44C0-9478-0900D1953574}"/>
                </a:ext>
              </a:extLst>
            </p:cNvPr>
            <p:cNvSpPr/>
            <p:nvPr/>
          </p:nvSpPr>
          <p:spPr>
            <a:xfrm>
              <a:off x="10140644" y="4464763"/>
              <a:ext cx="177773" cy="17777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9" name="Rectangle 428">
              <a:extLst>
                <a:ext uri="{FF2B5EF4-FFF2-40B4-BE49-F238E27FC236}">
                  <a16:creationId xmlns:a16="http://schemas.microsoft.com/office/drawing/2014/main" id="{0B124B9D-9189-4A1F-A28A-A731BE6B026D}"/>
                </a:ext>
              </a:extLst>
            </p:cNvPr>
            <p:cNvSpPr/>
            <p:nvPr/>
          </p:nvSpPr>
          <p:spPr>
            <a:xfrm>
              <a:off x="9974608" y="4463797"/>
              <a:ext cx="178566" cy="178566"/>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0" name="Rectangle 429">
              <a:extLst>
                <a:ext uri="{FF2B5EF4-FFF2-40B4-BE49-F238E27FC236}">
                  <a16:creationId xmlns:a16="http://schemas.microsoft.com/office/drawing/2014/main" id="{D50DF311-0BAC-4F43-8A60-50CFC0A18C4E}"/>
                </a:ext>
              </a:extLst>
            </p:cNvPr>
            <p:cNvSpPr/>
            <p:nvPr/>
          </p:nvSpPr>
          <p:spPr>
            <a:xfrm>
              <a:off x="10529944" y="4463798"/>
              <a:ext cx="178251" cy="178251"/>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33" name="Rectangle 432">
              <a:extLst>
                <a:ext uri="{FF2B5EF4-FFF2-40B4-BE49-F238E27FC236}">
                  <a16:creationId xmlns:a16="http://schemas.microsoft.com/office/drawing/2014/main" id="{F714A4C3-7A8E-47E7-BFB8-5A17C8A43CEF}"/>
                </a:ext>
              </a:extLst>
            </p:cNvPr>
            <p:cNvSpPr/>
            <p:nvPr/>
          </p:nvSpPr>
          <p:spPr>
            <a:xfrm>
              <a:off x="10358045" y="4462520"/>
              <a:ext cx="178251" cy="178251"/>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grpSp>
      <p:sp>
        <p:nvSpPr>
          <p:cNvPr id="195" name="TextBox 194">
            <a:extLst>
              <a:ext uri="{FF2B5EF4-FFF2-40B4-BE49-F238E27FC236}">
                <a16:creationId xmlns:a16="http://schemas.microsoft.com/office/drawing/2014/main" id="{D6B8A4CF-77E2-486B-B3A8-2B4D98446581}"/>
              </a:ext>
            </a:extLst>
          </p:cNvPr>
          <p:cNvSpPr txBox="1"/>
          <p:nvPr/>
        </p:nvSpPr>
        <p:spPr>
          <a:xfrm>
            <a:off x="9143048" y="5120628"/>
            <a:ext cx="1313180" cy="369332"/>
          </a:xfrm>
          <a:prstGeom prst="rect">
            <a:avLst/>
          </a:prstGeom>
          <a:solidFill>
            <a:srgbClr val="000000">
              <a:alpha val="50196"/>
            </a:srgbClr>
          </a:solidFill>
        </p:spPr>
        <p:txBody>
          <a:bodyPr wrap="none" rtlCol="0">
            <a:spAutoFit/>
          </a:bodyPr>
          <a:lstStyle/>
          <a:p>
            <a:r>
              <a:rPr lang="en-US" dirty="0">
                <a:solidFill>
                  <a:schemeClr val="bg1"/>
                </a:solidFill>
                <a:effectLst>
                  <a:outerShdw blurRad="38100" dist="38100" dir="2700000" algn="tl">
                    <a:srgbClr val="000000">
                      <a:alpha val="43137"/>
                    </a:srgbClr>
                  </a:outerShdw>
                </a:effectLst>
              </a:rPr>
              <a:t>Pixels : 25 </a:t>
            </a:r>
          </a:p>
        </p:txBody>
      </p:sp>
      <p:sp>
        <p:nvSpPr>
          <p:cNvPr id="196" name="TextBox 195">
            <a:extLst>
              <a:ext uri="{FF2B5EF4-FFF2-40B4-BE49-F238E27FC236}">
                <a16:creationId xmlns:a16="http://schemas.microsoft.com/office/drawing/2014/main" id="{B18947BA-CE64-4CED-9233-310FE0C14C0F}"/>
              </a:ext>
            </a:extLst>
          </p:cNvPr>
          <p:cNvSpPr txBox="1"/>
          <p:nvPr/>
        </p:nvSpPr>
        <p:spPr>
          <a:xfrm>
            <a:off x="10510492" y="5117604"/>
            <a:ext cx="1313179" cy="646331"/>
          </a:xfrm>
          <a:prstGeom prst="rect">
            <a:avLst/>
          </a:prstGeom>
          <a:solidFill>
            <a:srgbClr val="000000">
              <a:alpha val="50196"/>
            </a:srgbClr>
          </a:solidFill>
        </p:spPr>
        <p:txBody>
          <a:bodyPr wrap="square" rtlCol="0">
            <a:spAutoFit/>
          </a:bodyPr>
          <a:lstStyle/>
          <a:p>
            <a:r>
              <a:rPr lang="en-US" dirty="0">
                <a:solidFill>
                  <a:schemeClr val="bg1"/>
                </a:solidFill>
                <a:effectLst>
                  <a:outerShdw blurRad="38100" dist="38100" dir="2700000" algn="tl">
                    <a:srgbClr val="000000">
                      <a:alpha val="43137"/>
                    </a:srgbClr>
                  </a:outerShdw>
                </a:effectLst>
              </a:rPr>
              <a:t>Quads : 13 </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Waves : 4</a:t>
            </a:r>
          </a:p>
        </p:txBody>
      </p:sp>
      <p:sp>
        <p:nvSpPr>
          <p:cNvPr id="197" name="TextBox 196">
            <a:extLst>
              <a:ext uri="{FF2B5EF4-FFF2-40B4-BE49-F238E27FC236}">
                <a16:creationId xmlns:a16="http://schemas.microsoft.com/office/drawing/2014/main" id="{E71732AE-409D-401D-86D0-E1ADD3C1D329}"/>
              </a:ext>
            </a:extLst>
          </p:cNvPr>
          <p:cNvSpPr txBox="1"/>
          <p:nvPr/>
        </p:nvSpPr>
        <p:spPr>
          <a:xfrm>
            <a:off x="8446781" y="5935102"/>
            <a:ext cx="3739537" cy="369332"/>
          </a:xfrm>
          <a:prstGeom prst="rect">
            <a:avLst/>
          </a:prstGeom>
          <a:solidFill>
            <a:srgbClr val="000000">
              <a:alpha val="50196"/>
            </a:srgbClr>
          </a:solidFill>
        </p:spPr>
        <p:txBody>
          <a:bodyPr wrap="square" rtlCol="0">
            <a:spAutoFit/>
          </a:bodyPr>
          <a:lstStyle/>
          <a:p>
            <a:r>
              <a:rPr lang="en-US" dirty="0">
                <a:solidFill>
                  <a:schemeClr val="bg1"/>
                </a:solidFill>
                <a:effectLst>
                  <a:outerShdw blurRad="38100" dist="38100" dir="2700000" algn="tl">
                    <a:srgbClr val="000000">
                      <a:alpha val="43137"/>
                    </a:srgbClr>
                  </a:outerShdw>
                </a:effectLst>
              </a:rPr>
              <a:t>Quad occupancy : 25 / 52 = 48.0%</a:t>
            </a:r>
          </a:p>
        </p:txBody>
      </p:sp>
    </p:spTree>
    <p:extLst>
      <p:ext uri="{BB962C8B-B14F-4D97-AF65-F5344CB8AC3E}">
        <p14:creationId xmlns:p14="http://schemas.microsoft.com/office/powerpoint/2010/main" val="28227013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DE892F40-15C7-4DB5-B0C9-6016AD5322B2}"/>
              </a:ext>
            </a:extLst>
          </p:cNvPr>
          <p:cNvSpPr/>
          <p:nvPr/>
        </p:nvSpPr>
        <p:spPr>
          <a:xfrm>
            <a:off x="4785062" y="3820332"/>
            <a:ext cx="1737798" cy="17201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2" name="Rectangle 291">
            <a:extLst>
              <a:ext uri="{FF2B5EF4-FFF2-40B4-BE49-F238E27FC236}">
                <a16:creationId xmlns:a16="http://schemas.microsoft.com/office/drawing/2014/main" id="{93E66905-247C-492F-A6CB-D4DF49D52F86}"/>
              </a:ext>
            </a:extLst>
          </p:cNvPr>
          <p:cNvSpPr/>
          <p:nvPr/>
        </p:nvSpPr>
        <p:spPr>
          <a:xfrm>
            <a:off x="5224747" y="3824219"/>
            <a:ext cx="215719" cy="21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3" name="Rectangle 292">
            <a:extLst>
              <a:ext uri="{FF2B5EF4-FFF2-40B4-BE49-F238E27FC236}">
                <a16:creationId xmlns:a16="http://schemas.microsoft.com/office/drawing/2014/main" id="{4642689E-47C5-4E90-B04C-6B06FCF67EF9}"/>
              </a:ext>
            </a:extLst>
          </p:cNvPr>
          <p:cNvSpPr/>
          <p:nvPr/>
        </p:nvSpPr>
        <p:spPr>
          <a:xfrm>
            <a:off x="5660627" y="3824219"/>
            <a:ext cx="215719" cy="21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4" name="Rectangle 293">
            <a:extLst>
              <a:ext uri="{FF2B5EF4-FFF2-40B4-BE49-F238E27FC236}">
                <a16:creationId xmlns:a16="http://schemas.microsoft.com/office/drawing/2014/main" id="{A39ED51E-0A98-4150-8AF5-15532DAC0DDD}"/>
              </a:ext>
            </a:extLst>
          </p:cNvPr>
          <p:cNvSpPr/>
          <p:nvPr/>
        </p:nvSpPr>
        <p:spPr>
          <a:xfrm>
            <a:off x="6091509" y="3824219"/>
            <a:ext cx="215719" cy="21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5" name="Rectangle 294">
            <a:extLst>
              <a:ext uri="{FF2B5EF4-FFF2-40B4-BE49-F238E27FC236}">
                <a16:creationId xmlns:a16="http://schemas.microsoft.com/office/drawing/2014/main" id="{2FFE0E2F-F772-46A3-8394-CD69869FB61D}"/>
              </a:ext>
            </a:extLst>
          </p:cNvPr>
          <p:cNvSpPr/>
          <p:nvPr/>
        </p:nvSpPr>
        <p:spPr>
          <a:xfrm>
            <a:off x="4797267" y="3820955"/>
            <a:ext cx="216682" cy="21668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2" name="Rectangle 361">
            <a:extLst>
              <a:ext uri="{FF2B5EF4-FFF2-40B4-BE49-F238E27FC236}">
                <a16:creationId xmlns:a16="http://schemas.microsoft.com/office/drawing/2014/main" id="{E38BB2BE-6587-4391-92A0-55939BCF4B59}"/>
              </a:ext>
            </a:extLst>
          </p:cNvPr>
          <p:cNvSpPr/>
          <p:nvPr/>
        </p:nvSpPr>
        <p:spPr>
          <a:xfrm>
            <a:off x="6308168" y="4035357"/>
            <a:ext cx="216299" cy="21629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11" name="Rectangle 410">
            <a:extLst>
              <a:ext uri="{FF2B5EF4-FFF2-40B4-BE49-F238E27FC236}">
                <a16:creationId xmlns:a16="http://schemas.microsoft.com/office/drawing/2014/main" id="{A5AF7B68-27C0-4457-9800-AA461F8241D8}"/>
              </a:ext>
            </a:extLst>
          </p:cNvPr>
          <p:cNvSpPr/>
          <p:nvPr/>
        </p:nvSpPr>
        <p:spPr>
          <a:xfrm>
            <a:off x="5441746" y="4041843"/>
            <a:ext cx="216299" cy="21629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12" name="Rectangle 411">
            <a:extLst>
              <a:ext uri="{FF2B5EF4-FFF2-40B4-BE49-F238E27FC236}">
                <a16:creationId xmlns:a16="http://schemas.microsoft.com/office/drawing/2014/main" id="{63B71C58-2D5F-4180-9D83-ADA45A14B7C6}"/>
              </a:ext>
            </a:extLst>
          </p:cNvPr>
          <p:cNvSpPr/>
          <p:nvPr/>
        </p:nvSpPr>
        <p:spPr>
          <a:xfrm>
            <a:off x="5875970" y="4042209"/>
            <a:ext cx="216299" cy="21629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16" name="Rectangle 415">
            <a:extLst>
              <a:ext uri="{FF2B5EF4-FFF2-40B4-BE49-F238E27FC236}">
                <a16:creationId xmlns:a16="http://schemas.microsoft.com/office/drawing/2014/main" id="{992D2880-6F98-4D77-99D4-F08309B67874}"/>
              </a:ext>
            </a:extLst>
          </p:cNvPr>
          <p:cNvSpPr/>
          <p:nvPr/>
        </p:nvSpPr>
        <p:spPr>
          <a:xfrm>
            <a:off x="5012986" y="4040292"/>
            <a:ext cx="216299" cy="21629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23" name="Rectangle 422">
            <a:extLst>
              <a:ext uri="{FF2B5EF4-FFF2-40B4-BE49-F238E27FC236}">
                <a16:creationId xmlns:a16="http://schemas.microsoft.com/office/drawing/2014/main" id="{372E604C-E632-4853-AE87-D038D67054F2}"/>
              </a:ext>
            </a:extLst>
          </p:cNvPr>
          <p:cNvSpPr/>
          <p:nvPr/>
        </p:nvSpPr>
        <p:spPr>
          <a:xfrm>
            <a:off x="5224747" y="4253874"/>
            <a:ext cx="215719" cy="21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4" name="Rectangle 423">
            <a:extLst>
              <a:ext uri="{FF2B5EF4-FFF2-40B4-BE49-F238E27FC236}">
                <a16:creationId xmlns:a16="http://schemas.microsoft.com/office/drawing/2014/main" id="{B90A2F7D-ED4A-401E-B639-C5E71C3A2602}"/>
              </a:ext>
            </a:extLst>
          </p:cNvPr>
          <p:cNvSpPr/>
          <p:nvPr/>
        </p:nvSpPr>
        <p:spPr>
          <a:xfrm>
            <a:off x="5660627" y="4253874"/>
            <a:ext cx="215719" cy="21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7" name="Rectangle 426">
            <a:extLst>
              <a:ext uri="{FF2B5EF4-FFF2-40B4-BE49-F238E27FC236}">
                <a16:creationId xmlns:a16="http://schemas.microsoft.com/office/drawing/2014/main" id="{0267FA9C-0ACF-4C84-84C5-3BE6636E1D6C}"/>
              </a:ext>
            </a:extLst>
          </p:cNvPr>
          <p:cNvSpPr/>
          <p:nvPr/>
        </p:nvSpPr>
        <p:spPr>
          <a:xfrm>
            <a:off x="6091509" y="4253874"/>
            <a:ext cx="215719" cy="21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8" name="Rectangle 427">
            <a:extLst>
              <a:ext uri="{FF2B5EF4-FFF2-40B4-BE49-F238E27FC236}">
                <a16:creationId xmlns:a16="http://schemas.microsoft.com/office/drawing/2014/main" id="{BCDB6073-F3A0-497C-A51F-D0C784BF63EB}"/>
              </a:ext>
            </a:extLst>
          </p:cNvPr>
          <p:cNvSpPr/>
          <p:nvPr/>
        </p:nvSpPr>
        <p:spPr>
          <a:xfrm>
            <a:off x="4797267" y="4252702"/>
            <a:ext cx="216682" cy="21668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5" name="Rectangle 434">
            <a:extLst>
              <a:ext uri="{FF2B5EF4-FFF2-40B4-BE49-F238E27FC236}">
                <a16:creationId xmlns:a16="http://schemas.microsoft.com/office/drawing/2014/main" id="{8DECEE2C-2A9F-463D-90A5-8E6096B98AE0}"/>
              </a:ext>
            </a:extLst>
          </p:cNvPr>
          <p:cNvSpPr/>
          <p:nvPr/>
        </p:nvSpPr>
        <p:spPr>
          <a:xfrm>
            <a:off x="6308168" y="4483137"/>
            <a:ext cx="216299" cy="21629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36" name="Rectangle 435">
            <a:extLst>
              <a:ext uri="{FF2B5EF4-FFF2-40B4-BE49-F238E27FC236}">
                <a16:creationId xmlns:a16="http://schemas.microsoft.com/office/drawing/2014/main" id="{4E265086-0238-48F1-B2FD-AC2B2135D206}"/>
              </a:ext>
            </a:extLst>
          </p:cNvPr>
          <p:cNvSpPr/>
          <p:nvPr/>
        </p:nvSpPr>
        <p:spPr>
          <a:xfrm>
            <a:off x="5012986" y="4450727"/>
            <a:ext cx="216299" cy="21629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41" name="Rectangle 440">
            <a:extLst>
              <a:ext uri="{FF2B5EF4-FFF2-40B4-BE49-F238E27FC236}">
                <a16:creationId xmlns:a16="http://schemas.microsoft.com/office/drawing/2014/main" id="{4725C730-A993-436E-A3A1-70BDF181EFDF}"/>
              </a:ext>
            </a:extLst>
          </p:cNvPr>
          <p:cNvSpPr/>
          <p:nvPr/>
        </p:nvSpPr>
        <p:spPr>
          <a:xfrm>
            <a:off x="5441746" y="4471498"/>
            <a:ext cx="216299" cy="21629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42" name="Rectangle 441">
            <a:extLst>
              <a:ext uri="{FF2B5EF4-FFF2-40B4-BE49-F238E27FC236}">
                <a16:creationId xmlns:a16="http://schemas.microsoft.com/office/drawing/2014/main" id="{3CB559FE-D7B3-4DA0-86C0-B6D7196F09C7}"/>
              </a:ext>
            </a:extLst>
          </p:cNvPr>
          <p:cNvSpPr/>
          <p:nvPr/>
        </p:nvSpPr>
        <p:spPr>
          <a:xfrm>
            <a:off x="5875970" y="4471864"/>
            <a:ext cx="216299" cy="21629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45" name="Rectangle 444">
            <a:extLst>
              <a:ext uri="{FF2B5EF4-FFF2-40B4-BE49-F238E27FC236}">
                <a16:creationId xmlns:a16="http://schemas.microsoft.com/office/drawing/2014/main" id="{C9B87137-2C7F-41EA-B115-73D8A1C6C7AE}"/>
              </a:ext>
            </a:extLst>
          </p:cNvPr>
          <p:cNvSpPr/>
          <p:nvPr/>
        </p:nvSpPr>
        <p:spPr>
          <a:xfrm>
            <a:off x="5224747" y="4675677"/>
            <a:ext cx="215719" cy="21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6" name="Rectangle 445">
            <a:extLst>
              <a:ext uri="{FF2B5EF4-FFF2-40B4-BE49-F238E27FC236}">
                <a16:creationId xmlns:a16="http://schemas.microsoft.com/office/drawing/2014/main" id="{1DE70B1E-5291-49FC-A283-4FF8710A5038}"/>
              </a:ext>
            </a:extLst>
          </p:cNvPr>
          <p:cNvSpPr/>
          <p:nvPr/>
        </p:nvSpPr>
        <p:spPr>
          <a:xfrm>
            <a:off x="5660627" y="4675677"/>
            <a:ext cx="215719" cy="21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7" name="Rectangle 446">
            <a:extLst>
              <a:ext uri="{FF2B5EF4-FFF2-40B4-BE49-F238E27FC236}">
                <a16:creationId xmlns:a16="http://schemas.microsoft.com/office/drawing/2014/main" id="{DE9E4481-87B1-4E52-8BE2-2BC85ECD0CE3}"/>
              </a:ext>
            </a:extLst>
          </p:cNvPr>
          <p:cNvSpPr/>
          <p:nvPr/>
        </p:nvSpPr>
        <p:spPr>
          <a:xfrm>
            <a:off x="6091509" y="4675677"/>
            <a:ext cx="215719" cy="21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8" name="Rectangle 447">
            <a:extLst>
              <a:ext uri="{FF2B5EF4-FFF2-40B4-BE49-F238E27FC236}">
                <a16:creationId xmlns:a16="http://schemas.microsoft.com/office/drawing/2014/main" id="{4184A2EB-A9E3-4637-9BB8-3D0C61863F4D}"/>
              </a:ext>
            </a:extLst>
          </p:cNvPr>
          <p:cNvSpPr/>
          <p:nvPr/>
        </p:nvSpPr>
        <p:spPr>
          <a:xfrm>
            <a:off x="4797267" y="4674505"/>
            <a:ext cx="216682" cy="21668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0" name="Rectangle 449">
            <a:extLst>
              <a:ext uri="{FF2B5EF4-FFF2-40B4-BE49-F238E27FC236}">
                <a16:creationId xmlns:a16="http://schemas.microsoft.com/office/drawing/2014/main" id="{C4EFAF2C-DED2-4FF3-B891-F175351214B1}"/>
              </a:ext>
            </a:extLst>
          </p:cNvPr>
          <p:cNvSpPr/>
          <p:nvPr/>
        </p:nvSpPr>
        <p:spPr>
          <a:xfrm>
            <a:off x="5875970" y="4885567"/>
            <a:ext cx="216299" cy="21629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52" name="Rectangle 451">
            <a:extLst>
              <a:ext uri="{FF2B5EF4-FFF2-40B4-BE49-F238E27FC236}">
                <a16:creationId xmlns:a16="http://schemas.microsoft.com/office/drawing/2014/main" id="{3208A36F-C29A-4CD9-B36C-B00E1AC5B2FB}"/>
              </a:ext>
            </a:extLst>
          </p:cNvPr>
          <p:cNvSpPr/>
          <p:nvPr/>
        </p:nvSpPr>
        <p:spPr>
          <a:xfrm>
            <a:off x="5012986" y="4899838"/>
            <a:ext cx="216299" cy="21629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55" name="Rectangle 454">
            <a:extLst>
              <a:ext uri="{FF2B5EF4-FFF2-40B4-BE49-F238E27FC236}">
                <a16:creationId xmlns:a16="http://schemas.microsoft.com/office/drawing/2014/main" id="{B764D4F7-2092-43B8-8B9B-020B93AA0950}"/>
              </a:ext>
            </a:extLst>
          </p:cNvPr>
          <p:cNvSpPr/>
          <p:nvPr/>
        </p:nvSpPr>
        <p:spPr>
          <a:xfrm>
            <a:off x="6301531" y="4892822"/>
            <a:ext cx="215719" cy="21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7" name="Rectangle 456">
            <a:extLst>
              <a:ext uri="{FF2B5EF4-FFF2-40B4-BE49-F238E27FC236}">
                <a16:creationId xmlns:a16="http://schemas.microsoft.com/office/drawing/2014/main" id="{09880454-1FF8-4875-A39E-2353451B18CC}"/>
              </a:ext>
            </a:extLst>
          </p:cNvPr>
          <p:cNvSpPr/>
          <p:nvPr/>
        </p:nvSpPr>
        <p:spPr>
          <a:xfrm>
            <a:off x="5441746" y="4893301"/>
            <a:ext cx="216299" cy="21629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61" name="Rectangle 460">
            <a:extLst>
              <a:ext uri="{FF2B5EF4-FFF2-40B4-BE49-F238E27FC236}">
                <a16:creationId xmlns:a16="http://schemas.microsoft.com/office/drawing/2014/main" id="{46A65727-E636-4072-94A1-B6EC34329CB7}"/>
              </a:ext>
            </a:extLst>
          </p:cNvPr>
          <p:cNvSpPr/>
          <p:nvPr/>
        </p:nvSpPr>
        <p:spPr>
          <a:xfrm>
            <a:off x="5224747" y="5108128"/>
            <a:ext cx="215719" cy="21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2" name="Rectangle 461">
            <a:extLst>
              <a:ext uri="{FF2B5EF4-FFF2-40B4-BE49-F238E27FC236}">
                <a16:creationId xmlns:a16="http://schemas.microsoft.com/office/drawing/2014/main" id="{E663263D-3795-4C26-B4F6-7628A97D4585}"/>
              </a:ext>
            </a:extLst>
          </p:cNvPr>
          <p:cNvSpPr/>
          <p:nvPr/>
        </p:nvSpPr>
        <p:spPr>
          <a:xfrm>
            <a:off x="5660627" y="5108128"/>
            <a:ext cx="215719" cy="21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3" name="Rectangle 462">
            <a:extLst>
              <a:ext uri="{FF2B5EF4-FFF2-40B4-BE49-F238E27FC236}">
                <a16:creationId xmlns:a16="http://schemas.microsoft.com/office/drawing/2014/main" id="{AD63A6DA-0B28-44C9-AD35-ECE62C48BC4B}"/>
              </a:ext>
            </a:extLst>
          </p:cNvPr>
          <p:cNvSpPr/>
          <p:nvPr/>
        </p:nvSpPr>
        <p:spPr>
          <a:xfrm>
            <a:off x="6091509" y="5108128"/>
            <a:ext cx="215719" cy="21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4" name="Rectangle 463">
            <a:extLst>
              <a:ext uri="{FF2B5EF4-FFF2-40B4-BE49-F238E27FC236}">
                <a16:creationId xmlns:a16="http://schemas.microsoft.com/office/drawing/2014/main" id="{CFF776AF-3A09-44CA-AF02-D706BFEDEF32}"/>
              </a:ext>
            </a:extLst>
          </p:cNvPr>
          <p:cNvSpPr/>
          <p:nvPr/>
        </p:nvSpPr>
        <p:spPr>
          <a:xfrm>
            <a:off x="4797267" y="5106956"/>
            <a:ext cx="216682" cy="21668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6" name="Rectangle 475">
            <a:extLst>
              <a:ext uri="{FF2B5EF4-FFF2-40B4-BE49-F238E27FC236}">
                <a16:creationId xmlns:a16="http://schemas.microsoft.com/office/drawing/2014/main" id="{C6B5375A-C1A8-493C-9B4D-FB96285BB8AB}"/>
              </a:ext>
            </a:extLst>
          </p:cNvPr>
          <p:cNvSpPr/>
          <p:nvPr/>
        </p:nvSpPr>
        <p:spPr>
          <a:xfrm>
            <a:off x="5012986" y="5324201"/>
            <a:ext cx="216299" cy="21629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25" name="Rectangle 624">
            <a:extLst>
              <a:ext uri="{FF2B5EF4-FFF2-40B4-BE49-F238E27FC236}">
                <a16:creationId xmlns:a16="http://schemas.microsoft.com/office/drawing/2014/main" id="{8FD4EC2A-F05F-4650-BC6A-F0BD47E92BA6}"/>
              </a:ext>
            </a:extLst>
          </p:cNvPr>
          <p:cNvSpPr/>
          <p:nvPr/>
        </p:nvSpPr>
        <p:spPr>
          <a:xfrm>
            <a:off x="5446674" y="5310093"/>
            <a:ext cx="216299" cy="21629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26" name="Rectangle 625">
            <a:extLst>
              <a:ext uri="{FF2B5EF4-FFF2-40B4-BE49-F238E27FC236}">
                <a16:creationId xmlns:a16="http://schemas.microsoft.com/office/drawing/2014/main" id="{5F0F12AC-E78C-471D-97FC-B3AE9AD960F6}"/>
              </a:ext>
            </a:extLst>
          </p:cNvPr>
          <p:cNvSpPr/>
          <p:nvPr/>
        </p:nvSpPr>
        <p:spPr>
          <a:xfrm>
            <a:off x="5882977" y="5318364"/>
            <a:ext cx="216299" cy="21629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27" name="Rectangle 626">
            <a:extLst>
              <a:ext uri="{FF2B5EF4-FFF2-40B4-BE49-F238E27FC236}">
                <a16:creationId xmlns:a16="http://schemas.microsoft.com/office/drawing/2014/main" id="{1BA850DA-92EA-40A5-B159-91EAECFBA704}"/>
              </a:ext>
            </a:extLst>
          </p:cNvPr>
          <p:cNvSpPr/>
          <p:nvPr/>
        </p:nvSpPr>
        <p:spPr>
          <a:xfrm>
            <a:off x="6307936" y="5310382"/>
            <a:ext cx="215719" cy="21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normAutofit fontScale="90000"/>
          </a:bodyPr>
          <a:lstStyle/>
          <a:p>
            <a:r>
              <a:rPr lang="en-US" dirty="0"/>
              <a:t>QUAD Occupancy and MSAA AND STENCIL</a:t>
            </a:r>
          </a:p>
        </p:txBody>
      </p:sp>
      <p:sp>
        <p:nvSpPr>
          <p:cNvPr id="3" name="Content Placeholder 2"/>
          <p:cNvSpPr>
            <a:spLocks noGrp="1"/>
          </p:cNvSpPr>
          <p:nvPr>
            <p:ph idx="1"/>
          </p:nvPr>
        </p:nvSpPr>
        <p:spPr>
          <a:xfrm>
            <a:off x="484342" y="1830259"/>
            <a:ext cx="11322929" cy="4091354"/>
          </a:xfrm>
        </p:spPr>
        <p:txBody>
          <a:bodyPr>
            <a:normAutofit/>
          </a:bodyPr>
          <a:lstStyle/>
          <a:p>
            <a:r>
              <a:rPr lang="en-US" dirty="0"/>
              <a:t>Can we not render specific samples similar to VRS?</a:t>
            </a:r>
          </a:p>
          <a:p>
            <a:r>
              <a:rPr lang="en-US" dirty="0"/>
              <a:t>Stenciling can ‘kill’ individual samples</a:t>
            </a:r>
          </a:p>
          <a:p>
            <a:pPr lvl="1"/>
            <a:r>
              <a:rPr lang="en-US" dirty="0"/>
              <a:t>Single sample ‘kill’ won’t result in performance gain due to helper threads in quads</a:t>
            </a:r>
          </a:p>
          <a:p>
            <a:pPr lvl="1"/>
            <a:r>
              <a:rPr lang="en-US" dirty="0"/>
              <a:t>In order to kill a quad – all samples need to be stenciled</a:t>
            </a:r>
          </a:p>
          <a:p>
            <a:r>
              <a:rPr lang="en-US" dirty="0"/>
              <a:t>In non MSAA it results in 2x2 missing quad</a:t>
            </a:r>
          </a:p>
        </p:txBody>
      </p:sp>
      <p:grpSp>
        <p:nvGrpSpPr>
          <p:cNvPr id="10" name="Group 9">
            <a:extLst>
              <a:ext uri="{FF2B5EF4-FFF2-40B4-BE49-F238E27FC236}">
                <a16:creationId xmlns:a16="http://schemas.microsoft.com/office/drawing/2014/main" id="{10EA84B5-1EBF-4A3D-AD27-D42A1036EC6E}"/>
              </a:ext>
            </a:extLst>
          </p:cNvPr>
          <p:cNvGrpSpPr/>
          <p:nvPr/>
        </p:nvGrpSpPr>
        <p:grpSpPr>
          <a:xfrm>
            <a:off x="599106" y="3826164"/>
            <a:ext cx="1708447" cy="1715861"/>
            <a:chOff x="599106" y="3737676"/>
            <a:chExt cx="1708447" cy="1715861"/>
          </a:xfrm>
        </p:grpSpPr>
        <p:sp>
          <p:nvSpPr>
            <p:cNvPr id="196" name="Rectangle 195">
              <a:extLst>
                <a:ext uri="{FF2B5EF4-FFF2-40B4-BE49-F238E27FC236}">
                  <a16:creationId xmlns:a16="http://schemas.microsoft.com/office/drawing/2014/main" id="{AFA4273F-D3EB-491E-BB5D-6DDA3EC11D7C}"/>
                </a:ext>
              </a:extLst>
            </p:cNvPr>
            <p:cNvSpPr/>
            <p:nvPr/>
          </p:nvSpPr>
          <p:spPr>
            <a:xfrm>
              <a:off x="607041" y="3737678"/>
              <a:ext cx="843510" cy="8435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0</a:t>
              </a:r>
            </a:p>
          </p:txBody>
        </p:sp>
        <p:sp>
          <p:nvSpPr>
            <p:cNvPr id="197" name="Rectangle 196">
              <a:extLst>
                <a:ext uri="{FF2B5EF4-FFF2-40B4-BE49-F238E27FC236}">
                  <a16:creationId xmlns:a16="http://schemas.microsoft.com/office/drawing/2014/main" id="{95966677-0088-43FD-8F72-883040FB80D0}"/>
                </a:ext>
              </a:extLst>
            </p:cNvPr>
            <p:cNvSpPr/>
            <p:nvPr/>
          </p:nvSpPr>
          <p:spPr>
            <a:xfrm>
              <a:off x="1458330" y="3737678"/>
              <a:ext cx="843510" cy="8435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1</a:t>
              </a:r>
            </a:p>
          </p:txBody>
        </p:sp>
        <p:sp>
          <p:nvSpPr>
            <p:cNvPr id="198" name="Rectangle 197">
              <a:extLst>
                <a:ext uri="{FF2B5EF4-FFF2-40B4-BE49-F238E27FC236}">
                  <a16:creationId xmlns:a16="http://schemas.microsoft.com/office/drawing/2014/main" id="{B67F57FA-3196-4189-86B1-787C1CC26771}"/>
                </a:ext>
              </a:extLst>
            </p:cNvPr>
            <p:cNvSpPr/>
            <p:nvPr/>
          </p:nvSpPr>
          <p:spPr>
            <a:xfrm>
              <a:off x="606011" y="4595607"/>
              <a:ext cx="843510" cy="8435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2</a:t>
              </a:r>
            </a:p>
          </p:txBody>
        </p:sp>
        <p:sp>
          <p:nvSpPr>
            <p:cNvPr id="199" name="Rectangle 198">
              <a:extLst>
                <a:ext uri="{FF2B5EF4-FFF2-40B4-BE49-F238E27FC236}">
                  <a16:creationId xmlns:a16="http://schemas.microsoft.com/office/drawing/2014/main" id="{FA7F28D9-A543-4C39-8332-4CE554DA9097}"/>
                </a:ext>
              </a:extLst>
            </p:cNvPr>
            <p:cNvSpPr/>
            <p:nvPr/>
          </p:nvSpPr>
          <p:spPr>
            <a:xfrm>
              <a:off x="1457300" y="4595607"/>
              <a:ext cx="843510" cy="8435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3</a:t>
              </a:r>
            </a:p>
          </p:txBody>
        </p:sp>
        <p:grpSp>
          <p:nvGrpSpPr>
            <p:cNvPr id="200" name="Group 199">
              <a:extLst>
                <a:ext uri="{FF2B5EF4-FFF2-40B4-BE49-F238E27FC236}">
                  <a16:creationId xmlns:a16="http://schemas.microsoft.com/office/drawing/2014/main" id="{D8B1459A-125D-41F1-8881-1C7904838432}"/>
                </a:ext>
              </a:extLst>
            </p:cNvPr>
            <p:cNvGrpSpPr/>
            <p:nvPr/>
          </p:nvGrpSpPr>
          <p:grpSpPr>
            <a:xfrm>
              <a:off x="601964" y="3737676"/>
              <a:ext cx="1490621" cy="1715861"/>
              <a:chOff x="1429059" y="1547927"/>
              <a:chExt cx="2988303" cy="3439851"/>
            </a:xfrm>
          </p:grpSpPr>
          <p:sp>
            <p:nvSpPr>
              <p:cNvPr id="217" name="Rectangle 216">
                <a:extLst>
                  <a:ext uri="{FF2B5EF4-FFF2-40B4-BE49-F238E27FC236}">
                    <a16:creationId xmlns:a16="http://schemas.microsoft.com/office/drawing/2014/main" id="{DB5CCB2F-9054-47FB-8801-658D138CCD0A}"/>
                  </a:ext>
                </a:extLst>
              </p:cNvPr>
              <p:cNvSpPr/>
              <p:nvPr/>
            </p:nvSpPr>
            <p:spPr>
              <a:xfrm>
                <a:off x="1854913" y="240789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8" name="Rectangle 217">
                <a:extLst>
                  <a:ext uri="{FF2B5EF4-FFF2-40B4-BE49-F238E27FC236}">
                    <a16:creationId xmlns:a16="http://schemas.microsoft.com/office/drawing/2014/main" id="{65AC01F0-5210-4383-82F3-AC81244F2C67}"/>
                  </a:ext>
                </a:extLst>
              </p:cNvPr>
              <p:cNvSpPr/>
              <p:nvPr/>
            </p:nvSpPr>
            <p:spPr>
              <a:xfrm>
                <a:off x="2280767" y="2407889"/>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9" name="Rectangle 218">
                <a:extLst>
                  <a:ext uri="{FF2B5EF4-FFF2-40B4-BE49-F238E27FC236}">
                    <a16:creationId xmlns:a16="http://schemas.microsoft.com/office/drawing/2014/main" id="{EAC9F69B-A9FB-47FA-84F8-0487DA2E5F2D}"/>
                  </a:ext>
                </a:extLst>
              </p:cNvPr>
              <p:cNvSpPr/>
              <p:nvPr/>
            </p:nvSpPr>
            <p:spPr>
              <a:xfrm>
                <a:off x="2706621" y="240789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0" name="Rectangle 219">
                <a:extLst>
                  <a:ext uri="{FF2B5EF4-FFF2-40B4-BE49-F238E27FC236}">
                    <a16:creationId xmlns:a16="http://schemas.microsoft.com/office/drawing/2014/main" id="{0F2D8012-73C3-47CA-9717-3E4E64E0D860}"/>
                  </a:ext>
                </a:extLst>
              </p:cNvPr>
              <p:cNvSpPr/>
              <p:nvPr/>
            </p:nvSpPr>
            <p:spPr>
              <a:xfrm>
                <a:off x="1429059" y="2837873"/>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1" name="Rectangle 220">
                <a:extLst>
                  <a:ext uri="{FF2B5EF4-FFF2-40B4-BE49-F238E27FC236}">
                    <a16:creationId xmlns:a16="http://schemas.microsoft.com/office/drawing/2014/main" id="{7AB87937-5901-4165-A913-400607E2DFD3}"/>
                  </a:ext>
                </a:extLst>
              </p:cNvPr>
              <p:cNvSpPr/>
              <p:nvPr/>
            </p:nvSpPr>
            <p:spPr>
              <a:xfrm>
                <a:off x="1854913" y="2837873"/>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2" name="Rectangle 221">
                <a:extLst>
                  <a:ext uri="{FF2B5EF4-FFF2-40B4-BE49-F238E27FC236}">
                    <a16:creationId xmlns:a16="http://schemas.microsoft.com/office/drawing/2014/main" id="{48F8ECD6-64A4-43AF-914F-D21C3D6E01B2}"/>
                  </a:ext>
                </a:extLst>
              </p:cNvPr>
              <p:cNvSpPr/>
              <p:nvPr/>
            </p:nvSpPr>
            <p:spPr>
              <a:xfrm>
                <a:off x="2280767" y="2837872"/>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3" name="Rectangle 222">
                <a:extLst>
                  <a:ext uri="{FF2B5EF4-FFF2-40B4-BE49-F238E27FC236}">
                    <a16:creationId xmlns:a16="http://schemas.microsoft.com/office/drawing/2014/main" id="{77CCD574-881E-4A0A-B802-202246C811A2}"/>
                  </a:ext>
                </a:extLst>
              </p:cNvPr>
              <p:cNvSpPr/>
              <p:nvPr/>
            </p:nvSpPr>
            <p:spPr>
              <a:xfrm>
                <a:off x="2706621" y="2837873"/>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4" name="Rectangle 223">
                <a:extLst>
                  <a:ext uri="{FF2B5EF4-FFF2-40B4-BE49-F238E27FC236}">
                    <a16:creationId xmlns:a16="http://schemas.microsoft.com/office/drawing/2014/main" id="{D238C518-55D4-4480-9771-C61D7A28CCE7}"/>
                  </a:ext>
                </a:extLst>
              </p:cNvPr>
              <p:cNvSpPr/>
              <p:nvPr/>
            </p:nvSpPr>
            <p:spPr>
              <a:xfrm>
                <a:off x="3987379" y="1547927"/>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 name="Rectangle 224">
                <a:extLst>
                  <a:ext uri="{FF2B5EF4-FFF2-40B4-BE49-F238E27FC236}">
                    <a16:creationId xmlns:a16="http://schemas.microsoft.com/office/drawing/2014/main" id="{3C07072C-BEFC-4600-9028-04019C70D810}"/>
                  </a:ext>
                </a:extLst>
              </p:cNvPr>
              <p:cNvSpPr/>
              <p:nvPr/>
            </p:nvSpPr>
            <p:spPr>
              <a:xfrm>
                <a:off x="3135671" y="1977911"/>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6" name="Rectangle 225">
                <a:extLst>
                  <a:ext uri="{FF2B5EF4-FFF2-40B4-BE49-F238E27FC236}">
                    <a16:creationId xmlns:a16="http://schemas.microsoft.com/office/drawing/2014/main" id="{E45650F9-63E5-4B4C-AAA5-687482D51182}"/>
                  </a:ext>
                </a:extLst>
              </p:cNvPr>
              <p:cNvSpPr/>
              <p:nvPr/>
            </p:nvSpPr>
            <p:spPr>
              <a:xfrm>
                <a:off x="3561525" y="1977911"/>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7" name="Rectangle 226">
                <a:extLst>
                  <a:ext uri="{FF2B5EF4-FFF2-40B4-BE49-F238E27FC236}">
                    <a16:creationId xmlns:a16="http://schemas.microsoft.com/office/drawing/2014/main" id="{06E09431-0B0B-4141-A1AC-35B8D6C321AA}"/>
                  </a:ext>
                </a:extLst>
              </p:cNvPr>
              <p:cNvSpPr/>
              <p:nvPr/>
            </p:nvSpPr>
            <p:spPr>
              <a:xfrm>
                <a:off x="3987379" y="197791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8" name="Rectangle 227">
                <a:extLst>
                  <a:ext uri="{FF2B5EF4-FFF2-40B4-BE49-F238E27FC236}">
                    <a16:creationId xmlns:a16="http://schemas.microsoft.com/office/drawing/2014/main" id="{1A4566E1-03D0-4D59-9B22-F5A9935F84A3}"/>
                  </a:ext>
                </a:extLst>
              </p:cNvPr>
              <p:cNvSpPr/>
              <p:nvPr/>
            </p:nvSpPr>
            <p:spPr>
              <a:xfrm>
                <a:off x="3135671" y="240789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9" name="Rectangle 228">
                <a:extLst>
                  <a:ext uri="{FF2B5EF4-FFF2-40B4-BE49-F238E27FC236}">
                    <a16:creationId xmlns:a16="http://schemas.microsoft.com/office/drawing/2014/main" id="{FA9814B4-256D-4654-B26C-F1B28F01CFDF}"/>
                  </a:ext>
                </a:extLst>
              </p:cNvPr>
              <p:cNvSpPr/>
              <p:nvPr/>
            </p:nvSpPr>
            <p:spPr>
              <a:xfrm>
                <a:off x="3561525" y="240789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0" name="Rectangle 229">
                <a:extLst>
                  <a:ext uri="{FF2B5EF4-FFF2-40B4-BE49-F238E27FC236}">
                    <a16:creationId xmlns:a16="http://schemas.microsoft.com/office/drawing/2014/main" id="{6D393E4A-5EDC-40D3-B00D-82A483675454}"/>
                  </a:ext>
                </a:extLst>
              </p:cNvPr>
              <p:cNvSpPr/>
              <p:nvPr/>
            </p:nvSpPr>
            <p:spPr>
              <a:xfrm>
                <a:off x="3135671" y="2837873"/>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1" name="Rectangle 230">
                <a:extLst>
                  <a:ext uri="{FF2B5EF4-FFF2-40B4-BE49-F238E27FC236}">
                    <a16:creationId xmlns:a16="http://schemas.microsoft.com/office/drawing/2014/main" id="{0227620B-B333-4449-B76B-7FC6F35F053B}"/>
                  </a:ext>
                </a:extLst>
              </p:cNvPr>
              <p:cNvSpPr/>
              <p:nvPr/>
            </p:nvSpPr>
            <p:spPr>
              <a:xfrm>
                <a:off x="3561525" y="2837873"/>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2" name="Rectangle 231">
                <a:extLst>
                  <a:ext uri="{FF2B5EF4-FFF2-40B4-BE49-F238E27FC236}">
                    <a16:creationId xmlns:a16="http://schemas.microsoft.com/office/drawing/2014/main" id="{4E2C1AFA-DED4-4A9B-8246-27EB5F1EBC9E}"/>
                  </a:ext>
                </a:extLst>
              </p:cNvPr>
              <p:cNvSpPr/>
              <p:nvPr/>
            </p:nvSpPr>
            <p:spPr>
              <a:xfrm>
                <a:off x="1852848" y="3267851"/>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3" name="Rectangle 232">
                <a:extLst>
                  <a:ext uri="{FF2B5EF4-FFF2-40B4-BE49-F238E27FC236}">
                    <a16:creationId xmlns:a16="http://schemas.microsoft.com/office/drawing/2014/main" id="{F374DEFA-2484-4D0C-A485-2D45B242A42C}"/>
                  </a:ext>
                </a:extLst>
              </p:cNvPr>
              <p:cNvSpPr/>
              <p:nvPr/>
            </p:nvSpPr>
            <p:spPr>
              <a:xfrm>
                <a:off x="2278702" y="326785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4" name="Rectangle 233">
                <a:extLst>
                  <a:ext uri="{FF2B5EF4-FFF2-40B4-BE49-F238E27FC236}">
                    <a16:creationId xmlns:a16="http://schemas.microsoft.com/office/drawing/2014/main" id="{D837FDDD-88B0-4917-A236-CDDC58268996}"/>
                  </a:ext>
                </a:extLst>
              </p:cNvPr>
              <p:cNvSpPr/>
              <p:nvPr/>
            </p:nvSpPr>
            <p:spPr>
              <a:xfrm>
                <a:off x="2704556" y="3267851"/>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5" name="Rectangle 234">
                <a:extLst>
                  <a:ext uri="{FF2B5EF4-FFF2-40B4-BE49-F238E27FC236}">
                    <a16:creationId xmlns:a16="http://schemas.microsoft.com/office/drawing/2014/main" id="{5576BD8A-FC3C-4EB8-8AB3-5BE959B58D0B}"/>
                  </a:ext>
                </a:extLst>
              </p:cNvPr>
              <p:cNvSpPr/>
              <p:nvPr/>
            </p:nvSpPr>
            <p:spPr>
              <a:xfrm>
                <a:off x="1852848" y="3697834"/>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6" name="Rectangle 235">
                <a:extLst>
                  <a:ext uri="{FF2B5EF4-FFF2-40B4-BE49-F238E27FC236}">
                    <a16:creationId xmlns:a16="http://schemas.microsoft.com/office/drawing/2014/main" id="{03C4F427-CCAE-444B-B40E-1E3ACAE3D2AB}"/>
                  </a:ext>
                </a:extLst>
              </p:cNvPr>
              <p:cNvSpPr/>
              <p:nvPr/>
            </p:nvSpPr>
            <p:spPr>
              <a:xfrm>
                <a:off x="2278702" y="3697833"/>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7" name="Rectangle 236">
                <a:extLst>
                  <a:ext uri="{FF2B5EF4-FFF2-40B4-BE49-F238E27FC236}">
                    <a16:creationId xmlns:a16="http://schemas.microsoft.com/office/drawing/2014/main" id="{37FBDE0E-D14D-4B53-B783-E49029ED3189}"/>
                  </a:ext>
                </a:extLst>
              </p:cNvPr>
              <p:cNvSpPr/>
              <p:nvPr/>
            </p:nvSpPr>
            <p:spPr>
              <a:xfrm>
                <a:off x="2704556" y="3697834"/>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8" name="Rectangle 237">
                <a:extLst>
                  <a:ext uri="{FF2B5EF4-FFF2-40B4-BE49-F238E27FC236}">
                    <a16:creationId xmlns:a16="http://schemas.microsoft.com/office/drawing/2014/main" id="{2F8B0F76-4D7D-4559-892C-E72ADAB9F6F4}"/>
                  </a:ext>
                </a:extLst>
              </p:cNvPr>
              <p:cNvSpPr/>
              <p:nvPr/>
            </p:nvSpPr>
            <p:spPr>
              <a:xfrm>
                <a:off x="2278702" y="4127812"/>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9" name="Rectangle 238">
                <a:extLst>
                  <a:ext uri="{FF2B5EF4-FFF2-40B4-BE49-F238E27FC236}">
                    <a16:creationId xmlns:a16="http://schemas.microsoft.com/office/drawing/2014/main" id="{C50B10E3-27AC-4CD4-A350-ADFB925BF31C}"/>
                  </a:ext>
                </a:extLst>
              </p:cNvPr>
              <p:cNvSpPr/>
              <p:nvPr/>
            </p:nvSpPr>
            <p:spPr>
              <a:xfrm>
                <a:off x="2704556" y="4127813"/>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0" name="Rectangle 239">
                <a:extLst>
                  <a:ext uri="{FF2B5EF4-FFF2-40B4-BE49-F238E27FC236}">
                    <a16:creationId xmlns:a16="http://schemas.microsoft.com/office/drawing/2014/main" id="{8C638476-9928-42D2-927F-A1B0CE1D3272}"/>
                  </a:ext>
                </a:extLst>
              </p:cNvPr>
              <p:cNvSpPr/>
              <p:nvPr/>
            </p:nvSpPr>
            <p:spPr>
              <a:xfrm>
                <a:off x="2278702" y="4557795"/>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1" name="Rectangle 240">
                <a:extLst>
                  <a:ext uri="{FF2B5EF4-FFF2-40B4-BE49-F238E27FC236}">
                    <a16:creationId xmlns:a16="http://schemas.microsoft.com/office/drawing/2014/main" id="{879661DF-1A0C-4E15-9800-9C6930496603}"/>
                  </a:ext>
                </a:extLst>
              </p:cNvPr>
              <p:cNvSpPr/>
              <p:nvPr/>
            </p:nvSpPr>
            <p:spPr>
              <a:xfrm>
                <a:off x="3133606" y="3267851"/>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3" name="Rectangle 202">
              <a:extLst>
                <a:ext uri="{FF2B5EF4-FFF2-40B4-BE49-F238E27FC236}">
                  <a16:creationId xmlns:a16="http://schemas.microsoft.com/office/drawing/2014/main" id="{A3D89962-DEAB-4D9A-8FD1-A09DF0D396A1}"/>
                </a:ext>
              </a:extLst>
            </p:cNvPr>
            <p:cNvSpPr/>
            <p:nvPr/>
          </p:nvSpPr>
          <p:spPr>
            <a:xfrm>
              <a:off x="599106" y="4166640"/>
              <a:ext cx="214483" cy="2144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 name="Rectangle 203">
              <a:extLst>
                <a:ext uri="{FF2B5EF4-FFF2-40B4-BE49-F238E27FC236}">
                  <a16:creationId xmlns:a16="http://schemas.microsoft.com/office/drawing/2014/main" id="{8D8ACC1B-AD51-4743-BEFC-812516B6F6DA}"/>
                </a:ext>
              </a:extLst>
            </p:cNvPr>
            <p:cNvSpPr/>
            <p:nvPr/>
          </p:nvSpPr>
          <p:spPr>
            <a:xfrm>
              <a:off x="601918" y="4592435"/>
              <a:ext cx="214483" cy="2144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 name="Rectangle 204">
              <a:extLst>
                <a:ext uri="{FF2B5EF4-FFF2-40B4-BE49-F238E27FC236}">
                  <a16:creationId xmlns:a16="http://schemas.microsoft.com/office/drawing/2014/main" id="{1865881D-A549-4080-999B-B83AD9BF5634}"/>
                </a:ext>
              </a:extLst>
            </p:cNvPr>
            <p:cNvSpPr/>
            <p:nvPr/>
          </p:nvSpPr>
          <p:spPr>
            <a:xfrm>
              <a:off x="601601" y="4806913"/>
              <a:ext cx="214483" cy="2144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 name="Rectangle 205">
              <a:extLst>
                <a:ext uri="{FF2B5EF4-FFF2-40B4-BE49-F238E27FC236}">
                  <a16:creationId xmlns:a16="http://schemas.microsoft.com/office/drawing/2014/main" id="{4AE0E287-B3EC-4569-8B27-C8819329A8A7}"/>
                </a:ext>
              </a:extLst>
            </p:cNvPr>
            <p:cNvSpPr/>
            <p:nvPr/>
          </p:nvSpPr>
          <p:spPr>
            <a:xfrm>
              <a:off x="1662508" y="3738376"/>
              <a:ext cx="214483" cy="2144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 name="Rectangle 206">
              <a:extLst>
                <a:ext uri="{FF2B5EF4-FFF2-40B4-BE49-F238E27FC236}">
                  <a16:creationId xmlns:a16="http://schemas.microsoft.com/office/drawing/2014/main" id="{7B635350-C869-4845-848A-E67D7896C5CD}"/>
                </a:ext>
              </a:extLst>
            </p:cNvPr>
            <p:cNvSpPr/>
            <p:nvPr/>
          </p:nvSpPr>
          <p:spPr>
            <a:xfrm>
              <a:off x="1451355" y="3743116"/>
              <a:ext cx="214483" cy="2144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 name="Rectangle 207">
              <a:extLst>
                <a:ext uri="{FF2B5EF4-FFF2-40B4-BE49-F238E27FC236}">
                  <a16:creationId xmlns:a16="http://schemas.microsoft.com/office/drawing/2014/main" id="{7ADA8062-085C-4A1D-9CDE-727879CD7468}"/>
                </a:ext>
              </a:extLst>
            </p:cNvPr>
            <p:cNvSpPr/>
            <p:nvPr/>
          </p:nvSpPr>
          <p:spPr>
            <a:xfrm>
              <a:off x="2091010" y="3951206"/>
              <a:ext cx="214483" cy="2144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9" name="Rectangle 208">
              <a:extLst>
                <a:ext uri="{FF2B5EF4-FFF2-40B4-BE49-F238E27FC236}">
                  <a16:creationId xmlns:a16="http://schemas.microsoft.com/office/drawing/2014/main" id="{C3CCD843-2913-40CC-9A38-7529A32F94B3}"/>
                </a:ext>
              </a:extLst>
            </p:cNvPr>
            <p:cNvSpPr/>
            <p:nvPr/>
          </p:nvSpPr>
          <p:spPr>
            <a:xfrm>
              <a:off x="2093070" y="3743115"/>
              <a:ext cx="214483" cy="2144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1" name="Rectangle 210">
              <a:extLst>
                <a:ext uri="{FF2B5EF4-FFF2-40B4-BE49-F238E27FC236}">
                  <a16:creationId xmlns:a16="http://schemas.microsoft.com/office/drawing/2014/main" id="{4C491053-8396-4187-98B4-CB42A72A8BB9}"/>
                </a:ext>
              </a:extLst>
            </p:cNvPr>
            <p:cNvSpPr/>
            <p:nvPr/>
          </p:nvSpPr>
          <p:spPr>
            <a:xfrm>
              <a:off x="1665696" y="4593821"/>
              <a:ext cx="214483" cy="2144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2" name="Rectangle 211">
              <a:extLst>
                <a:ext uri="{FF2B5EF4-FFF2-40B4-BE49-F238E27FC236}">
                  <a16:creationId xmlns:a16="http://schemas.microsoft.com/office/drawing/2014/main" id="{D0C2E8C8-B859-4244-9E64-5E904C992B4A}"/>
                </a:ext>
              </a:extLst>
            </p:cNvPr>
            <p:cNvSpPr/>
            <p:nvPr/>
          </p:nvSpPr>
          <p:spPr>
            <a:xfrm>
              <a:off x="1451068" y="4808550"/>
              <a:ext cx="214483" cy="2144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3" name="Rectangle 212">
              <a:extLst>
                <a:ext uri="{FF2B5EF4-FFF2-40B4-BE49-F238E27FC236}">
                  <a16:creationId xmlns:a16="http://schemas.microsoft.com/office/drawing/2014/main" id="{38A2A30C-EA6D-4657-9685-43931EDBA8E4}"/>
                </a:ext>
              </a:extLst>
            </p:cNvPr>
            <p:cNvSpPr/>
            <p:nvPr/>
          </p:nvSpPr>
          <p:spPr>
            <a:xfrm>
              <a:off x="1665695" y="4805585"/>
              <a:ext cx="214483" cy="2144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4" name="Rectangle 213">
              <a:extLst>
                <a:ext uri="{FF2B5EF4-FFF2-40B4-BE49-F238E27FC236}">
                  <a16:creationId xmlns:a16="http://schemas.microsoft.com/office/drawing/2014/main" id="{F6CCB735-6599-42BE-92FC-65A1624D484F}"/>
                </a:ext>
              </a:extLst>
            </p:cNvPr>
            <p:cNvSpPr/>
            <p:nvPr/>
          </p:nvSpPr>
          <p:spPr>
            <a:xfrm>
              <a:off x="1238926" y="5237529"/>
              <a:ext cx="214483" cy="2144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43" name="Group 242">
            <a:extLst>
              <a:ext uri="{FF2B5EF4-FFF2-40B4-BE49-F238E27FC236}">
                <a16:creationId xmlns:a16="http://schemas.microsoft.com/office/drawing/2014/main" id="{C5098522-FA6F-4BA2-A8A8-2AE22265AB9C}"/>
              </a:ext>
            </a:extLst>
          </p:cNvPr>
          <p:cNvGrpSpPr/>
          <p:nvPr/>
        </p:nvGrpSpPr>
        <p:grpSpPr>
          <a:xfrm>
            <a:off x="3163336" y="3750357"/>
            <a:ext cx="588334" cy="591050"/>
            <a:chOff x="6567532" y="1935465"/>
            <a:chExt cx="1713272" cy="1721182"/>
          </a:xfrm>
        </p:grpSpPr>
        <p:sp>
          <p:nvSpPr>
            <p:cNvPr id="273" name="Rectangle 272">
              <a:extLst>
                <a:ext uri="{FF2B5EF4-FFF2-40B4-BE49-F238E27FC236}">
                  <a16:creationId xmlns:a16="http://schemas.microsoft.com/office/drawing/2014/main" id="{5969B1A9-3472-44E7-991E-51ECAE90BA68}"/>
                </a:ext>
              </a:extLst>
            </p:cNvPr>
            <p:cNvSpPr/>
            <p:nvPr/>
          </p:nvSpPr>
          <p:spPr>
            <a:xfrm>
              <a:off x="6586618" y="1950941"/>
              <a:ext cx="1691017" cy="169101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0</a:t>
              </a:r>
            </a:p>
          </p:txBody>
        </p:sp>
        <p:sp>
          <p:nvSpPr>
            <p:cNvPr id="274" name="Rectangle 273">
              <a:extLst>
                <a:ext uri="{FF2B5EF4-FFF2-40B4-BE49-F238E27FC236}">
                  <a16:creationId xmlns:a16="http://schemas.microsoft.com/office/drawing/2014/main" id="{CEAF07B9-955C-4200-A2D5-DF53752C7203}"/>
                </a:ext>
              </a:extLst>
            </p:cNvPr>
            <p:cNvSpPr/>
            <p:nvPr/>
          </p:nvSpPr>
          <p:spPr>
            <a:xfrm>
              <a:off x="6999113" y="1935467"/>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5" name="Rectangle 274">
              <a:extLst>
                <a:ext uri="{FF2B5EF4-FFF2-40B4-BE49-F238E27FC236}">
                  <a16:creationId xmlns:a16="http://schemas.microsoft.com/office/drawing/2014/main" id="{9AD87653-A7AD-4B9D-B89D-056657D5E7CB}"/>
                </a:ext>
              </a:extLst>
            </p:cNvPr>
            <p:cNvSpPr/>
            <p:nvPr/>
          </p:nvSpPr>
          <p:spPr>
            <a:xfrm>
              <a:off x="7424967" y="1935466"/>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 name="Rectangle 275">
              <a:extLst>
                <a:ext uri="{FF2B5EF4-FFF2-40B4-BE49-F238E27FC236}">
                  <a16:creationId xmlns:a16="http://schemas.microsoft.com/office/drawing/2014/main" id="{1D13C3C7-9EF8-47BC-8AB4-7BEA116E5B67}"/>
                </a:ext>
              </a:extLst>
            </p:cNvPr>
            <p:cNvSpPr/>
            <p:nvPr/>
          </p:nvSpPr>
          <p:spPr>
            <a:xfrm>
              <a:off x="7850821" y="1935467"/>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7" name="Rectangle 276">
              <a:extLst>
                <a:ext uri="{FF2B5EF4-FFF2-40B4-BE49-F238E27FC236}">
                  <a16:creationId xmlns:a16="http://schemas.microsoft.com/office/drawing/2014/main" id="{B9AC3760-41B1-44FD-BFA8-7AAA84A310E4}"/>
                </a:ext>
              </a:extLst>
            </p:cNvPr>
            <p:cNvSpPr/>
            <p:nvPr/>
          </p:nvSpPr>
          <p:spPr>
            <a:xfrm>
              <a:off x="6573259" y="236545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8" name="Rectangle 277">
              <a:extLst>
                <a:ext uri="{FF2B5EF4-FFF2-40B4-BE49-F238E27FC236}">
                  <a16:creationId xmlns:a16="http://schemas.microsoft.com/office/drawing/2014/main" id="{6C6F1FCB-7120-4C7C-ACA0-86732C361FD5}"/>
                </a:ext>
              </a:extLst>
            </p:cNvPr>
            <p:cNvSpPr/>
            <p:nvPr/>
          </p:nvSpPr>
          <p:spPr>
            <a:xfrm>
              <a:off x="6999113" y="236545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9" name="Rectangle 278">
              <a:extLst>
                <a:ext uri="{FF2B5EF4-FFF2-40B4-BE49-F238E27FC236}">
                  <a16:creationId xmlns:a16="http://schemas.microsoft.com/office/drawing/2014/main" id="{F39BD83C-E63E-4786-A0D3-2BA2F9F82ED2}"/>
                </a:ext>
              </a:extLst>
            </p:cNvPr>
            <p:cNvSpPr/>
            <p:nvPr/>
          </p:nvSpPr>
          <p:spPr>
            <a:xfrm>
              <a:off x="7424967" y="2365449"/>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0" name="Rectangle 279">
              <a:extLst>
                <a:ext uri="{FF2B5EF4-FFF2-40B4-BE49-F238E27FC236}">
                  <a16:creationId xmlns:a16="http://schemas.microsoft.com/office/drawing/2014/main" id="{CA4257F0-D075-4BB1-88D8-F7F521E12D9C}"/>
                </a:ext>
              </a:extLst>
            </p:cNvPr>
            <p:cNvSpPr/>
            <p:nvPr/>
          </p:nvSpPr>
          <p:spPr>
            <a:xfrm>
              <a:off x="7850821" y="236545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1" name="Rectangle 280">
              <a:extLst>
                <a:ext uri="{FF2B5EF4-FFF2-40B4-BE49-F238E27FC236}">
                  <a16:creationId xmlns:a16="http://schemas.microsoft.com/office/drawing/2014/main" id="{BA713504-7210-4F53-98E3-F5B5356ADBAD}"/>
                </a:ext>
              </a:extLst>
            </p:cNvPr>
            <p:cNvSpPr/>
            <p:nvPr/>
          </p:nvSpPr>
          <p:spPr>
            <a:xfrm>
              <a:off x="6997048" y="2795428"/>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2" name="Rectangle 281">
              <a:extLst>
                <a:ext uri="{FF2B5EF4-FFF2-40B4-BE49-F238E27FC236}">
                  <a16:creationId xmlns:a16="http://schemas.microsoft.com/office/drawing/2014/main" id="{31C973CC-FB03-4AC4-B3CB-B149206AF89E}"/>
                </a:ext>
              </a:extLst>
            </p:cNvPr>
            <p:cNvSpPr/>
            <p:nvPr/>
          </p:nvSpPr>
          <p:spPr>
            <a:xfrm>
              <a:off x="7422902" y="2795427"/>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3" name="Rectangle 282">
              <a:extLst>
                <a:ext uri="{FF2B5EF4-FFF2-40B4-BE49-F238E27FC236}">
                  <a16:creationId xmlns:a16="http://schemas.microsoft.com/office/drawing/2014/main" id="{D8529B7F-0C27-4A51-B45D-1773B129E73A}"/>
                </a:ext>
              </a:extLst>
            </p:cNvPr>
            <p:cNvSpPr/>
            <p:nvPr/>
          </p:nvSpPr>
          <p:spPr>
            <a:xfrm>
              <a:off x="7848756" y="2795428"/>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4" name="Rectangle 283">
              <a:extLst>
                <a:ext uri="{FF2B5EF4-FFF2-40B4-BE49-F238E27FC236}">
                  <a16:creationId xmlns:a16="http://schemas.microsoft.com/office/drawing/2014/main" id="{17FF39DF-1E5E-4E01-8ABD-B8F0ACF73CD7}"/>
                </a:ext>
              </a:extLst>
            </p:cNvPr>
            <p:cNvSpPr/>
            <p:nvPr/>
          </p:nvSpPr>
          <p:spPr>
            <a:xfrm>
              <a:off x="6997048" y="3225411"/>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5" name="Rectangle 284">
              <a:extLst>
                <a:ext uri="{FF2B5EF4-FFF2-40B4-BE49-F238E27FC236}">
                  <a16:creationId xmlns:a16="http://schemas.microsoft.com/office/drawing/2014/main" id="{ACD735B8-A228-433B-92B7-FCF92028FCB9}"/>
                </a:ext>
              </a:extLst>
            </p:cNvPr>
            <p:cNvSpPr/>
            <p:nvPr/>
          </p:nvSpPr>
          <p:spPr>
            <a:xfrm>
              <a:off x="7422902" y="3225410"/>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 name="Rectangle 285">
              <a:extLst>
                <a:ext uri="{FF2B5EF4-FFF2-40B4-BE49-F238E27FC236}">
                  <a16:creationId xmlns:a16="http://schemas.microsoft.com/office/drawing/2014/main" id="{0AB49F79-7C4E-452C-92F9-A96086B56AF0}"/>
                </a:ext>
              </a:extLst>
            </p:cNvPr>
            <p:cNvSpPr/>
            <p:nvPr/>
          </p:nvSpPr>
          <p:spPr>
            <a:xfrm>
              <a:off x="7848756" y="3225411"/>
              <a:ext cx="429983" cy="429983"/>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7" name="Rectangle 286">
              <a:extLst>
                <a:ext uri="{FF2B5EF4-FFF2-40B4-BE49-F238E27FC236}">
                  <a16:creationId xmlns:a16="http://schemas.microsoft.com/office/drawing/2014/main" id="{E3FD0280-6BC5-47F7-90EA-9B21EEB061F7}"/>
                </a:ext>
              </a:extLst>
            </p:cNvPr>
            <p:cNvSpPr/>
            <p:nvPr/>
          </p:nvSpPr>
          <p:spPr>
            <a:xfrm>
              <a:off x="6567532" y="1935465"/>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8" name="Rectangle 287">
              <a:extLst>
                <a:ext uri="{FF2B5EF4-FFF2-40B4-BE49-F238E27FC236}">
                  <a16:creationId xmlns:a16="http://schemas.microsoft.com/office/drawing/2014/main" id="{A8BAF23F-5A26-4260-A37B-A28EC75A3302}"/>
                </a:ext>
              </a:extLst>
            </p:cNvPr>
            <p:cNvSpPr/>
            <p:nvPr/>
          </p:nvSpPr>
          <p:spPr>
            <a:xfrm>
              <a:off x="6573169" y="2796692"/>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9" name="Rectangle 288">
              <a:extLst>
                <a:ext uri="{FF2B5EF4-FFF2-40B4-BE49-F238E27FC236}">
                  <a16:creationId xmlns:a16="http://schemas.microsoft.com/office/drawing/2014/main" id="{16B7FA98-D454-4841-8B4B-23F124F6ACD2}"/>
                </a:ext>
              </a:extLst>
            </p:cNvPr>
            <p:cNvSpPr/>
            <p:nvPr/>
          </p:nvSpPr>
          <p:spPr>
            <a:xfrm>
              <a:off x="6572533" y="3226664"/>
              <a:ext cx="429983" cy="4299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4" name="Rectangle 263">
            <a:extLst>
              <a:ext uri="{FF2B5EF4-FFF2-40B4-BE49-F238E27FC236}">
                <a16:creationId xmlns:a16="http://schemas.microsoft.com/office/drawing/2014/main" id="{F8761440-B64A-4EA8-BE40-6F31D81F44B2}"/>
              </a:ext>
            </a:extLst>
          </p:cNvPr>
          <p:cNvSpPr/>
          <p:nvPr/>
        </p:nvSpPr>
        <p:spPr>
          <a:xfrm>
            <a:off x="3165272" y="5050430"/>
            <a:ext cx="593117" cy="59311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2</a:t>
            </a:r>
          </a:p>
        </p:txBody>
      </p:sp>
      <p:sp>
        <p:nvSpPr>
          <p:cNvPr id="265" name="Rectangle 264">
            <a:extLst>
              <a:ext uri="{FF2B5EF4-FFF2-40B4-BE49-F238E27FC236}">
                <a16:creationId xmlns:a16="http://schemas.microsoft.com/office/drawing/2014/main" id="{A412D320-A752-4C0E-91CC-D0363F412620}"/>
              </a:ext>
            </a:extLst>
          </p:cNvPr>
          <p:cNvSpPr/>
          <p:nvPr/>
        </p:nvSpPr>
        <p:spPr>
          <a:xfrm>
            <a:off x="3166623" y="5050430"/>
            <a:ext cx="147655" cy="147655"/>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6" name="Rectangle 265">
            <a:extLst>
              <a:ext uri="{FF2B5EF4-FFF2-40B4-BE49-F238E27FC236}">
                <a16:creationId xmlns:a16="http://schemas.microsoft.com/office/drawing/2014/main" id="{E1FB8F1C-290D-4B39-95CA-77FA6DCC86D0}"/>
              </a:ext>
            </a:extLst>
          </p:cNvPr>
          <p:cNvSpPr/>
          <p:nvPr/>
        </p:nvSpPr>
        <p:spPr>
          <a:xfrm>
            <a:off x="3312860" y="5050430"/>
            <a:ext cx="147655" cy="147655"/>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7" name="Rectangle 266">
            <a:extLst>
              <a:ext uri="{FF2B5EF4-FFF2-40B4-BE49-F238E27FC236}">
                <a16:creationId xmlns:a16="http://schemas.microsoft.com/office/drawing/2014/main" id="{01ADCDA8-C930-4D19-80B1-2E275B672297}"/>
              </a:ext>
            </a:extLst>
          </p:cNvPr>
          <p:cNvSpPr/>
          <p:nvPr/>
        </p:nvSpPr>
        <p:spPr>
          <a:xfrm>
            <a:off x="3166623" y="5198085"/>
            <a:ext cx="147655" cy="147655"/>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2" name="Rectangle 271">
            <a:extLst>
              <a:ext uri="{FF2B5EF4-FFF2-40B4-BE49-F238E27FC236}">
                <a16:creationId xmlns:a16="http://schemas.microsoft.com/office/drawing/2014/main" id="{1DDC85E7-1013-4DFB-8850-7B3351247BDD}"/>
              </a:ext>
            </a:extLst>
          </p:cNvPr>
          <p:cNvSpPr/>
          <p:nvPr/>
        </p:nvSpPr>
        <p:spPr>
          <a:xfrm>
            <a:off x="3313357" y="5197035"/>
            <a:ext cx="147655" cy="147655"/>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7" name="Rectangle 246">
            <a:extLst>
              <a:ext uri="{FF2B5EF4-FFF2-40B4-BE49-F238E27FC236}">
                <a16:creationId xmlns:a16="http://schemas.microsoft.com/office/drawing/2014/main" id="{25E5708C-264A-4746-ACE8-B0E6CBABD714}"/>
              </a:ext>
            </a:extLst>
          </p:cNvPr>
          <p:cNvSpPr/>
          <p:nvPr/>
        </p:nvSpPr>
        <p:spPr>
          <a:xfrm>
            <a:off x="3167724" y="4400462"/>
            <a:ext cx="592123" cy="5902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1</a:t>
            </a:r>
          </a:p>
        </p:txBody>
      </p:sp>
      <p:sp>
        <p:nvSpPr>
          <p:cNvPr id="248" name="Rectangle 247">
            <a:extLst>
              <a:ext uri="{FF2B5EF4-FFF2-40B4-BE49-F238E27FC236}">
                <a16:creationId xmlns:a16="http://schemas.microsoft.com/office/drawing/2014/main" id="{4C433FC1-8B11-4893-BA27-251324B06937}"/>
              </a:ext>
            </a:extLst>
          </p:cNvPr>
          <p:cNvSpPr/>
          <p:nvPr/>
        </p:nvSpPr>
        <p:spPr>
          <a:xfrm>
            <a:off x="3465621" y="4400131"/>
            <a:ext cx="147655" cy="147655"/>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9" name="Rectangle 248">
            <a:extLst>
              <a:ext uri="{FF2B5EF4-FFF2-40B4-BE49-F238E27FC236}">
                <a16:creationId xmlns:a16="http://schemas.microsoft.com/office/drawing/2014/main" id="{D39C5487-3560-48E8-B0BF-B4984B3F7D85}"/>
              </a:ext>
            </a:extLst>
          </p:cNvPr>
          <p:cNvSpPr/>
          <p:nvPr/>
        </p:nvSpPr>
        <p:spPr>
          <a:xfrm>
            <a:off x="3173147" y="4547786"/>
            <a:ext cx="147655" cy="147655"/>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0" name="Rectangle 249">
            <a:extLst>
              <a:ext uri="{FF2B5EF4-FFF2-40B4-BE49-F238E27FC236}">
                <a16:creationId xmlns:a16="http://schemas.microsoft.com/office/drawing/2014/main" id="{6BF65B12-557A-4905-833C-973667504E92}"/>
              </a:ext>
            </a:extLst>
          </p:cNvPr>
          <p:cNvSpPr/>
          <p:nvPr/>
        </p:nvSpPr>
        <p:spPr>
          <a:xfrm>
            <a:off x="3319384" y="4547786"/>
            <a:ext cx="147655" cy="147655"/>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1" name="Rectangle 250">
            <a:extLst>
              <a:ext uri="{FF2B5EF4-FFF2-40B4-BE49-F238E27FC236}">
                <a16:creationId xmlns:a16="http://schemas.microsoft.com/office/drawing/2014/main" id="{B0C77770-9DE6-4B74-9F1B-E3BABF8DE851}"/>
              </a:ext>
            </a:extLst>
          </p:cNvPr>
          <p:cNvSpPr/>
          <p:nvPr/>
        </p:nvSpPr>
        <p:spPr>
          <a:xfrm>
            <a:off x="3465621" y="4547786"/>
            <a:ext cx="147655" cy="147655"/>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2" name="Rectangle 251">
            <a:extLst>
              <a:ext uri="{FF2B5EF4-FFF2-40B4-BE49-F238E27FC236}">
                <a16:creationId xmlns:a16="http://schemas.microsoft.com/office/drawing/2014/main" id="{346F01C7-0B07-4262-AB43-0E92A0456930}"/>
              </a:ext>
            </a:extLst>
          </p:cNvPr>
          <p:cNvSpPr/>
          <p:nvPr/>
        </p:nvSpPr>
        <p:spPr>
          <a:xfrm>
            <a:off x="3173147" y="4695440"/>
            <a:ext cx="147655" cy="147655"/>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3" name="Rectangle 252">
            <a:extLst>
              <a:ext uri="{FF2B5EF4-FFF2-40B4-BE49-F238E27FC236}">
                <a16:creationId xmlns:a16="http://schemas.microsoft.com/office/drawing/2014/main" id="{E42CCEBC-04F1-42EF-9A09-7EFE92B22FB0}"/>
              </a:ext>
            </a:extLst>
          </p:cNvPr>
          <p:cNvSpPr/>
          <p:nvPr/>
        </p:nvSpPr>
        <p:spPr>
          <a:xfrm>
            <a:off x="3319384" y="4695440"/>
            <a:ext cx="147655" cy="147655"/>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4" name="Rectangle 253">
            <a:extLst>
              <a:ext uri="{FF2B5EF4-FFF2-40B4-BE49-F238E27FC236}">
                <a16:creationId xmlns:a16="http://schemas.microsoft.com/office/drawing/2014/main" id="{A7FD4580-AC0E-4AEF-A95A-6FF7898230B1}"/>
              </a:ext>
            </a:extLst>
          </p:cNvPr>
          <p:cNvSpPr/>
          <p:nvPr/>
        </p:nvSpPr>
        <p:spPr>
          <a:xfrm>
            <a:off x="3173147" y="4843095"/>
            <a:ext cx="147655" cy="147655"/>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5" name="Rectangle 254">
            <a:extLst>
              <a:ext uri="{FF2B5EF4-FFF2-40B4-BE49-F238E27FC236}">
                <a16:creationId xmlns:a16="http://schemas.microsoft.com/office/drawing/2014/main" id="{EDFBC211-96EE-4478-9004-B618C8D0BBCC}"/>
              </a:ext>
            </a:extLst>
          </p:cNvPr>
          <p:cNvSpPr/>
          <p:nvPr/>
        </p:nvSpPr>
        <p:spPr>
          <a:xfrm>
            <a:off x="3319384" y="4843095"/>
            <a:ext cx="147655" cy="147655"/>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7" name="Rectangle 256">
            <a:extLst>
              <a:ext uri="{FF2B5EF4-FFF2-40B4-BE49-F238E27FC236}">
                <a16:creationId xmlns:a16="http://schemas.microsoft.com/office/drawing/2014/main" id="{B923C4D1-CB61-4EAA-A580-07D2719945AF}"/>
              </a:ext>
            </a:extLst>
          </p:cNvPr>
          <p:cNvSpPr/>
          <p:nvPr/>
        </p:nvSpPr>
        <p:spPr>
          <a:xfrm>
            <a:off x="3317202" y="4397996"/>
            <a:ext cx="147655" cy="147655"/>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8" name="Rectangle 257">
            <a:extLst>
              <a:ext uri="{FF2B5EF4-FFF2-40B4-BE49-F238E27FC236}">
                <a16:creationId xmlns:a16="http://schemas.microsoft.com/office/drawing/2014/main" id="{441983BE-C6F0-4EAF-99D4-13D6D1448502}"/>
              </a:ext>
            </a:extLst>
          </p:cNvPr>
          <p:cNvSpPr/>
          <p:nvPr/>
        </p:nvSpPr>
        <p:spPr>
          <a:xfrm>
            <a:off x="3171841" y="4398642"/>
            <a:ext cx="147655" cy="147655"/>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9" name="Rectangle 258">
            <a:extLst>
              <a:ext uri="{FF2B5EF4-FFF2-40B4-BE49-F238E27FC236}">
                <a16:creationId xmlns:a16="http://schemas.microsoft.com/office/drawing/2014/main" id="{2C5D446D-D5A2-4BEC-A603-03184F55DC0F}"/>
              </a:ext>
            </a:extLst>
          </p:cNvPr>
          <p:cNvSpPr/>
          <p:nvPr/>
        </p:nvSpPr>
        <p:spPr>
          <a:xfrm>
            <a:off x="3612192" y="4547129"/>
            <a:ext cx="147655" cy="147655"/>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0" name="Rectangle 259">
            <a:extLst>
              <a:ext uri="{FF2B5EF4-FFF2-40B4-BE49-F238E27FC236}">
                <a16:creationId xmlns:a16="http://schemas.microsoft.com/office/drawing/2014/main" id="{01BFE759-A677-4187-BCD7-5619C1C70E97}"/>
              </a:ext>
            </a:extLst>
          </p:cNvPr>
          <p:cNvSpPr/>
          <p:nvPr/>
        </p:nvSpPr>
        <p:spPr>
          <a:xfrm>
            <a:off x="3613610" y="4401258"/>
            <a:ext cx="147655" cy="147655"/>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6" name="Arrow: Right 245">
            <a:extLst>
              <a:ext uri="{FF2B5EF4-FFF2-40B4-BE49-F238E27FC236}">
                <a16:creationId xmlns:a16="http://schemas.microsoft.com/office/drawing/2014/main" id="{802CB5FC-9AB4-44F1-8EBB-E392E8D46169}"/>
              </a:ext>
            </a:extLst>
          </p:cNvPr>
          <p:cNvSpPr/>
          <p:nvPr/>
        </p:nvSpPr>
        <p:spPr>
          <a:xfrm>
            <a:off x="2459444" y="4620957"/>
            <a:ext cx="586887" cy="158503"/>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8" name="Rectangle 527">
            <a:extLst>
              <a:ext uri="{FF2B5EF4-FFF2-40B4-BE49-F238E27FC236}">
                <a16:creationId xmlns:a16="http://schemas.microsoft.com/office/drawing/2014/main" id="{992EC601-00FF-4608-9B52-24795BA44E09}"/>
              </a:ext>
            </a:extLst>
          </p:cNvPr>
          <p:cNvSpPr/>
          <p:nvPr/>
        </p:nvSpPr>
        <p:spPr>
          <a:xfrm>
            <a:off x="7639793" y="3826166"/>
            <a:ext cx="843510" cy="8435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0</a:t>
            </a:r>
          </a:p>
        </p:txBody>
      </p:sp>
      <p:sp>
        <p:nvSpPr>
          <p:cNvPr id="529" name="Rectangle 528">
            <a:extLst>
              <a:ext uri="{FF2B5EF4-FFF2-40B4-BE49-F238E27FC236}">
                <a16:creationId xmlns:a16="http://schemas.microsoft.com/office/drawing/2014/main" id="{BE015017-CA57-48A7-9B83-18ABE842D211}"/>
              </a:ext>
            </a:extLst>
          </p:cNvPr>
          <p:cNvSpPr/>
          <p:nvPr/>
        </p:nvSpPr>
        <p:spPr>
          <a:xfrm>
            <a:off x="8491082" y="3826166"/>
            <a:ext cx="843510" cy="8435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1</a:t>
            </a:r>
          </a:p>
        </p:txBody>
      </p:sp>
      <p:sp>
        <p:nvSpPr>
          <p:cNvPr id="530" name="Rectangle 529">
            <a:extLst>
              <a:ext uri="{FF2B5EF4-FFF2-40B4-BE49-F238E27FC236}">
                <a16:creationId xmlns:a16="http://schemas.microsoft.com/office/drawing/2014/main" id="{FA11C279-8B8F-4CF5-BAB4-9CB68EE9D286}"/>
              </a:ext>
            </a:extLst>
          </p:cNvPr>
          <p:cNvSpPr/>
          <p:nvPr/>
        </p:nvSpPr>
        <p:spPr>
          <a:xfrm>
            <a:off x="7638763" y="4684095"/>
            <a:ext cx="843510" cy="8435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2</a:t>
            </a:r>
          </a:p>
        </p:txBody>
      </p:sp>
      <p:sp>
        <p:nvSpPr>
          <p:cNvPr id="531" name="Rectangle 530">
            <a:extLst>
              <a:ext uri="{FF2B5EF4-FFF2-40B4-BE49-F238E27FC236}">
                <a16:creationId xmlns:a16="http://schemas.microsoft.com/office/drawing/2014/main" id="{2C33361D-408C-4F96-92D9-22A42516A3C1}"/>
              </a:ext>
            </a:extLst>
          </p:cNvPr>
          <p:cNvSpPr/>
          <p:nvPr/>
        </p:nvSpPr>
        <p:spPr>
          <a:xfrm>
            <a:off x="8490052" y="4684095"/>
            <a:ext cx="843510" cy="8435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3</a:t>
            </a:r>
          </a:p>
        </p:txBody>
      </p:sp>
      <p:sp>
        <p:nvSpPr>
          <p:cNvPr id="549" name="Rectangle 548">
            <a:extLst>
              <a:ext uri="{FF2B5EF4-FFF2-40B4-BE49-F238E27FC236}">
                <a16:creationId xmlns:a16="http://schemas.microsoft.com/office/drawing/2014/main" id="{F3C33CF6-9581-41A8-A54A-058C23719ECD}"/>
              </a:ext>
            </a:extLst>
          </p:cNvPr>
          <p:cNvSpPr/>
          <p:nvPr/>
        </p:nvSpPr>
        <p:spPr>
          <a:xfrm>
            <a:off x="7847140" y="4255129"/>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1" name="Rectangle 550">
            <a:extLst>
              <a:ext uri="{FF2B5EF4-FFF2-40B4-BE49-F238E27FC236}">
                <a16:creationId xmlns:a16="http://schemas.microsoft.com/office/drawing/2014/main" id="{2F8D7CE5-B5E8-4F55-BB48-ED21BACE0B8C}"/>
              </a:ext>
            </a:extLst>
          </p:cNvPr>
          <p:cNvSpPr/>
          <p:nvPr/>
        </p:nvSpPr>
        <p:spPr>
          <a:xfrm>
            <a:off x="8271988" y="4255129"/>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2" name="Rectangle 551">
            <a:extLst>
              <a:ext uri="{FF2B5EF4-FFF2-40B4-BE49-F238E27FC236}">
                <a16:creationId xmlns:a16="http://schemas.microsoft.com/office/drawing/2014/main" id="{5A43F6EB-52E7-4FEB-A232-078334D6BB07}"/>
              </a:ext>
            </a:extLst>
          </p:cNvPr>
          <p:cNvSpPr/>
          <p:nvPr/>
        </p:nvSpPr>
        <p:spPr>
          <a:xfrm>
            <a:off x="7634716" y="4469613"/>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3" name="Rectangle 552">
            <a:extLst>
              <a:ext uri="{FF2B5EF4-FFF2-40B4-BE49-F238E27FC236}">
                <a16:creationId xmlns:a16="http://schemas.microsoft.com/office/drawing/2014/main" id="{A2BBA631-1E7E-46BD-90A9-7C92847E7E80}"/>
              </a:ext>
            </a:extLst>
          </p:cNvPr>
          <p:cNvSpPr/>
          <p:nvPr/>
        </p:nvSpPr>
        <p:spPr>
          <a:xfrm>
            <a:off x="7847140" y="4469613"/>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4" name="Rectangle 553">
            <a:extLst>
              <a:ext uri="{FF2B5EF4-FFF2-40B4-BE49-F238E27FC236}">
                <a16:creationId xmlns:a16="http://schemas.microsoft.com/office/drawing/2014/main" id="{0C0D72B1-400A-4BDA-9FBF-D3797D8E36F3}"/>
              </a:ext>
            </a:extLst>
          </p:cNvPr>
          <p:cNvSpPr/>
          <p:nvPr/>
        </p:nvSpPr>
        <p:spPr>
          <a:xfrm>
            <a:off x="8059564" y="4469612"/>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6" name="Rectangle 555">
            <a:extLst>
              <a:ext uri="{FF2B5EF4-FFF2-40B4-BE49-F238E27FC236}">
                <a16:creationId xmlns:a16="http://schemas.microsoft.com/office/drawing/2014/main" id="{191DBB70-7B80-414E-9155-7FB5D0826A32}"/>
              </a:ext>
            </a:extLst>
          </p:cNvPr>
          <p:cNvSpPr/>
          <p:nvPr/>
        </p:nvSpPr>
        <p:spPr>
          <a:xfrm>
            <a:off x="8696857" y="3826164"/>
            <a:ext cx="214484" cy="2144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7" name="Rectangle 556">
            <a:extLst>
              <a:ext uri="{FF2B5EF4-FFF2-40B4-BE49-F238E27FC236}">
                <a16:creationId xmlns:a16="http://schemas.microsoft.com/office/drawing/2014/main" id="{4FD427D1-4AB2-4836-9965-B0E49452E5D6}"/>
              </a:ext>
            </a:extLst>
          </p:cNvPr>
          <p:cNvSpPr/>
          <p:nvPr/>
        </p:nvSpPr>
        <p:spPr>
          <a:xfrm>
            <a:off x="8486006" y="4040648"/>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1" name="Rectangle 560">
            <a:extLst>
              <a:ext uri="{FF2B5EF4-FFF2-40B4-BE49-F238E27FC236}">
                <a16:creationId xmlns:a16="http://schemas.microsoft.com/office/drawing/2014/main" id="{04699F5A-D149-4ABF-861F-3D659CB0CD42}"/>
              </a:ext>
            </a:extLst>
          </p:cNvPr>
          <p:cNvSpPr/>
          <p:nvPr/>
        </p:nvSpPr>
        <p:spPr>
          <a:xfrm>
            <a:off x="8698430" y="4255129"/>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2" name="Rectangle 561">
            <a:extLst>
              <a:ext uri="{FF2B5EF4-FFF2-40B4-BE49-F238E27FC236}">
                <a16:creationId xmlns:a16="http://schemas.microsoft.com/office/drawing/2014/main" id="{97CFD14A-61AA-4D6E-80EB-E8F2781B1711}"/>
              </a:ext>
            </a:extLst>
          </p:cNvPr>
          <p:cNvSpPr/>
          <p:nvPr/>
        </p:nvSpPr>
        <p:spPr>
          <a:xfrm>
            <a:off x="8486006" y="4469613"/>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4" name="Rectangle 563">
            <a:extLst>
              <a:ext uri="{FF2B5EF4-FFF2-40B4-BE49-F238E27FC236}">
                <a16:creationId xmlns:a16="http://schemas.microsoft.com/office/drawing/2014/main" id="{BEC682A6-CE1A-4890-9C3B-487ECBDB7360}"/>
              </a:ext>
            </a:extLst>
          </p:cNvPr>
          <p:cNvSpPr/>
          <p:nvPr/>
        </p:nvSpPr>
        <p:spPr>
          <a:xfrm>
            <a:off x="7846110" y="4684094"/>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6" name="Rectangle 565">
            <a:extLst>
              <a:ext uri="{FF2B5EF4-FFF2-40B4-BE49-F238E27FC236}">
                <a16:creationId xmlns:a16="http://schemas.microsoft.com/office/drawing/2014/main" id="{38E0BA96-06C6-4B8A-822D-A5CA8F6E5AF5}"/>
              </a:ext>
            </a:extLst>
          </p:cNvPr>
          <p:cNvSpPr/>
          <p:nvPr/>
        </p:nvSpPr>
        <p:spPr>
          <a:xfrm>
            <a:off x="8270958" y="4684094"/>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7" name="Rectangle 566">
            <a:extLst>
              <a:ext uri="{FF2B5EF4-FFF2-40B4-BE49-F238E27FC236}">
                <a16:creationId xmlns:a16="http://schemas.microsoft.com/office/drawing/2014/main" id="{9CE92D70-D6F4-4FD7-B1F2-BAC721169E7A}"/>
              </a:ext>
            </a:extLst>
          </p:cNvPr>
          <p:cNvSpPr/>
          <p:nvPr/>
        </p:nvSpPr>
        <p:spPr>
          <a:xfrm>
            <a:off x="7846110" y="4898577"/>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8" name="Rectangle 567">
            <a:extLst>
              <a:ext uri="{FF2B5EF4-FFF2-40B4-BE49-F238E27FC236}">
                <a16:creationId xmlns:a16="http://schemas.microsoft.com/office/drawing/2014/main" id="{998AF68D-2193-474B-89E9-1B50F794DAB9}"/>
              </a:ext>
            </a:extLst>
          </p:cNvPr>
          <p:cNvSpPr/>
          <p:nvPr/>
        </p:nvSpPr>
        <p:spPr>
          <a:xfrm>
            <a:off x="8058534" y="4898577"/>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1" name="Rectangle 570">
            <a:extLst>
              <a:ext uri="{FF2B5EF4-FFF2-40B4-BE49-F238E27FC236}">
                <a16:creationId xmlns:a16="http://schemas.microsoft.com/office/drawing/2014/main" id="{07F418F7-1C20-4B4B-B62F-61DF108DF689}"/>
              </a:ext>
            </a:extLst>
          </p:cNvPr>
          <p:cNvSpPr/>
          <p:nvPr/>
        </p:nvSpPr>
        <p:spPr>
          <a:xfrm>
            <a:off x="8270958" y="5113059"/>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2" name="Rectangle 571">
            <a:extLst>
              <a:ext uri="{FF2B5EF4-FFF2-40B4-BE49-F238E27FC236}">
                <a16:creationId xmlns:a16="http://schemas.microsoft.com/office/drawing/2014/main" id="{91681525-3471-4848-ACB8-8F9142F5B5A9}"/>
              </a:ext>
            </a:extLst>
          </p:cNvPr>
          <p:cNvSpPr/>
          <p:nvPr/>
        </p:nvSpPr>
        <p:spPr>
          <a:xfrm>
            <a:off x="8058534" y="5327542"/>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1" name="Rectangle 510">
            <a:extLst>
              <a:ext uri="{FF2B5EF4-FFF2-40B4-BE49-F238E27FC236}">
                <a16:creationId xmlns:a16="http://schemas.microsoft.com/office/drawing/2014/main" id="{9DCE17EE-37BE-48B6-B5BD-87F4C892840C}"/>
              </a:ext>
            </a:extLst>
          </p:cNvPr>
          <p:cNvSpPr/>
          <p:nvPr/>
        </p:nvSpPr>
        <p:spPr>
          <a:xfrm>
            <a:off x="10202642" y="3755671"/>
            <a:ext cx="580692" cy="58069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0</a:t>
            </a:r>
          </a:p>
        </p:txBody>
      </p:sp>
      <p:sp>
        <p:nvSpPr>
          <p:cNvPr id="485" name="Rectangle 484">
            <a:extLst>
              <a:ext uri="{FF2B5EF4-FFF2-40B4-BE49-F238E27FC236}">
                <a16:creationId xmlns:a16="http://schemas.microsoft.com/office/drawing/2014/main" id="{0AD5A0F2-DC58-4E04-B2AB-D6A8C9DFE70D}"/>
              </a:ext>
            </a:extLst>
          </p:cNvPr>
          <p:cNvSpPr/>
          <p:nvPr/>
        </p:nvSpPr>
        <p:spPr>
          <a:xfrm>
            <a:off x="10200476" y="4400462"/>
            <a:ext cx="592125" cy="5902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1</a:t>
            </a:r>
          </a:p>
        </p:txBody>
      </p:sp>
      <p:sp>
        <p:nvSpPr>
          <p:cNvPr id="484" name="Arrow: Right 483">
            <a:extLst>
              <a:ext uri="{FF2B5EF4-FFF2-40B4-BE49-F238E27FC236}">
                <a16:creationId xmlns:a16="http://schemas.microsoft.com/office/drawing/2014/main" id="{06CC84F4-80BA-4D8A-9FA6-BBD8BABFA010}"/>
              </a:ext>
            </a:extLst>
          </p:cNvPr>
          <p:cNvSpPr/>
          <p:nvPr/>
        </p:nvSpPr>
        <p:spPr>
          <a:xfrm>
            <a:off x="9492196" y="4620956"/>
            <a:ext cx="586887" cy="158503"/>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4" name="Arrow: Right 573">
            <a:extLst>
              <a:ext uri="{FF2B5EF4-FFF2-40B4-BE49-F238E27FC236}">
                <a16:creationId xmlns:a16="http://schemas.microsoft.com/office/drawing/2014/main" id="{6C6FD1A8-56A1-408E-B8A2-451FA2909DED}"/>
              </a:ext>
            </a:extLst>
          </p:cNvPr>
          <p:cNvSpPr/>
          <p:nvPr/>
        </p:nvSpPr>
        <p:spPr>
          <a:xfrm>
            <a:off x="6914186" y="4596710"/>
            <a:ext cx="586887" cy="158503"/>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5" name="TextBox 574">
            <a:extLst>
              <a:ext uri="{FF2B5EF4-FFF2-40B4-BE49-F238E27FC236}">
                <a16:creationId xmlns:a16="http://schemas.microsoft.com/office/drawing/2014/main" id="{3CD7D089-1E38-481F-B821-2C2834270876}"/>
              </a:ext>
            </a:extLst>
          </p:cNvPr>
          <p:cNvSpPr txBox="1"/>
          <p:nvPr/>
        </p:nvSpPr>
        <p:spPr>
          <a:xfrm>
            <a:off x="5260844" y="5518455"/>
            <a:ext cx="723275" cy="307777"/>
          </a:xfrm>
          <a:prstGeom prst="rect">
            <a:avLst/>
          </a:prstGeom>
          <a:noFill/>
        </p:spPr>
        <p:txBody>
          <a:bodyPr wrap="none" rtlCol="0">
            <a:spAutoFit/>
          </a:bodyPr>
          <a:lstStyle/>
          <a:p>
            <a:r>
              <a:rPr lang="en-US" sz="1400" dirty="0">
                <a:effectLst>
                  <a:outerShdw blurRad="38100" dist="38100" dir="2700000" algn="tl">
                    <a:srgbClr val="000000">
                      <a:alpha val="43137"/>
                    </a:srgbClr>
                  </a:outerShdw>
                </a:effectLst>
              </a:rPr>
              <a:t>Stencil</a:t>
            </a:r>
          </a:p>
        </p:txBody>
      </p:sp>
      <p:sp>
        <p:nvSpPr>
          <p:cNvPr id="576" name="Rectangle 575">
            <a:extLst>
              <a:ext uri="{FF2B5EF4-FFF2-40B4-BE49-F238E27FC236}">
                <a16:creationId xmlns:a16="http://schemas.microsoft.com/office/drawing/2014/main" id="{58A72287-E724-44FA-A3D0-627702AFBBDC}"/>
              </a:ext>
            </a:extLst>
          </p:cNvPr>
          <p:cNvSpPr/>
          <p:nvPr/>
        </p:nvSpPr>
        <p:spPr>
          <a:xfrm>
            <a:off x="8912429" y="4040644"/>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8" name="Rectangle 267">
            <a:extLst>
              <a:ext uri="{FF2B5EF4-FFF2-40B4-BE49-F238E27FC236}">
                <a16:creationId xmlns:a16="http://schemas.microsoft.com/office/drawing/2014/main" id="{71071137-F7AE-4249-9E4C-2CEB05E27978}"/>
              </a:ext>
            </a:extLst>
          </p:cNvPr>
          <p:cNvSpPr/>
          <p:nvPr/>
        </p:nvSpPr>
        <p:spPr>
          <a:xfrm>
            <a:off x="3458637" y="4694885"/>
            <a:ext cx="147655" cy="147655"/>
          </a:xfrm>
          <a:prstGeom prst="rect">
            <a:avLst/>
          </a:prstGeom>
          <a:solidFill>
            <a:srgbClr val="FDC833">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9" name="Rectangle 268">
            <a:extLst>
              <a:ext uri="{FF2B5EF4-FFF2-40B4-BE49-F238E27FC236}">
                <a16:creationId xmlns:a16="http://schemas.microsoft.com/office/drawing/2014/main" id="{4C67DA46-E53E-433E-9E05-C98DEB403FFA}"/>
              </a:ext>
            </a:extLst>
          </p:cNvPr>
          <p:cNvSpPr/>
          <p:nvPr/>
        </p:nvSpPr>
        <p:spPr>
          <a:xfrm>
            <a:off x="3605597" y="4693657"/>
            <a:ext cx="147655" cy="147655"/>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0" name="Rectangle 269">
            <a:extLst>
              <a:ext uri="{FF2B5EF4-FFF2-40B4-BE49-F238E27FC236}">
                <a16:creationId xmlns:a16="http://schemas.microsoft.com/office/drawing/2014/main" id="{C2649B76-2ED9-4D83-9CA9-A9E9AB440634}"/>
              </a:ext>
            </a:extLst>
          </p:cNvPr>
          <p:cNvSpPr/>
          <p:nvPr/>
        </p:nvSpPr>
        <p:spPr>
          <a:xfrm>
            <a:off x="3457843" y="4844098"/>
            <a:ext cx="147655" cy="147655"/>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1" name="Rectangle 270">
            <a:extLst>
              <a:ext uri="{FF2B5EF4-FFF2-40B4-BE49-F238E27FC236}">
                <a16:creationId xmlns:a16="http://schemas.microsoft.com/office/drawing/2014/main" id="{D8A12198-8F40-490E-A476-21085C13B278}"/>
              </a:ext>
            </a:extLst>
          </p:cNvPr>
          <p:cNvSpPr/>
          <p:nvPr/>
        </p:nvSpPr>
        <p:spPr>
          <a:xfrm>
            <a:off x="3605597" y="4844673"/>
            <a:ext cx="147655" cy="147655"/>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1" name="Isosceles Triangle 200">
            <a:extLst>
              <a:ext uri="{FF2B5EF4-FFF2-40B4-BE49-F238E27FC236}">
                <a16:creationId xmlns:a16="http://schemas.microsoft.com/office/drawing/2014/main" id="{E02BCE33-F4EA-4B7C-8AA6-9FE62A3F44A7}"/>
              </a:ext>
            </a:extLst>
          </p:cNvPr>
          <p:cNvSpPr/>
          <p:nvPr/>
        </p:nvSpPr>
        <p:spPr>
          <a:xfrm rot="3546709">
            <a:off x="1020614" y="3675655"/>
            <a:ext cx="1207330" cy="1766445"/>
          </a:xfrm>
          <a:prstGeom prst="triangle">
            <a:avLst>
              <a:gd name="adj" fmla="val 22979"/>
            </a:avLst>
          </a:prstGeom>
          <a:solidFill>
            <a:srgbClr val="FF3131">
              <a:alpha val="5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1" name="TextBox 620">
            <a:extLst>
              <a:ext uri="{FF2B5EF4-FFF2-40B4-BE49-F238E27FC236}">
                <a16:creationId xmlns:a16="http://schemas.microsoft.com/office/drawing/2014/main" id="{CAC260F3-8CEC-4212-87C9-5070DC122B2A}"/>
              </a:ext>
            </a:extLst>
          </p:cNvPr>
          <p:cNvSpPr txBox="1"/>
          <p:nvPr/>
        </p:nvSpPr>
        <p:spPr>
          <a:xfrm>
            <a:off x="800710" y="5736947"/>
            <a:ext cx="1313180" cy="369332"/>
          </a:xfrm>
          <a:prstGeom prst="rect">
            <a:avLst/>
          </a:prstGeom>
          <a:solidFill>
            <a:srgbClr val="000000">
              <a:alpha val="50196"/>
            </a:srgbClr>
          </a:solidFill>
        </p:spPr>
        <p:txBody>
          <a:bodyPr wrap="none" rtlCol="0">
            <a:spAutoFit/>
          </a:bodyPr>
          <a:lstStyle/>
          <a:p>
            <a:r>
              <a:rPr lang="en-US" dirty="0">
                <a:solidFill>
                  <a:schemeClr val="bg1"/>
                </a:solidFill>
                <a:effectLst>
                  <a:outerShdw blurRad="38100" dist="38100" dir="2700000" algn="tl">
                    <a:srgbClr val="000000">
                      <a:alpha val="43137"/>
                    </a:srgbClr>
                  </a:outerShdw>
                </a:effectLst>
              </a:rPr>
              <a:t>Pixels : 25 </a:t>
            </a:r>
          </a:p>
        </p:txBody>
      </p:sp>
      <p:sp>
        <p:nvSpPr>
          <p:cNvPr id="622" name="TextBox 621">
            <a:extLst>
              <a:ext uri="{FF2B5EF4-FFF2-40B4-BE49-F238E27FC236}">
                <a16:creationId xmlns:a16="http://schemas.microsoft.com/office/drawing/2014/main" id="{363E9720-7BD9-484B-A8A7-2A0C9F69E833}"/>
              </a:ext>
            </a:extLst>
          </p:cNvPr>
          <p:cNvSpPr txBox="1"/>
          <p:nvPr/>
        </p:nvSpPr>
        <p:spPr>
          <a:xfrm>
            <a:off x="2845882" y="5734969"/>
            <a:ext cx="1222372" cy="646331"/>
          </a:xfrm>
          <a:prstGeom prst="rect">
            <a:avLst/>
          </a:prstGeom>
          <a:solidFill>
            <a:srgbClr val="000000">
              <a:alpha val="50196"/>
            </a:srgbClr>
          </a:solidFill>
        </p:spPr>
        <p:txBody>
          <a:bodyPr wrap="square" rtlCol="0">
            <a:spAutoFit/>
          </a:bodyPr>
          <a:lstStyle/>
          <a:p>
            <a:r>
              <a:rPr lang="en-US" dirty="0">
                <a:solidFill>
                  <a:schemeClr val="bg1"/>
                </a:solidFill>
                <a:effectLst>
                  <a:outerShdw blurRad="38100" dist="38100" dir="2700000" algn="tl">
                    <a:srgbClr val="000000">
                      <a:alpha val="43137"/>
                    </a:srgbClr>
                  </a:outerShdw>
                </a:effectLst>
              </a:rPr>
              <a:t>Quads : 9 </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Waves : 3</a:t>
            </a:r>
          </a:p>
        </p:txBody>
      </p:sp>
      <p:sp>
        <p:nvSpPr>
          <p:cNvPr id="623" name="TextBox 622">
            <a:extLst>
              <a:ext uri="{FF2B5EF4-FFF2-40B4-BE49-F238E27FC236}">
                <a16:creationId xmlns:a16="http://schemas.microsoft.com/office/drawing/2014/main" id="{C01DD1FC-60BE-4DB4-932C-3263FDA11BC0}"/>
              </a:ext>
            </a:extLst>
          </p:cNvPr>
          <p:cNvSpPr txBox="1"/>
          <p:nvPr/>
        </p:nvSpPr>
        <p:spPr>
          <a:xfrm>
            <a:off x="7825683" y="5741646"/>
            <a:ext cx="1313180" cy="369332"/>
          </a:xfrm>
          <a:prstGeom prst="rect">
            <a:avLst/>
          </a:prstGeom>
          <a:solidFill>
            <a:srgbClr val="000000">
              <a:alpha val="50196"/>
            </a:srgbClr>
          </a:solidFill>
        </p:spPr>
        <p:txBody>
          <a:bodyPr wrap="none" rtlCol="0">
            <a:spAutoFit/>
          </a:bodyPr>
          <a:lstStyle/>
          <a:p>
            <a:r>
              <a:rPr lang="en-US" dirty="0">
                <a:solidFill>
                  <a:schemeClr val="bg1"/>
                </a:solidFill>
                <a:effectLst>
                  <a:outerShdw blurRad="38100" dist="38100" dir="2700000" algn="tl">
                    <a:srgbClr val="000000">
                      <a:alpha val="43137"/>
                    </a:srgbClr>
                  </a:outerShdw>
                </a:effectLst>
              </a:rPr>
              <a:t>Pixels : 12 </a:t>
            </a:r>
          </a:p>
        </p:txBody>
      </p:sp>
      <p:sp>
        <p:nvSpPr>
          <p:cNvPr id="624" name="TextBox 623">
            <a:extLst>
              <a:ext uri="{FF2B5EF4-FFF2-40B4-BE49-F238E27FC236}">
                <a16:creationId xmlns:a16="http://schemas.microsoft.com/office/drawing/2014/main" id="{33AEF612-91BE-4615-B0EC-C5D87EC5EE0E}"/>
              </a:ext>
            </a:extLst>
          </p:cNvPr>
          <p:cNvSpPr txBox="1"/>
          <p:nvPr/>
        </p:nvSpPr>
        <p:spPr>
          <a:xfrm>
            <a:off x="9885352" y="5108541"/>
            <a:ext cx="1222372" cy="646331"/>
          </a:xfrm>
          <a:prstGeom prst="rect">
            <a:avLst/>
          </a:prstGeom>
          <a:solidFill>
            <a:srgbClr val="000000">
              <a:alpha val="50196"/>
            </a:srgbClr>
          </a:solidFill>
        </p:spPr>
        <p:txBody>
          <a:bodyPr wrap="square" rtlCol="0">
            <a:spAutoFit/>
          </a:bodyPr>
          <a:lstStyle/>
          <a:p>
            <a:r>
              <a:rPr lang="en-US" dirty="0">
                <a:solidFill>
                  <a:schemeClr val="bg1"/>
                </a:solidFill>
                <a:effectLst>
                  <a:outerShdw blurRad="38100" dist="38100" dir="2700000" algn="tl">
                    <a:srgbClr val="000000">
                      <a:alpha val="43137"/>
                    </a:srgbClr>
                  </a:outerShdw>
                </a:effectLst>
              </a:rPr>
              <a:t>Quads : 8 </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Waves : 2</a:t>
            </a:r>
          </a:p>
        </p:txBody>
      </p:sp>
      <p:sp>
        <p:nvSpPr>
          <p:cNvPr id="662" name="Rectangle 661">
            <a:extLst>
              <a:ext uri="{FF2B5EF4-FFF2-40B4-BE49-F238E27FC236}">
                <a16:creationId xmlns:a16="http://schemas.microsoft.com/office/drawing/2014/main" id="{4058E52B-D7BF-4394-97A6-53F593A5C1FC}"/>
              </a:ext>
            </a:extLst>
          </p:cNvPr>
          <p:cNvSpPr/>
          <p:nvPr/>
        </p:nvSpPr>
        <p:spPr>
          <a:xfrm>
            <a:off x="9116610" y="3830711"/>
            <a:ext cx="214484" cy="2144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3" name="Rectangle 662">
            <a:extLst>
              <a:ext uri="{FF2B5EF4-FFF2-40B4-BE49-F238E27FC236}">
                <a16:creationId xmlns:a16="http://schemas.microsoft.com/office/drawing/2014/main" id="{0DB306DA-ACDB-4346-92E5-C6E7BCC75EA0}"/>
              </a:ext>
            </a:extLst>
          </p:cNvPr>
          <p:cNvSpPr/>
          <p:nvPr/>
        </p:nvSpPr>
        <p:spPr>
          <a:xfrm>
            <a:off x="7636624" y="4258575"/>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4" name="Rectangle 663">
            <a:extLst>
              <a:ext uri="{FF2B5EF4-FFF2-40B4-BE49-F238E27FC236}">
                <a16:creationId xmlns:a16="http://schemas.microsoft.com/office/drawing/2014/main" id="{9D0F8CD5-849D-4187-908E-3B4A540DDE50}"/>
              </a:ext>
            </a:extLst>
          </p:cNvPr>
          <p:cNvSpPr/>
          <p:nvPr/>
        </p:nvSpPr>
        <p:spPr>
          <a:xfrm>
            <a:off x="8272633" y="4467126"/>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5" name="Rectangle 664">
            <a:extLst>
              <a:ext uri="{FF2B5EF4-FFF2-40B4-BE49-F238E27FC236}">
                <a16:creationId xmlns:a16="http://schemas.microsoft.com/office/drawing/2014/main" id="{16A5394E-B80B-47E0-89F3-1ECE7A00025A}"/>
              </a:ext>
            </a:extLst>
          </p:cNvPr>
          <p:cNvSpPr/>
          <p:nvPr/>
        </p:nvSpPr>
        <p:spPr>
          <a:xfrm>
            <a:off x="8062117" y="4256088"/>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6" name="Rectangle 665">
            <a:extLst>
              <a:ext uri="{FF2B5EF4-FFF2-40B4-BE49-F238E27FC236}">
                <a16:creationId xmlns:a16="http://schemas.microsoft.com/office/drawing/2014/main" id="{6CDC162B-0814-4950-83E9-8E07E1B4B75E}"/>
              </a:ext>
            </a:extLst>
          </p:cNvPr>
          <p:cNvSpPr/>
          <p:nvPr/>
        </p:nvSpPr>
        <p:spPr>
          <a:xfrm>
            <a:off x="8697726" y="4465489"/>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7" name="Rectangle 666">
            <a:extLst>
              <a:ext uri="{FF2B5EF4-FFF2-40B4-BE49-F238E27FC236}">
                <a16:creationId xmlns:a16="http://schemas.microsoft.com/office/drawing/2014/main" id="{6A9B03D5-7787-40B3-9DF0-75F49F609F3E}"/>
              </a:ext>
            </a:extLst>
          </p:cNvPr>
          <p:cNvSpPr/>
          <p:nvPr/>
        </p:nvSpPr>
        <p:spPr>
          <a:xfrm>
            <a:off x="8487210" y="4254451"/>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8" name="Rectangle 667">
            <a:extLst>
              <a:ext uri="{FF2B5EF4-FFF2-40B4-BE49-F238E27FC236}">
                <a16:creationId xmlns:a16="http://schemas.microsoft.com/office/drawing/2014/main" id="{A0329B4B-0BD2-4E50-93B7-C3D81163ACB5}"/>
              </a:ext>
            </a:extLst>
          </p:cNvPr>
          <p:cNvSpPr/>
          <p:nvPr/>
        </p:nvSpPr>
        <p:spPr>
          <a:xfrm>
            <a:off x="8690962" y="4041605"/>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9" name="Rectangle 668">
            <a:extLst>
              <a:ext uri="{FF2B5EF4-FFF2-40B4-BE49-F238E27FC236}">
                <a16:creationId xmlns:a16="http://schemas.microsoft.com/office/drawing/2014/main" id="{AD85BB9D-5FD8-4FE8-9F6B-F460F6988FA5}"/>
              </a:ext>
            </a:extLst>
          </p:cNvPr>
          <p:cNvSpPr/>
          <p:nvPr/>
        </p:nvSpPr>
        <p:spPr>
          <a:xfrm>
            <a:off x="8480446" y="3830567"/>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0" name="Rectangle 669">
            <a:extLst>
              <a:ext uri="{FF2B5EF4-FFF2-40B4-BE49-F238E27FC236}">
                <a16:creationId xmlns:a16="http://schemas.microsoft.com/office/drawing/2014/main" id="{5A6B24D4-D939-4D2F-B844-75B4F740F640}"/>
              </a:ext>
            </a:extLst>
          </p:cNvPr>
          <p:cNvSpPr/>
          <p:nvPr/>
        </p:nvSpPr>
        <p:spPr>
          <a:xfrm>
            <a:off x="9125040" y="4037173"/>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1" name="Rectangle 670">
            <a:extLst>
              <a:ext uri="{FF2B5EF4-FFF2-40B4-BE49-F238E27FC236}">
                <a16:creationId xmlns:a16="http://schemas.microsoft.com/office/drawing/2014/main" id="{18EEC835-41C1-430F-BBF4-DF18C52D3971}"/>
              </a:ext>
            </a:extLst>
          </p:cNvPr>
          <p:cNvSpPr/>
          <p:nvPr/>
        </p:nvSpPr>
        <p:spPr>
          <a:xfrm>
            <a:off x="8914524" y="3826135"/>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2" name="Rectangle 671">
            <a:extLst>
              <a:ext uri="{FF2B5EF4-FFF2-40B4-BE49-F238E27FC236}">
                <a16:creationId xmlns:a16="http://schemas.microsoft.com/office/drawing/2014/main" id="{87E45401-F74D-48DE-ABFD-EE5F76439595}"/>
              </a:ext>
            </a:extLst>
          </p:cNvPr>
          <p:cNvSpPr/>
          <p:nvPr/>
        </p:nvSpPr>
        <p:spPr>
          <a:xfrm>
            <a:off x="8266159" y="4892473"/>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3" name="Rectangle 672">
            <a:extLst>
              <a:ext uri="{FF2B5EF4-FFF2-40B4-BE49-F238E27FC236}">
                <a16:creationId xmlns:a16="http://schemas.microsoft.com/office/drawing/2014/main" id="{F43C2C99-2CF5-4725-A904-0C36F75424A1}"/>
              </a:ext>
            </a:extLst>
          </p:cNvPr>
          <p:cNvSpPr/>
          <p:nvPr/>
        </p:nvSpPr>
        <p:spPr>
          <a:xfrm>
            <a:off x="8055643" y="4681435"/>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4" name="Rectangle 673">
            <a:extLst>
              <a:ext uri="{FF2B5EF4-FFF2-40B4-BE49-F238E27FC236}">
                <a16:creationId xmlns:a16="http://schemas.microsoft.com/office/drawing/2014/main" id="{9651FF5F-044B-4712-86F0-E484FC992E75}"/>
              </a:ext>
            </a:extLst>
          </p:cNvPr>
          <p:cNvSpPr/>
          <p:nvPr/>
        </p:nvSpPr>
        <p:spPr>
          <a:xfrm>
            <a:off x="8271734" y="5326946"/>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5" name="Rectangle 674">
            <a:extLst>
              <a:ext uri="{FF2B5EF4-FFF2-40B4-BE49-F238E27FC236}">
                <a16:creationId xmlns:a16="http://schemas.microsoft.com/office/drawing/2014/main" id="{51125EF9-470A-4873-ACC0-469B0E31C0D2}"/>
              </a:ext>
            </a:extLst>
          </p:cNvPr>
          <p:cNvSpPr/>
          <p:nvPr/>
        </p:nvSpPr>
        <p:spPr>
          <a:xfrm>
            <a:off x="8061218" y="5115908"/>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6" name="Rectangle 675">
            <a:extLst>
              <a:ext uri="{FF2B5EF4-FFF2-40B4-BE49-F238E27FC236}">
                <a16:creationId xmlns:a16="http://schemas.microsoft.com/office/drawing/2014/main" id="{C725D547-459A-4E4D-9D54-1780FFB7C8C1}"/>
              </a:ext>
            </a:extLst>
          </p:cNvPr>
          <p:cNvSpPr/>
          <p:nvPr/>
        </p:nvSpPr>
        <p:spPr>
          <a:xfrm>
            <a:off x="7633576" y="4686580"/>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7" name="Rectangle 676">
            <a:extLst>
              <a:ext uri="{FF2B5EF4-FFF2-40B4-BE49-F238E27FC236}">
                <a16:creationId xmlns:a16="http://schemas.microsoft.com/office/drawing/2014/main" id="{4AB54062-CB48-4168-A9C9-90EFF7C671BA}"/>
              </a:ext>
            </a:extLst>
          </p:cNvPr>
          <p:cNvSpPr/>
          <p:nvPr/>
        </p:nvSpPr>
        <p:spPr>
          <a:xfrm>
            <a:off x="7632158" y="4899945"/>
            <a:ext cx="214484" cy="2144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0FB9F862-856D-4E0A-AF4D-919A587D59E5}"/>
              </a:ext>
            </a:extLst>
          </p:cNvPr>
          <p:cNvGrpSpPr/>
          <p:nvPr/>
        </p:nvGrpSpPr>
        <p:grpSpPr>
          <a:xfrm>
            <a:off x="10191158" y="3748110"/>
            <a:ext cx="599983" cy="600542"/>
            <a:chOff x="10077265" y="2438457"/>
            <a:chExt cx="859078" cy="859878"/>
          </a:xfrm>
        </p:grpSpPr>
        <p:sp>
          <p:nvSpPr>
            <p:cNvPr id="678" name="Rectangle 677">
              <a:extLst>
                <a:ext uri="{FF2B5EF4-FFF2-40B4-BE49-F238E27FC236}">
                  <a16:creationId xmlns:a16="http://schemas.microsoft.com/office/drawing/2014/main" id="{8A5AA816-D714-44E0-B4B1-D0C9FC60F9FC}"/>
                </a:ext>
              </a:extLst>
            </p:cNvPr>
            <p:cNvSpPr/>
            <p:nvPr/>
          </p:nvSpPr>
          <p:spPr>
            <a:xfrm>
              <a:off x="10291436" y="2438457"/>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9" name="Rectangle 678">
              <a:extLst>
                <a:ext uri="{FF2B5EF4-FFF2-40B4-BE49-F238E27FC236}">
                  <a16:creationId xmlns:a16="http://schemas.microsoft.com/office/drawing/2014/main" id="{F975D086-5EDA-487F-9B19-46749FE8878C}"/>
                </a:ext>
              </a:extLst>
            </p:cNvPr>
            <p:cNvSpPr/>
            <p:nvPr/>
          </p:nvSpPr>
          <p:spPr>
            <a:xfrm>
              <a:off x="10716284" y="2438457"/>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0" name="Rectangle 679">
              <a:extLst>
                <a:ext uri="{FF2B5EF4-FFF2-40B4-BE49-F238E27FC236}">
                  <a16:creationId xmlns:a16="http://schemas.microsoft.com/office/drawing/2014/main" id="{03A157D2-913B-43F5-BAB6-8F781F9D15BE}"/>
                </a:ext>
              </a:extLst>
            </p:cNvPr>
            <p:cNvSpPr/>
            <p:nvPr/>
          </p:nvSpPr>
          <p:spPr>
            <a:xfrm>
              <a:off x="10079012" y="2652941"/>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1" name="Rectangle 680">
              <a:extLst>
                <a:ext uri="{FF2B5EF4-FFF2-40B4-BE49-F238E27FC236}">
                  <a16:creationId xmlns:a16="http://schemas.microsoft.com/office/drawing/2014/main" id="{395D381D-78A9-4EBB-A613-40539A8BEB94}"/>
                </a:ext>
              </a:extLst>
            </p:cNvPr>
            <p:cNvSpPr/>
            <p:nvPr/>
          </p:nvSpPr>
          <p:spPr>
            <a:xfrm>
              <a:off x="10291436" y="2652941"/>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2" name="Rectangle 681">
              <a:extLst>
                <a:ext uri="{FF2B5EF4-FFF2-40B4-BE49-F238E27FC236}">
                  <a16:creationId xmlns:a16="http://schemas.microsoft.com/office/drawing/2014/main" id="{9225A19B-3CAD-4922-AA62-308D2CAF69C8}"/>
                </a:ext>
              </a:extLst>
            </p:cNvPr>
            <p:cNvSpPr/>
            <p:nvPr/>
          </p:nvSpPr>
          <p:spPr>
            <a:xfrm>
              <a:off x="10503860" y="2652940"/>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3" name="Rectangle 682">
              <a:extLst>
                <a:ext uri="{FF2B5EF4-FFF2-40B4-BE49-F238E27FC236}">
                  <a16:creationId xmlns:a16="http://schemas.microsoft.com/office/drawing/2014/main" id="{17E13ED8-1F8D-4EB2-B264-A9A504392287}"/>
                </a:ext>
              </a:extLst>
            </p:cNvPr>
            <p:cNvSpPr/>
            <p:nvPr/>
          </p:nvSpPr>
          <p:spPr>
            <a:xfrm>
              <a:off x="10080920" y="2441903"/>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4" name="Rectangle 683">
              <a:extLst>
                <a:ext uri="{FF2B5EF4-FFF2-40B4-BE49-F238E27FC236}">
                  <a16:creationId xmlns:a16="http://schemas.microsoft.com/office/drawing/2014/main" id="{F39926A3-2425-48F0-92EA-28A067496B17}"/>
                </a:ext>
              </a:extLst>
            </p:cNvPr>
            <p:cNvSpPr/>
            <p:nvPr/>
          </p:nvSpPr>
          <p:spPr>
            <a:xfrm>
              <a:off x="10716929" y="2650454"/>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5" name="Rectangle 684">
              <a:extLst>
                <a:ext uri="{FF2B5EF4-FFF2-40B4-BE49-F238E27FC236}">
                  <a16:creationId xmlns:a16="http://schemas.microsoft.com/office/drawing/2014/main" id="{6DB8595B-35AE-4432-B4CC-7113BB37195D}"/>
                </a:ext>
              </a:extLst>
            </p:cNvPr>
            <p:cNvSpPr/>
            <p:nvPr/>
          </p:nvSpPr>
          <p:spPr>
            <a:xfrm>
              <a:off x="10506413" y="2439416"/>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6" name="Rectangle 685">
              <a:extLst>
                <a:ext uri="{FF2B5EF4-FFF2-40B4-BE49-F238E27FC236}">
                  <a16:creationId xmlns:a16="http://schemas.microsoft.com/office/drawing/2014/main" id="{7B82BA5F-DFFF-46A0-B1B4-463CADF6B0A5}"/>
                </a:ext>
              </a:extLst>
            </p:cNvPr>
            <p:cNvSpPr/>
            <p:nvPr/>
          </p:nvSpPr>
          <p:spPr>
            <a:xfrm>
              <a:off x="10293676" y="2868411"/>
              <a:ext cx="214484" cy="2144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7" name="Rectangle 686">
              <a:extLst>
                <a:ext uri="{FF2B5EF4-FFF2-40B4-BE49-F238E27FC236}">
                  <a16:creationId xmlns:a16="http://schemas.microsoft.com/office/drawing/2014/main" id="{A3F873AA-22AA-4DAE-862A-D016654EDAA5}"/>
                </a:ext>
              </a:extLst>
            </p:cNvPr>
            <p:cNvSpPr/>
            <p:nvPr/>
          </p:nvSpPr>
          <p:spPr>
            <a:xfrm>
              <a:off x="10082825" y="3082895"/>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8" name="Rectangle 687">
              <a:extLst>
                <a:ext uri="{FF2B5EF4-FFF2-40B4-BE49-F238E27FC236}">
                  <a16:creationId xmlns:a16="http://schemas.microsoft.com/office/drawing/2014/main" id="{CDAA439F-60A6-49DC-B4D2-46055C8C436F}"/>
                </a:ext>
              </a:extLst>
            </p:cNvPr>
            <p:cNvSpPr/>
            <p:nvPr/>
          </p:nvSpPr>
          <p:spPr>
            <a:xfrm>
              <a:off x="10509248" y="3082891"/>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9" name="Rectangle 688">
              <a:extLst>
                <a:ext uri="{FF2B5EF4-FFF2-40B4-BE49-F238E27FC236}">
                  <a16:creationId xmlns:a16="http://schemas.microsoft.com/office/drawing/2014/main" id="{60C3D22C-F8FF-4D08-94AA-AB8CCFABC209}"/>
                </a:ext>
              </a:extLst>
            </p:cNvPr>
            <p:cNvSpPr/>
            <p:nvPr/>
          </p:nvSpPr>
          <p:spPr>
            <a:xfrm>
              <a:off x="10713429" y="2872958"/>
              <a:ext cx="214484" cy="2144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0" name="Rectangle 689">
              <a:extLst>
                <a:ext uri="{FF2B5EF4-FFF2-40B4-BE49-F238E27FC236}">
                  <a16:creationId xmlns:a16="http://schemas.microsoft.com/office/drawing/2014/main" id="{33934913-1146-4542-82DC-B52DC670EA1C}"/>
                </a:ext>
              </a:extLst>
            </p:cNvPr>
            <p:cNvSpPr/>
            <p:nvPr/>
          </p:nvSpPr>
          <p:spPr>
            <a:xfrm>
              <a:off x="10287781" y="3083852"/>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1" name="Rectangle 690">
              <a:extLst>
                <a:ext uri="{FF2B5EF4-FFF2-40B4-BE49-F238E27FC236}">
                  <a16:creationId xmlns:a16="http://schemas.microsoft.com/office/drawing/2014/main" id="{3B50211B-33ED-41FE-B6A8-DF36BA5C397F}"/>
                </a:ext>
              </a:extLst>
            </p:cNvPr>
            <p:cNvSpPr/>
            <p:nvPr/>
          </p:nvSpPr>
          <p:spPr>
            <a:xfrm>
              <a:off x="10077265" y="2872814"/>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2" name="Rectangle 691">
              <a:extLst>
                <a:ext uri="{FF2B5EF4-FFF2-40B4-BE49-F238E27FC236}">
                  <a16:creationId xmlns:a16="http://schemas.microsoft.com/office/drawing/2014/main" id="{9D634E11-8AC0-458A-B142-05F1C16959BB}"/>
                </a:ext>
              </a:extLst>
            </p:cNvPr>
            <p:cNvSpPr/>
            <p:nvPr/>
          </p:nvSpPr>
          <p:spPr>
            <a:xfrm>
              <a:off x="10721859" y="3079420"/>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3" name="Rectangle 692">
              <a:extLst>
                <a:ext uri="{FF2B5EF4-FFF2-40B4-BE49-F238E27FC236}">
                  <a16:creationId xmlns:a16="http://schemas.microsoft.com/office/drawing/2014/main" id="{03B8D1B0-8497-4B30-B55C-B86ED07E47FF}"/>
                </a:ext>
              </a:extLst>
            </p:cNvPr>
            <p:cNvSpPr/>
            <p:nvPr/>
          </p:nvSpPr>
          <p:spPr>
            <a:xfrm>
              <a:off x="10511343" y="2868382"/>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5" name="Group 14">
            <a:extLst>
              <a:ext uri="{FF2B5EF4-FFF2-40B4-BE49-F238E27FC236}">
                <a16:creationId xmlns:a16="http://schemas.microsoft.com/office/drawing/2014/main" id="{9EA845F7-E883-4079-87D1-7C20A24986E6}"/>
              </a:ext>
            </a:extLst>
          </p:cNvPr>
          <p:cNvGrpSpPr/>
          <p:nvPr/>
        </p:nvGrpSpPr>
        <p:grpSpPr>
          <a:xfrm>
            <a:off x="10191158" y="4393392"/>
            <a:ext cx="599983" cy="600501"/>
            <a:chOff x="8713866" y="2408002"/>
            <a:chExt cx="860064" cy="860807"/>
          </a:xfrm>
        </p:grpSpPr>
        <p:sp>
          <p:nvSpPr>
            <p:cNvPr id="694" name="Rectangle 693">
              <a:extLst>
                <a:ext uri="{FF2B5EF4-FFF2-40B4-BE49-F238E27FC236}">
                  <a16:creationId xmlns:a16="http://schemas.microsoft.com/office/drawing/2014/main" id="{CD30198A-9087-4618-9D24-526C91E7A3B0}"/>
                </a:ext>
              </a:extLst>
            </p:cNvPr>
            <p:cNvSpPr/>
            <p:nvPr/>
          </p:nvSpPr>
          <p:spPr>
            <a:xfrm>
              <a:off x="8926290" y="2409147"/>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5" name="Rectangle 694">
              <a:extLst>
                <a:ext uri="{FF2B5EF4-FFF2-40B4-BE49-F238E27FC236}">
                  <a16:creationId xmlns:a16="http://schemas.microsoft.com/office/drawing/2014/main" id="{0DBA7A1E-F729-4C44-9780-1C04EF2A59AF}"/>
                </a:ext>
              </a:extLst>
            </p:cNvPr>
            <p:cNvSpPr/>
            <p:nvPr/>
          </p:nvSpPr>
          <p:spPr>
            <a:xfrm>
              <a:off x="8713866" y="2623631"/>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6" name="Rectangle 695">
              <a:extLst>
                <a:ext uri="{FF2B5EF4-FFF2-40B4-BE49-F238E27FC236}">
                  <a16:creationId xmlns:a16="http://schemas.microsoft.com/office/drawing/2014/main" id="{D4B985BB-DE2F-44C3-B993-3C0D25FCB833}"/>
                </a:ext>
              </a:extLst>
            </p:cNvPr>
            <p:cNvSpPr/>
            <p:nvPr/>
          </p:nvSpPr>
          <p:spPr>
            <a:xfrm>
              <a:off x="8925586" y="2619507"/>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7" name="Rectangle 696">
              <a:extLst>
                <a:ext uri="{FF2B5EF4-FFF2-40B4-BE49-F238E27FC236}">
                  <a16:creationId xmlns:a16="http://schemas.microsoft.com/office/drawing/2014/main" id="{49D472E8-D919-4BA8-A6C9-AA4103D35432}"/>
                </a:ext>
              </a:extLst>
            </p:cNvPr>
            <p:cNvSpPr/>
            <p:nvPr/>
          </p:nvSpPr>
          <p:spPr>
            <a:xfrm>
              <a:off x="8715070" y="2408469"/>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8" name="Rectangle 697">
              <a:extLst>
                <a:ext uri="{FF2B5EF4-FFF2-40B4-BE49-F238E27FC236}">
                  <a16:creationId xmlns:a16="http://schemas.microsoft.com/office/drawing/2014/main" id="{616FABCA-5723-4841-AD98-A98A9BADB6E9}"/>
                </a:ext>
              </a:extLst>
            </p:cNvPr>
            <p:cNvSpPr/>
            <p:nvPr/>
          </p:nvSpPr>
          <p:spPr>
            <a:xfrm>
              <a:off x="8932876" y="2839843"/>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9" name="Rectangle 698">
              <a:extLst>
                <a:ext uri="{FF2B5EF4-FFF2-40B4-BE49-F238E27FC236}">
                  <a16:creationId xmlns:a16="http://schemas.microsoft.com/office/drawing/2014/main" id="{66134709-7543-4E7E-AA3E-89D12AC4B174}"/>
                </a:ext>
              </a:extLst>
            </p:cNvPr>
            <p:cNvSpPr/>
            <p:nvPr/>
          </p:nvSpPr>
          <p:spPr>
            <a:xfrm>
              <a:off x="9357724" y="2839843"/>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0" name="Rectangle 699">
              <a:extLst>
                <a:ext uri="{FF2B5EF4-FFF2-40B4-BE49-F238E27FC236}">
                  <a16:creationId xmlns:a16="http://schemas.microsoft.com/office/drawing/2014/main" id="{67175409-49D0-45AE-BC1E-C65DD1A3C84E}"/>
                </a:ext>
              </a:extLst>
            </p:cNvPr>
            <p:cNvSpPr/>
            <p:nvPr/>
          </p:nvSpPr>
          <p:spPr>
            <a:xfrm>
              <a:off x="8932876" y="3054326"/>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1" name="Rectangle 700">
              <a:extLst>
                <a:ext uri="{FF2B5EF4-FFF2-40B4-BE49-F238E27FC236}">
                  <a16:creationId xmlns:a16="http://schemas.microsoft.com/office/drawing/2014/main" id="{5A0952B4-A7DA-40C2-8B8D-A2C29129B75F}"/>
                </a:ext>
              </a:extLst>
            </p:cNvPr>
            <p:cNvSpPr/>
            <p:nvPr/>
          </p:nvSpPr>
          <p:spPr>
            <a:xfrm>
              <a:off x="9145300" y="3054326"/>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2" name="Rectangle 701">
              <a:extLst>
                <a:ext uri="{FF2B5EF4-FFF2-40B4-BE49-F238E27FC236}">
                  <a16:creationId xmlns:a16="http://schemas.microsoft.com/office/drawing/2014/main" id="{2AA940B4-3918-45BC-8012-AE0E5E9C7BD6}"/>
                </a:ext>
              </a:extLst>
            </p:cNvPr>
            <p:cNvSpPr/>
            <p:nvPr/>
          </p:nvSpPr>
          <p:spPr>
            <a:xfrm>
              <a:off x="9352925" y="3052985"/>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3" name="Rectangle 702">
              <a:extLst>
                <a:ext uri="{FF2B5EF4-FFF2-40B4-BE49-F238E27FC236}">
                  <a16:creationId xmlns:a16="http://schemas.microsoft.com/office/drawing/2014/main" id="{E8729471-A25B-41BE-9705-CD02D12FAB53}"/>
                </a:ext>
              </a:extLst>
            </p:cNvPr>
            <p:cNvSpPr/>
            <p:nvPr/>
          </p:nvSpPr>
          <p:spPr>
            <a:xfrm>
              <a:off x="9142409" y="2837184"/>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4" name="Rectangle 703">
              <a:extLst>
                <a:ext uri="{FF2B5EF4-FFF2-40B4-BE49-F238E27FC236}">
                  <a16:creationId xmlns:a16="http://schemas.microsoft.com/office/drawing/2014/main" id="{3E5AE395-5031-4633-8C6A-BE537FC0519F}"/>
                </a:ext>
              </a:extLst>
            </p:cNvPr>
            <p:cNvSpPr/>
            <p:nvPr/>
          </p:nvSpPr>
          <p:spPr>
            <a:xfrm>
              <a:off x="8720342" y="2842329"/>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5" name="Rectangle 704">
              <a:extLst>
                <a:ext uri="{FF2B5EF4-FFF2-40B4-BE49-F238E27FC236}">
                  <a16:creationId xmlns:a16="http://schemas.microsoft.com/office/drawing/2014/main" id="{25EB2EF1-7922-4F38-9E2C-570F5A54F801}"/>
                </a:ext>
              </a:extLst>
            </p:cNvPr>
            <p:cNvSpPr/>
            <p:nvPr/>
          </p:nvSpPr>
          <p:spPr>
            <a:xfrm>
              <a:off x="8718924" y="3050931"/>
              <a:ext cx="214484" cy="214483"/>
            </a:xfrm>
            <a:prstGeom prst="rect">
              <a:avLst/>
            </a:prstGeom>
            <a:solidFill>
              <a:srgbClr val="92D050">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6" name="Rectangle 705">
              <a:extLst>
                <a:ext uri="{FF2B5EF4-FFF2-40B4-BE49-F238E27FC236}">
                  <a16:creationId xmlns:a16="http://schemas.microsoft.com/office/drawing/2014/main" id="{F563DA0C-D3D0-4DAB-8373-E5C376354B22}"/>
                </a:ext>
              </a:extLst>
            </p:cNvPr>
            <p:cNvSpPr/>
            <p:nvPr/>
          </p:nvSpPr>
          <p:spPr>
            <a:xfrm>
              <a:off x="9358670" y="2408002"/>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7" name="Rectangle 706">
              <a:extLst>
                <a:ext uri="{FF2B5EF4-FFF2-40B4-BE49-F238E27FC236}">
                  <a16:creationId xmlns:a16="http://schemas.microsoft.com/office/drawing/2014/main" id="{F5CE93B4-7EB9-4866-932F-67280D8F7772}"/>
                </a:ext>
              </a:extLst>
            </p:cNvPr>
            <p:cNvSpPr/>
            <p:nvPr/>
          </p:nvSpPr>
          <p:spPr>
            <a:xfrm>
              <a:off x="9146246" y="2622485"/>
              <a:ext cx="214484" cy="214483"/>
            </a:xfrm>
            <a:prstGeom prst="rect">
              <a:avLst/>
            </a:prstGeom>
            <a:solidFill>
              <a:srgbClr val="FFC000">
                <a:alpha val="67059"/>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8" name="Rectangle 707">
              <a:extLst>
                <a:ext uri="{FF2B5EF4-FFF2-40B4-BE49-F238E27FC236}">
                  <a16:creationId xmlns:a16="http://schemas.microsoft.com/office/drawing/2014/main" id="{80295BA9-A54A-47D9-9850-7DBB4FE55DCA}"/>
                </a:ext>
              </a:extLst>
            </p:cNvPr>
            <p:cNvSpPr/>
            <p:nvPr/>
          </p:nvSpPr>
          <p:spPr>
            <a:xfrm>
              <a:off x="9359446" y="2621889"/>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9" name="Rectangle 708">
              <a:extLst>
                <a:ext uri="{FF2B5EF4-FFF2-40B4-BE49-F238E27FC236}">
                  <a16:creationId xmlns:a16="http://schemas.microsoft.com/office/drawing/2014/main" id="{CC78ABBB-FF96-4561-A765-F0414AB70B04}"/>
                </a:ext>
              </a:extLst>
            </p:cNvPr>
            <p:cNvSpPr/>
            <p:nvPr/>
          </p:nvSpPr>
          <p:spPr>
            <a:xfrm>
              <a:off x="9148930" y="2410851"/>
              <a:ext cx="214484" cy="21448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33" name="Isosceles Triangle 532">
            <a:extLst>
              <a:ext uri="{FF2B5EF4-FFF2-40B4-BE49-F238E27FC236}">
                <a16:creationId xmlns:a16="http://schemas.microsoft.com/office/drawing/2014/main" id="{69F1D9B6-06FA-4C05-BCBB-60ABC382DE64}"/>
              </a:ext>
            </a:extLst>
          </p:cNvPr>
          <p:cNvSpPr/>
          <p:nvPr/>
        </p:nvSpPr>
        <p:spPr>
          <a:xfrm rot="3546709">
            <a:off x="8053367" y="3675655"/>
            <a:ext cx="1207330" cy="1766445"/>
          </a:xfrm>
          <a:prstGeom prst="triangle">
            <a:avLst>
              <a:gd name="adj" fmla="val 22979"/>
            </a:avLst>
          </a:prstGeom>
          <a:solidFill>
            <a:srgbClr val="FF3131">
              <a:alpha val="5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0" name="Isosceles Triangle 619">
            <a:extLst>
              <a:ext uri="{FF2B5EF4-FFF2-40B4-BE49-F238E27FC236}">
                <a16:creationId xmlns:a16="http://schemas.microsoft.com/office/drawing/2014/main" id="{BACEB224-1711-4F20-91BD-C8039E125DDC}"/>
              </a:ext>
            </a:extLst>
          </p:cNvPr>
          <p:cNvSpPr/>
          <p:nvPr/>
        </p:nvSpPr>
        <p:spPr>
          <a:xfrm rot="3546709">
            <a:off x="5189341" y="3686577"/>
            <a:ext cx="1207330" cy="1766445"/>
          </a:xfrm>
          <a:prstGeom prst="triangle">
            <a:avLst>
              <a:gd name="adj" fmla="val 22979"/>
            </a:avLst>
          </a:prstGeom>
          <a:solidFill>
            <a:srgbClr val="FF3131">
              <a:alpha val="5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0" name="TextBox 709">
            <a:extLst>
              <a:ext uri="{FF2B5EF4-FFF2-40B4-BE49-F238E27FC236}">
                <a16:creationId xmlns:a16="http://schemas.microsoft.com/office/drawing/2014/main" id="{5B0478BC-A881-4579-A61E-CFD02105B1D7}"/>
              </a:ext>
            </a:extLst>
          </p:cNvPr>
          <p:cNvSpPr txBox="1"/>
          <p:nvPr/>
        </p:nvSpPr>
        <p:spPr>
          <a:xfrm>
            <a:off x="9885352" y="5820571"/>
            <a:ext cx="2024708" cy="646331"/>
          </a:xfrm>
          <a:prstGeom prst="rect">
            <a:avLst/>
          </a:prstGeom>
          <a:solidFill>
            <a:srgbClr val="000000">
              <a:alpha val="50196"/>
            </a:srgbClr>
          </a:solidFill>
        </p:spPr>
        <p:txBody>
          <a:bodyPr wrap="square" rtlCol="0">
            <a:spAutoFit/>
          </a:bodyPr>
          <a:lstStyle/>
          <a:p>
            <a:r>
              <a:rPr lang="en-US" dirty="0">
                <a:solidFill>
                  <a:schemeClr val="bg1"/>
                </a:solidFill>
                <a:effectLst>
                  <a:outerShdw blurRad="38100" dist="38100" dir="2700000" algn="tl">
                    <a:srgbClr val="000000">
                      <a:alpha val="43137"/>
                    </a:srgbClr>
                  </a:outerShdw>
                </a:effectLst>
              </a:rPr>
              <a:t>Quad occupancy: </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12 / 32 = 37.5%</a:t>
            </a:r>
          </a:p>
        </p:txBody>
      </p:sp>
    </p:spTree>
    <p:extLst>
      <p:ext uri="{BB962C8B-B14F-4D97-AF65-F5344CB8AC3E}">
        <p14:creationId xmlns:p14="http://schemas.microsoft.com/office/powerpoint/2010/main" val="9419540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040" y="284480"/>
            <a:ext cx="9001760" cy="904240"/>
          </a:xfrm>
        </p:spPr>
        <p:txBody>
          <a:bodyPr>
            <a:normAutofit fontScale="90000"/>
          </a:bodyPr>
          <a:lstStyle/>
          <a:p>
            <a:r>
              <a:rPr lang="en-US" dirty="0"/>
              <a:t>QUAD Occupancy and MSAA AND STENCIL</a:t>
            </a:r>
          </a:p>
        </p:txBody>
      </p:sp>
      <p:sp>
        <p:nvSpPr>
          <p:cNvPr id="3" name="Content Placeholder 2"/>
          <p:cNvSpPr>
            <a:spLocks noGrp="1"/>
          </p:cNvSpPr>
          <p:nvPr>
            <p:ph idx="1"/>
          </p:nvPr>
        </p:nvSpPr>
        <p:spPr>
          <a:xfrm>
            <a:off x="484342" y="1830259"/>
            <a:ext cx="11322929" cy="4091354"/>
          </a:xfrm>
        </p:spPr>
        <p:txBody>
          <a:bodyPr>
            <a:normAutofit/>
          </a:bodyPr>
          <a:lstStyle/>
          <a:p>
            <a:r>
              <a:rPr lang="en-US" dirty="0"/>
              <a:t>In MSAA it results in ‘checkerboard’ alike pattern in 4x4 blocks</a:t>
            </a:r>
          </a:p>
          <a:p>
            <a:pPr lvl="1"/>
            <a:r>
              <a:rPr lang="en-US" dirty="0"/>
              <a:t>Due to interleaved color planes and interleaved quads / derivatives</a:t>
            </a:r>
          </a:p>
        </p:txBody>
      </p:sp>
      <p:grpSp>
        <p:nvGrpSpPr>
          <p:cNvPr id="6" name="Group 5">
            <a:extLst>
              <a:ext uri="{FF2B5EF4-FFF2-40B4-BE49-F238E27FC236}">
                <a16:creationId xmlns:a16="http://schemas.microsoft.com/office/drawing/2014/main" id="{104DB8D4-4BB7-4D99-AFC6-DCBA4019F277}"/>
              </a:ext>
            </a:extLst>
          </p:cNvPr>
          <p:cNvGrpSpPr/>
          <p:nvPr/>
        </p:nvGrpSpPr>
        <p:grpSpPr>
          <a:xfrm>
            <a:off x="696461" y="3067944"/>
            <a:ext cx="11354293" cy="3060112"/>
            <a:chOff x="696461" y="3067944"/>
            <a:chExt cx="11354293" cy="3060112"/>
          </a:xfrm>
        </p:grpSpPr>
        <p:sp>
          <p:nvSpPr>
            <p:cNvPr id="5" name="TextBox 4">
              <a:extLst>
                <a:ext uri="{FF2B5EF4-FFF2-40B4-BE49-F238E27FC236}">
                  <a16:creationId xmlns:a16="http://schemas.microsoft.com/office/drawing/2014/main" id="{37F0AA68-E22C-424E-A5FC-C8B39215FB1C}"/>
                </a:ext>
              </a:extLst>
            </p:cNvPr>
            <p:cNvSpPr txBox="1"/>
            <p:nvPr/>
          </p:nvSpPr>
          <p:spPr>
            <a:xfrm>
              <a:off x="3832606" y="3641785"/>
              <a:ext cx="883575" cy="738664"/>
            </a:xfrm>
            <a:prstGeom prst="rect">
              <a:avLst/>
            </a:prstGeom>
            <a:noFill/>
          </p:spPr>
          <p:txBody>
            <a:bodyPr wrap="none" rtlCol="0">
              <a:spAutoFit/>
            </a:bodyPr>
            <a:lstStyle/>
            <a:p>
              <a:r>
                <a:rPr lang="en-US" sz="1400" dirty="0">
                  <a:effectLst>
                    <a:outerShdw blurRad="38100" dist="38100" dir="2700000" algn="tl">
                      <a:srgbClr val="000000">
                        <a:alpha val="43137"/>
                      </a:srgbClr>
                    </a:outerShdw>
                  </a:effectLst>
                </a:rPr>
                <a:t>4xMSAA</a:t>
              </a:r>
            </a:p>
            <a:p>
              <a:r>
                <a:rPr lang="en-US" sz="1400" dirty="0">
                  <a:effectLst>
                    <a:outerShdw blurRad="38100" dist="38100" dir="2700000" algn="tl">
                      <a:srgbClr val="000000">
                        <a:alpha val="43137"/>
                      </a:srgbClr>
                    </a:outerShdw>
                  </a:effectLst>
                </a:rPr>
                <a:t>Draw /w</a:t>
              </a:r>
              <a:br>
                <a:rPr lang="en-US" sz="1400" dirty="0">
                  <a:effectLst>
                    <a:outerShdw blurRad="38100" dist="38100" dir="2700000" algn="tl">
                      <a:srgbClr val="000000">
                        <a:alpha val="43137"/>
                      </a:srgbClr>
                    </a:outerShdw>
                  </a:effectLst>
                </a:rPr>
              </a:br>
              <a:r>
                <a:rPr lang="en-US" sz="1400" dirty="0">
                  <a:effectLst>
                    <a:outerShdw blurRad="38100" dist="38100" dir="2700000" algn="tl">
                      <a:srgbClr val="000000">
                        <a:alpha val="43137"/>
                      </a:srgbClr>
                    </a:outerShdw>
                  </a:effectLst>
                </a:rPr>
                <a:t> Stencil</a:t>
              </a:r>
            </a:p>
          </p:txBody>
        </p:sp>
        <p:sp>
          <p:nvSpPr>
            <p:cNvPr id="72" name="Arrow: Right 71">
              <a:extLst>
                <a:ext uri="{FF2B5EF4-FFF2-40B4-BE49-F238E27FC236}">
                  <a16:creationId xmlns:a16="http://schemas.microsoft.com/office/drawing/2014/main" id="{E1E63BBC-CA8B-47A4-964D-ED535CAEB96E}"/>
                </a:ext>
              </a:extLst>
            </p:cNvPr>
            <p:cNvSpPr/>
            <p:nvPr/>
          </p:nvSpPr>
          <p:spPr>
            <a:xfrm>
              <a:off x="3865179" y="4300510"/>
              <a:ext cx="867983" cy="351782"/>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65" name="Group 364">
              <a:extLst>
                <a:ext uri="{FF2B5EF4-FFF2-40B4-BE49-F238E27FC236}">
                  <a16:creationId xmlns:a16="http://schemas.microsoft.com/office/drawing/2014/main" id="{FE1506D7-7636-428B-B4DA-86453DC3733D}"/>
                </a:ext>
              </a:extLst>
            </p:cNvPr>
            <p:cNvGrpSpPr/>
            <p:nvPr/>
          </p:nvGrpSpPr>
          <p:grpSpPr>
            <a:xfrm>
              <a:off x="696461" y="3067944"/>
              <a:ext cx="3198094" cy="2803849"/>
              <a:chOff x="7500074" y="2207730"/>
              <a:chExt cx="3198094" cy="2803849"/>
            </a:xfrm>
          </p:grpSpPr>
          <p:sp>
            <p:nvSpPr>
              <p:cNvPr id="74" name="Rectangle 73">
                <a:extLst>
                  <a:ext uri="{FF2B5EF4-FFF2-40B4-BE49-F238E27FC236}">
                    <a16:creationId xmlns:a16="http://schemas.microsoft.com/office/drawing/2014/main" id="{CCB0F000-EAE4-47D6-82DF-D9A5C89AEA25}"/>
                  </a:ext>
                </a:extLst>
              </p:cNvPr>
              <p:cNvSpPr/>
              <p:nvPr/>
            </p:nvSpPr>
            <p:spPr>
              <a:xfrm>
                <a:off x="8197183" y="2209641"/>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6B4B85CF-CD0A-4BB9-BFE5-B923CE49B4FF}"/>
                  </a:ext>
                </a:extLst>
              </p:cNvPr>
              <p:cNvSpPr/>
              <p:nvPr/>
            </p:nvSpPr>
            <p:spPr>
              <a:xfrm>
                <a:off x="8907991" y="2209641"/>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026636FB-83FE-4651-A3C2-7DD67D5DF50A}"/>
                  </a:ext>
                </a:extLst>
              </p:cNvPr>
              <p:cNvSpPr/>
              <p:nvPr/>
            </p:nvSpPr>
            <p:spPr>
              <a:xfrm>
                <a:off x="9610649" y="2209641"/>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86">
                <a:extLst>
                  <a:ext uri="{FF2B5EF4-FFF2-40B4-BE49-F238E27FC236}">
                    <a16:creationId xmlns:a16="http://schemas.microsoft.com/office/drawing/2014/main" id="{2E090167-8BF7-47EF-80C7-1A11D81F5B78}"/>
                  </a:ext>
                </a:extLst>
              </p:cNvPr>
              <p:cNvSpPr/>
              <p:nvPr/>
            </p:nvSpPr>
            <p:spPr>
              <a:xfrm>
                <a:off x="7500074" y="2207730"/>
                <a:ext cx="353352" cy="35335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Rectangle 89">
                <a:extLst>
                  <a:ext uri="{FF2B5EF4-FFF2-40B4-BE49-F238E27FC236}">
                    <a16:creationId xmlns:a16="http://schemas.microsoft.com/office/drawing/2014/main" id="{16A11A9D-4A42-41FF-849C-98386C6E1477}"/>
                  </a:ext>
                </a:extLst>
              </p:cNvPr>
              <p:cNvSpPr/>
              <p:nvPr/>
            </p:nvSpPr>
            <p:spPr>
              <a:xfrm>
                <a:off x="8551052" y="2210423"/>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91" name="Rectangle 90">
                <a:extLst>
                  <a:ext uri="{FF2B5EF4-FFF2-40B4-BE49-F238E27FC236}">
                    <a16:creationId xmlns:a16="http://schemas.microsoft.com/office/drawing/2014/main" id="{F38933EE-F40D-4AD4-B394-E9FB3AA0F0D4}"/>
                  </a:ext>
                </a:extLst>
              </p:cNvPr>
              <p:cNvSpPr/>
              <p:nvPr/>
            </p:nvSpPr>
            <p:spPr>
              <a:xfrm>
                <a:off x="9259160" y="2211020"/>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92" name="Rectangle 91">
                <a:extLst>
                  <a:ext uri="{FF2B5EF4-FFF2-40B4-BE49-F238E27FC236}">
                    <a16:creationId xmlns:a16="http://schemas.microsoft.com/office/drawing/2014/main" id="{0C3BBD57-71C1-4BF4-B6B8-186F60533820}"/>
                  </a:ext>
                </a:extLst>
              </p:cNvPr>
              <p:cNvSpPr/>
              <p:nvPr/>
            </p:nvSpPr>
            <p:spPr>
              <a:xfrm>
                <a:off x="9963963" y="2208354"/>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03" name="Rectangle 102">
                <a:extLst>
                  <a:ext uri="{FF2B5EF4-FFF2-40B4-BE49-F238E27FC236}">
                    <a16:creationId xmlns:a16="http://schemas.microsoft.com/office/drawing/2014/main" id="{5579BCAC-ACCA-49EE-8E09-B345DC0F17D1}"/>
                  </a:ext>
                </a:extLst>
              </p:cNvPr>
              <p:cNvSpPr/>
              <p:nvPr/>
            </p:nvSpPr>
            <p:spPr>
              <a:xfrm>
                <a:off x="7851856" y="2211069"/>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39" name="Rectangle 138">
                <a:extLst>
                  <a:ext uri="{FF2B5EF4-FFF2-40B4-BE49-F238E27FC236}">
                    <a16:creationId xmlns:a16="http://schemas.microsoft.com/office/drawing/2014/main" id="{09E91E2A-E292-44A0-B48E-96FDD5ACB935}"/>
                  </a:ext>
                </a:extLst>
              </p:cNvPr>
              <p:cNvSpPr/>
              <p:nvPr/>
            </p:nvSpPr>
            <p:spPr>
              <a:xfrm>
                <a:off x="8197183" y="2563748"/>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0" name="Rectangle 139">
                <a:extLst>
                  <a:ext uri="{FF2B5EF4-FFF2-40B4-BE49-F238E27FC236}">
                    <a16:creationId xmlns:a16="http://schemas.microsoft.com/office/drawing/2014/main" id="{5C83CABB-1291-48D6-A349-81F348098204}"/>
                  </a:ext>
                </a:extLst>
              </p:cNvPr>
              <p:cNvSpPr/>
              <p:nvPr/>
            </p:nvSpPr>
            <p:spPr>
              <a:xfrm>
                <a:off x="8907991" y="2563748"/>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Rectangle 140">
                <a:extLst>
                  <a:ext uri="{FF2B5EF4-FFF2-40B4-BE49-F238E27FC236}">
                    <a16:creationId xmlns:a16="http://schemas.microsoft.com/office/drawing/2014/main" id="{C210F467-89C2-4DD9-98E7-118674741AB2}"/>
                  </a:ext>
                </a:extLst>
              </p:cNvPr>
              <p:cNvSpPr/>
              <p:nvPr/>
            </p:nvSpPr>
            <p:spPr>
              <a:xfrm>
                <a:off x="9610649" y="2563748"/>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2" name="Rectangle 141">
                <a:extLst>
                  <a:ext uri="{FF2B5EF4-FFF2-40B4-BE49-F238E27FC236}">
                    <a16:creationId xmlns:a16="http://schemas.microsoft.com/office/drawing/2014/main" id="{13E54D42-7F85-4412-B6F5-244D8758B1AD}"/>
                  </a:ext>
                </a:extLst>
              </p:cNvPr>
              <p:cNvSpPr/>
              <p:nvPr/>
            </p:nvSpPr>
            <p:spPr>
              <a:xfrm>
                <a:off x="7500074" y="2561837"/>
                <a:ext cx="353352" cy="35335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 name="Rectangle 142">
                <a:extLst>
                  <a:ext uri="{FF2B5EF4-FFF2-40B4-BE49-F238E27FC236}">
                    <a16:creationId xmlns:a16="http://schemas.microsoft.com/office/drawing/2014/main" id="{CE462A44-9F2E-4D32-B8B0-BB4D178865C9}"/>
                  </a:ext>
                </a:extLst>
              </p:cNvPr>
              <p:cNvSpPr/>
              <p:nvPr/>
            </p:nvSpPr>
            <p:spPr>
              <a:xfrm>
                <a:off x="8551052" y="2564530"/>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44" name="Rectangle 143">
                <a:extLst>
                  <a:ext uri="{FF2B5EF4-FFF2-40B4-BE49-F238E27FC236}">
                    <a16:creationId xmlns:a16="http://schemas.microsoft.com/office/drawing/2014/main" id="{2AA37C9E-12D0-4BEE-94A8-F16FEA38D749}"/>
                  </a:ext>
                </a:extLst>
              </p:cNvPr>
              <p:cNvSpPr/>
              <p:nvPr/>
            </p:nvSpPr>
            <p:spPr>
              <a:xfrm>
                <a:off x="9259160" y="2565127"/>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45" name="Rectangle 144">
                <a:extLst>
                  <a:ext uri="{FF2B5EF4-FFF2-40B4-BE49-F238E27FC236}">
                    <a16:creationId xmlns:a16="http://schemas.microsoft.com/office/drawing/2014/main" id="{83B49617-6BBB-45BC-8ED4-CA657C785E01}"/>
                  </a:ext>
                </a:extLst>
              </p:cNvPr>
              <p:cNvSpPr/>
              <p:nvPr/>
            </p:nvSpPr>
            <p:spPr>
              <a:xfrm>
                <a:off x="9963963" y="2562461"/>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46" name="Rectangle 145">
                <a:extLst>
                  <a:ext uri="{FF2B5EF4-FFF2-40B4-BE49-F238E27FC236}">
                    <a16:creationId xmlns:a16="http://schemas.microsoft.com/office/drawing/2014/main" id="{CE797B30-D299-4B25-8F6B-792829C5CCC7}"/>
                  </a:ext>
                </a:extLst>
              </p:cNvPr>
              <p:cNvSpPr/>
              <p:nvPr/>
            </p:nvSpPr>
            <p:spPr>
              <a:xfrm>
                <a:off x="7851856" y="2562001"/>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47" name="Rectangle 146">
                <a:extLst>
                  <a:ext uri="{FF2B5EF4-FFF2-40B4-BE49-F238E27FC236}">
                    <a16:creationId xmlns:a16="http://schemas.microsoft.com/office/drawing/2014/main" id="{18F109AC-3A3E-41CB-9D60-956173AB3768}"/>
                  </a:ext>
                </a:extLst>
              </p:cNvPr>
              <p:cNvSpPr/>
              <p:nvPr/>
            </p:nvSpPr>
            <p:spPr>
              <a:xfrm>
                <a:off x="8197183" y="2910298"/>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8" name="Rectangle 147">
                <a:extLst>
                  <a:ext uri="{FF2B5EF4-FFF2-40B4-BE49-F238E27FC236}">
                    <a16:creationId xmlns:a16="http://schemas.microsoft.com/office/drawing/2014/main" id="{A2ABBBCA-1E4B-4E15-8202-D9CFF1DBDFB8}"/>
                  </a:ext>
                </a:extLst>
              </p:cNvPr>
              <p:cNvSpPr/>
              <p:nvPr/>
            </p:nvSpPr>
            <p:spPr>
              <a:xfrm>
                <a:off x="8907991" y="2910298"/>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9" name="Rectangle 148">
                <a:extLst>
                  <a:ext uri="{FF2B5EF4-FFF2-40B4-BE49-F238E27FC236}">
                    <a16:creationId xmlns:a16="http://schemas.microsoft.com/office/drawing/2014/main" id="{9AF6FF21-06A2-43AD-AEDB-0CD7E9BF4050}"/>
                  </a:ext>
                </a:extLst>
              </p:cNvPr>
              <p:cNvSpPr/>
              <p:nvPr/>
            </p:nvSpPr>
            <p:spPr>
              <a:xfrm>
                <a:off x="9610649" y="2910298"/>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0" name="Rectangle 149">
                <a:extLst>
                  <a:ext uri="{FF2B5EF4-FFF2-40B4-BE49-F238E27FC236}">
                    <a16:creationId xmlns:a16="http://schemas.microsoft.com/office/drawing/2014/main" id="{3B168F90-7073-4318-9508-AFC1E53F7B79}"/>
                  </a:ext>
                </a:extLst>
              </p:cNvPr>
              <p:cNvSpPr/>
              <p:nvPr/>
            </p:nvSpPr>
            <p:spPr>
              <a:xfrm>
                <a:off x="7500074" y="2908387"/>
                <a:ext cx="353352" cy="35335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1" name="Rectangle 150">
                <a:extLst>
                  <a:ext uri="{FF2B5EF4-FFF2-40B4-BE49-F238E27FC236}">
                    <a16:creationId xmlns:a16="http://schemas.microsoft.com/office/drawing/2014/main" id="{6ADE3AA7-4AA5-4D6A-AE9C-4104CA9C5FB8}"/>
                  </a:ext>
                </a:extLst>
              </p:cNvPr>
              <p:cNvSpPr/>
              <p:nvPr/>
            </p:nvSpPr>
            <p:spPr>
              <a:xfrm>
                <a:off x="8551052" y="2911080"/>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52" name="Rectangle 151">
                <a:extLst>
                  <a:ext uri="{FF2B5EF4-FFF2-40B4-BE49-F238E27FC236}">
                    <a16:creationId xmlns:a16="http://schemas.microsoft.com/office/drawing/2014/main" id="{FB0B3E65-071C-4E81-AA96-500FEF8A7522}"/>
                  </a:ext>
                </a:extLst>
              </p:cNvPr>
              <p:cNvSpPr/>
              <p:nvPr/>
            </p:nvSpPr>
            <p:spPr>
              <a:xfrm>
                <a:off x="9259160" y="2911677"/>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53" name="Rectangle 152">
                <a:extLst>
                  <a:ext uri="{FF2B5EF4-FFF2-40B4-BE49-F238E27FC236}">
                    <a16:creationId xmlns:a16="http://schemas.microsoft.com/office/drawing/2014/main" id="{825A2427-4118-4AA7-A6A9-0B7C4CCB5FF5}"/>
                  </a:ext>
                </a:extLst>
              </p:cNvPr>
              <p:cNvSpPr/>
              <p:nvPr/>
            </p:nvSpPr>
            <p:spPr>
              <a:xfrm>
                <a:off x="9963963" y="2909011"/>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54" name="Rectangle 153">
                <a:extLst>
                  <a:ext uri="{FF2B5EF4-FFF2-40B4-BE49-F238E27FC236}">
                    <a16:creationId xmlns:a16="http://schemas.microsoft.com/office/drawing/2014/main" id="{71BEE48D-600C-42D0-8165-D89C4E88A222}"/>
                  </a:ext>
                </a:extLst>
              </p:cNvPr>
              <p:cNvSpPr/>
              <p:nvPr/>
            </p:nvSpPr>
            <p:spPr>
              <a:xfrm>
                <a:off x="7851856" y="2911726"/>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55" name="Rectangle 154">
                <a:extLst>
                  <a:ext uri="{FF2B5EF4-FFF2-40B4-BE49-F238E27FC236}">
                    <a16:creationId xmlns:a16="http://schemas.microsoft.com/office/drawing/2014/main" id="{5CE974C2-5301-48B7-BAD6-EC7E365982B6}"/>
                  </a:ext>
                </a:extLst>
              </p:cNvPr>
              <p:cNvSpPr/>
              <p:nvPr/>
            </p:nvSpPr>
            <p:spPr>
              <a:xfrm>
                <a:off x="8197183" y="3264405"/>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Rectangle 155">
                <a:extLst>
                  <a:ext uri="{FF2B5EF4-FFF2-40B4-BE49-F238E27FC236}">
                    <a16:creationId xmlns:a16="http://schemas.microsoft.com/office/drawing/2014/main" id="{94D2F825-C1AA-41D5-ADB3-1501EA095BAB}"/>
                  </a:ext>
                </a:extLst>
              </p:cNvPr>
              <p:cNvSpPr/>
              <p:nvPr/>
            </p:nvSpPr>
            <p:spPr>
              <a:xfrm>
                <a:off x="8907991" y="3264405"/>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Rectangle 156">
                <a:extLst>
                  <a:ext uri="{FF2B5EF4-FFF2-40B4-BE49-F238E27FC236}">
                    <a16:creationId xmlns:a16="http://schemas.microsoft.com/office/drawing/2014/main" id="{748391AF-E88E-484E-A785-BB37FC0758FC}"/>
                  </a:ext>
                </a:extLst>
              </p:cNvPr>
              <p:cNvSpPr/>
              <p:nvPr/>
            </p:nvSpPr>
            <p:spPr>
              <a:xfrm>
                <a:off x="9610649" y="3264405"/>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Rectangle 157">
                <a:extLst>
                  <a:ext uri="{FF2B5EF4-FFF2-40B4-BE49-F238E27FC236}">
                    <a16:creationId xmlns:a16="http://schemas.microsoft.com/office/drawing/2014/main" id="{645520E7-C4E5-4E13-ADEE-B9BE6CA4EBFB}"/>
                  </a:ext>
                </a:extLst>
              </p:cNvPr>
              <p:cNvSpPr/>
              <p:nvPr/>
            </p:nvSpPr>
            <p:spPr>
              <a:xfrm>
                <a:off x="7500074" y="3262494"/>
                <a:ext cx="353352" cy="35335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9" name="Rectangle 158">
                <a:extLst>
                  <a:ext uri="{FF2B5EF4-FFF2-40B4-BE49-F238E27FC236}">
                    <a16:creationId xmlns:a16="http://schemas.microsoft.com/office/drawing/2014/main" id="{50474B2F-EB7B-4DE7-84C1-EF04BD04ABBE}"/>
                  </a:ext>
                </a:extLst>
              </p:cNvPr>
              <p:cNvSpPr/>
              <p:nvPr/>
            </p:nvSpPr>
            <p:spPr>
              <a:xfrm>
                <a:off x="8551052" y="3265187"/>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60" name="Rectangle 159">
                <a:extLst>
                  <a:ext uri="{FF2B5EF4-FFF2-40B4-BE49-F238E27FC236}">
                    <a16:creationId xmlns:a16="http://schemas.microsoft.com/office/drawing/2014/main" id="{58720CDD-09BD-4F0D-AAE3-6FEFB77F6C1E}"/>
                  </a:ext>
                </a:extLst>
              </p:cNvPr>
              <p:cNvSpPr/>
              <p:nvPr/>
            </p:nvSpPr>
            <p:spPr>
              <a:xfrm>
                <a:off x="9259160" y="3265784"/>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61" name="Rectangle 160">
                <a:extLst>
                  <a:ext uri="{FF2B5EF4-FFF2-40B4-BE49-F238E27FC236}">
                    <a16:creationId xmlns:a16="http://schemas.microsoft.com/office/drawing/2014/main" id="{DB14A4E0-3C44-4801-B683-60C7536DCD8A}"/>
                  </a:ext>
                </a:extLst>
              </p:cNvPr>
              <p:cNvSpPr/>
              <p:nvPr/>
            </p:nvSpPr>
            <p:spPr>
              <a:xfrm>
                <a:off x="9963963" y="3263118"/>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62" name="Rectangle 161">
                <a:extLst>
                  <a:ext uri="{FF2B5EF4-FFF2-40B4-BE49-F238E27FC236}">
                    <a16:creationId xmlns:a16="http://schemas.microsoft.com/office/drawing/2014/main" id="{C9AA6543-8739-4663-B212-3053E7F9442F}"/>
                  </a:ext>
                </a:extLst>
              </p:cNvPr>
              <p:cNvSpPr/>
              <p:nvPr/>
            </p:nvSpPr>
            <p:spPr>
              <a:xfrm>
                <a:off x="7851856" y="3262658"/>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63" name="Rectangle 162">
                <a:extLst>
                  <a:ext uri="{FF2B5EF4-FFF2-40B4-BE49-F238E27FC236}">
                    <a16:creationId xmlns:a16="http://schemas.microsoft.com/office/drawing/2014/main" id="{9DC89BD7-733A-4647-905B-51F13EF668D9}"/>
                  </a:ext>
                </a:extLst>
              </p:cNvPr>
              <p:cNvSpPr/>
              <p:nvPr/>
            </p:nvSpPr>
            <p:spPr>
              <a:xfrm>
                <a:off x="8197183" y="3598150"/>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Rectangle 163">
                <a:extLst>
                  <a:ext uri="{FF2B5EF4-FFF2-40B4-BE49-F238E27FC236}">
                    <a16:creationId xmlns:a16="http://schemas.microsoft.com/office/drawing/2014/main" id="{F0B3063A-4029-49AA-90BF-41FABD58A47E}"/>
                  </a:ext>
                </a:extLst>
              </p:cNvPr>
              <p:cNvSpPr/>
              <p:nvPr/>
            </p:nvSpPr>
            <p:spPr>
              <a:xfrm>
                <a:off x="8907991" y="3598150"/>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Rectangle 164">
                <a:extLst>
                  <a:ext uri="{FF2B5EF4-FFF2-40B4-BE49-F238E27FC236}">
                    <a16:creationId xmlns:a16="http://schemas.microsoft.com/office/drawing/2014/main" id="{D8F7A882-7099-4E4D-B12D-863048534D80}"/>
                  </a:ext>
                </a:extLst>
              </p:cNvPr>
              <p:cNvSpPr/>
              <p:nvPr/>
            </p:nvSpPr>
            <p:spPr>
              <a:xfrm>
                <a:off x="9610649" y="3598150"/>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6" name="Rectangle 165">
                <a:extLst>
                  <a:ext uri="{FF2B5EF4-FFF2-40B4-BE49-F238E27FC236}">
                    <a16:creationId xmlns:a16="http://schemas.microsoft.com/office/drawing/2014/main" id="{2D3D88FA-C479-4271-B7EA-63985FC0D9A4}"/>
                  </a:ext>
                </a:extLst>
              </p:cNvPr>
              <p:cNvSpPr/>
              <p:nvPr/>
            </p:nvSpPr>
            <p:spPr>
              <a:xfrm>
                <a:off x="7500074" y="3596239"/>
                <a:ext cx="353352" cy="35335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7" name="Rectangle 166">
                <a:extLst>
                  <a:ext uri="{FF2B5EF4-FFF2-40B4-BE49-F238E27FC236}">
                    <a16:creationId xmlns:a16="http://schemas.microsoft.com/office/drawing/2014/main" id="{BD2C8D86-B9B4-47DA-BE4F-6C1F78D1772A}"/>
                  </a:ext>
                </a:extLst>
              </p:cNvPr>
              <p:cNvSpPr/>
              <p:nvPr/>
            </p:nvSpPr>
            <p:spPr>
              <a:xfrm>
                <a:off x="8551052" y="3598932"/>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68" name="Rectangle 167">
                <a:extLst>
                  <a:ext uri="{FF2B5EF4-FFF2-40B4-BE49-F238E27FC236}">
                    <a16:creationId xmlns:a16="http://schemas.microsoft.com/office/drawing/2014/main" id="{CEA58F38-22FD-4E3B-9093-FED8863A41D1}"/>
                  </a:ext>
                </a:extLst>
              </p:cNvPr>
              <p:cNvSpPr/>
              <p:nvPr/>
            </p:nvSpPr>
            <p:spPr>
              <a:xfrm>
                <a:off x="9259160" y="3599529"/>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69" name="Rectangle 168">
                <a:extLst>
                  <a:ext uri="{FF2B5EF4-FFF2-40B4-BE49-F238E27FC236}">
                    <a16:creationId xmlns:a16="http://schemas.microsoft.com/office/drawing/2014/main" id="{D976D4C8-3CF3-4A59-B618-CA3B41D6DFC3}"/>
                  </a:ext>
                </a:extLst>
              </p:cNvPr>
              <p:cNvSpPr/>
              <p:nvPr/>
            </p:nvSpPr>
            <p:spPr>
              <a:xfrm>
                <a:off x="9963963" y="3596863"/>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70" name="Rectangle 169">
                <a:extLst>
                  <a:ext uri="{FF2B5EF4-FFF2-40B4-BE49-F238E27FC236}">
                    <a16:creationId xmlns:a16="http://schemas.microsoft.com/office/drawing/2014/main" id="{266A933D-EED2-4EF7-87EE-97B27009F2B7}"/>
                  </a:ext>
                </a:extLst>
              </p:cNvPr>
              <p:cNvSpPr/>
              <p:nvPr/>
            </p:nvSpPr>
            <p:spPr>
              <a:xfrm>
                <a:off x="7851856" y="3599578"/>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71" name="Rectangle 170">
                <a:extLst>
                  <a:ext uri="{FF2B5EF4-FFF2-40B4-BE49-F238E27FC236}">
                    <a16:creationId xmlns:a16="http://schemas.microsoft.com/office/drawing/2014/main" id="{D563C512-4A94-44FD-8423-31C57E18B3BD}"/>
                  </a:ext>
                </a:extLst>
              </p:cNvPr>
              <p:cNvSpPr/>
              <p:nvPr/>
            </p:nvSpPr>
            <p:spPr>
              <a:xfrm>
                <a:off x="8197183" y="3952257"/>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2" name="Rectangle 171">
                <a:extLst>
                  <a:ext uri="{FF2B5EF4-FFF2-40B4-BE49-F238E27FC236}">
                    <a16:creationId xmlns:a16="http://schemas.microsoft.com/office/drawing/2014/main" id="{E7286179-09F4-4472-AFE4-8B41FEDBB97C}"/>
                  </a:ext>
                </a:extLst>
              </p:cNvPr>
              <p:cNvSpPr/>
              <p:nvPr/>
            </p:nvSpPr>
            <p:spPr>
              <a:xfrm>
                <a:off x="8907991" y="3952257"/>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3" name="Rectangle 172">
                <a:extLst>
                  <a:ext uri="{FF2B5EF4-FFF2-40B4-BE49-F238E27FC236}">
                    <a16:creationId xmlns:a16="http://schemas.microsoft.com/office/drawing/2014/main" id="{B310D811-155D-4143-AE8D-F70269ECF015}"/>
                  </a:ext>
                </a:extLst>
              </p:cNvPr>
              <p:cNvSpPr/>
              <p:nvPr/>
            </p:nvSpPr>
            <p:spPr>
              <a:xfrm>
                <a:off x="9610649" y="3952257"/>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 name="Rectangle 173">
                <a:extLst>
                  <a:ext uri="{FF2B5EF4-FFF2-40B4-BE49-F238E27FC236}">
                    <a16:creationId xmlns:a16="http://schemas.microsoft.com/office/drawing/2014/main" id="{E81C0B1A-9728-4840-9AA5-C8C759A374B4}"/>
                  </a:ext>
                </a:extLst>
              </p:cNvPr>
              <p:cNvSpPr/>
              <p:nvPr/>
            </p:nvSpPr>
            <p:spPr>
              <a:xfrm>
                <a:off x="7500074" y="3950346"/>
                <a:ext cx="353352" cy="35335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5" name="Rectangle 174">
                <a:extLst>
                  <a:ext uri="{FF2B5EF4-FFF2-40B4-BE49-F238E27FC236}">
                    <a16:creationId xmlns:a16="http://schemas.microsoft.com/office/drawing/2014/main" id="{CF37AD1A-CC87-40D0-9B29-9BAF73EF0E33}"/>
                  </a:ext>
                </a:extLst>
              </p:cNvPr>
              <p:cNvSpPr/>
              <p:nvPr/>
            </p:nvSpPr>
            <p:spPr>
              <a:xfrm>
                <a:off x="8551052" y="3953039"/>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76" name="Rectangle 175">
                <a:extLst>
                  <a:ext uri="{FF2B5EF4-FFF2-40B4-BE49-F238E27FC236}">
                    <a16:creationId xmlns:a16="http://schemas.microsoft.com/office/drawing/2014/main" id="{7CFD948A-8837-40FB-A50A-6B53986E2E01}"/>
                  </a:ext>
                </a:extLst>
              </p:cNvPr>
              <p:cNvSpPr/>
              <p:nvPr/>
            </p:nvSpPr>
            <p:spPr>
              <a:xfrm>
                <a:off x="9259160" y="3953636"/>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77" name="Rectangle 176">
                <a:extLst>
                  <a:ext uri="{FF2B5EF4-FFF2-40B4-BE49-F238E27FC236}">
                    <a16:creationId xmlns:a16="http://schemas.microsoft.com/office/drawing/2014/main" id="{9945B01C-27A6-44F1-8C3C-CB95EB44A0D1}"/>
                  </a:ext>
                </a:extLst>
              </p:cNvPr>
              <p:cNvSpPr/>
              <p:nvPr/>
            </p:nvSpPr>
            <p:spPr>
              <a:xfrm>
                <a:off x="9963963" y="3950970"/>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78" name="Rectangle 177">
                <a:extLst>
                  <a:ext uri="{FF2B5EF4-FFF2-40B4-BE49-F238E27FC236}">
                    <a16:creationId xmlns:a16="http://schemas.microsoft.com/office/drawing/2014/main" id="{F73493A6-6C11-4B15-8DEA-F799E8BD5249}"/>
                  </a:ext>
                </a:extLst>
              </p:cNvPr>
              <p:cNvSpPr/>
              <p:nvPr/>
            </p:nvSpPr>
            <p:spPr>
              <a:xfrm>
                <a:off x="7851856" y="3950510"/>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79" name="Rectangle 178">
                <a:extLst>
                  <a:ext uri="{FF2B5EF4-FFF2-40B4-BE49-F238E27FC236}">
                    <a16:creationId xmlns:a16="http://schemas.microsoft.com/office/drawing/2014/main" id="{936612A5-AC5C-445E-B019-C3701A6BB99F}"/>
                  </a:ext>
                </a:extLst>
              </p:cNvPr>
              <p:cNvSpPr/>
              <p:nvPr/>
            </p:nvSpPr>
            <p:spPr>
              <a:xfrm>
                <a:off x="8197183" y="4303365"/>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0" name="Rectangle 179">
                <a:extLst>
                  <a:ext uri="{FF2B5EF4-FFF2-40B4-BE49-F238E27FC236}">
                    <a16:creationId xmlns:a16="http://schemas.microsoft.com/office/drawing/2014/main" id="{FAD6AA37-514C-459B-9382-67D1A1B5378D}"/>
                  </a:ext>
                </a:extLst>
              </p:cNvPr>
              <p:cNvSpPr/>
              <p:nvPr/>
            </p:nvSpPr>
            <p:spPr>
              <a:xfrm>
                <a:off x="8907991" y="4303365"/>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1" name="Rectangle 180">
                <a:extLst>
                  <a:ext uri="{FF2B5EF4-FFF2-40B4-BE49-F238E27FC236}">
                    <a16:creationId xmlns:a16="http://schemas.microsoft.com/office/drawing/2014/main" id="{A2F21D15-FF5B-4487-8AE1-B1FD8FD2FC8D}"/>
                  </a:ext>
                </a:extLst>
              </p:cNvPr>
              <p:cNvSpPr/>
              <p:nvPr/>
            </p:nvSpPr>
            <p:spPr>
              <a:xfrm>
                <a:off x="9610649" y="4303365"/>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2" name="Rectangle 181">
                <a:extLst>
                  <a:ext uri="{FF2B5EF4-FFF2-40B4-BE49-F238E27FC236}">
                    <a16:creationId xmlns:a16="http://schemas.microsoft.com/office/drawing/2014/main" id="{650745E3-70BF-45C2-97DC-D45DF77EC55F}"/>
                  </a:ext>
                </a:extLst>
              </p:cNvPr>
              <p:cNvSpPr/>
              <p:nvPr/>
            </p:nvSpPr>
            <p:spPr>
              <a:xfrm>
                <a:off x="7500074" y="4301454"/>
                <a:ext cx="353352" cy="35335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3" name="Rectangle 182">
                <a:extLst>
                  <a:ext uri="{FF2B5EF4-FFF2-40B4-BE49-F238E27FC236}">
                    <a16:creationId xmlns:a16="http://schemas.microsoft.com/office/drawing/2014/main" id="{7081F652-3E19-4A03-9765-E974F44E50CA}"/>
                  </a:ext>
                </a:extLst>
              </p:cNvPr>
              <p:cNvSpPr/>
              <p:nvPr/>
            </p:nvSpPr>
            <p:spPr>
              <a:xfrm>
                <a:off x="8551052" y="4304147"/>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84" name="Rectangle 183">
                <a:extLst>
                  <a:ext uri="{FF2B5EF4-FFF2-40B4-BE49-F238E27FC236}">
                    <a16:creationId xmlns:a16="http://schemas.microsoft.com/office/drawing/2014/main" id="{980542C0-D4F3-4327-8538-73176C6FDCF2}"/>
                  </a:ext>
                </a:extLst>
              </p:cNvPr>
              <p:cNvSpPr/>
              <p:nvPr/>
            </p:nvSpPr>
            <p:spPr>
              <a:xfrm>
                <a:off x="9259160" y="4304744"/>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85" name="Rectangle 184">
                <a:extLst>
                  <a:ext uri="{FF2B5EF4-FFF2-40B4-BE49-F238E27FC236}">
                    <a16:creationId xmlns:a16="http://schemas.microsoft.com/office/drawing/2014/main" id="{AEEDAE14-6AD1-46A6-99D1-D9D841257803}"/>
                  </a:ext>
                </a:extLst>
              </p:cNvPr>
              <p:cNvSpPr/>
              <p:nvPr/>
            </p:nvSpPr>
            <p:spPr>
              <a:xfrm>
                <a:off x="9963963" y="4302078"/>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86" name="Rectangle 185">
                <a:extLst>
                  <a:ext uri="{FF2B5EF4-FFF2-40B4-BE49-F238E27FC236}">
                    <a16:creationId xmlns:a16="http://schemas.microsoft.com/office/drawing/2014/main" id="{6F51B77C-A696-4DDB-B6A0-215CBE756E0A}"/>
                  </a:ext>
                </a:extLst>
              </p:cNvPr>
              <p:cNvSpPr/>
              <p:nvPr/>
            </p:nvSpPr>
            <p:spPr>
              <a:xfrm>
                <a:off x="7851856" y="4304793"/>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87" name="Rectangle 186">
                <a:extLst>
                  <a:ext uri="{FF2B5EF4-FFF2-40B4-BE49-F238E27FC236}">
                    <a16:creationId xmlns:a16="http://schemas.microsoft.com/office/drawing/2014/main" id="{6BB3AFAA-4A16-4501-8D2A-3AC7F25A4FA0}"/>
                  </a:ext>
                </a:extLst>
              </p:cNvPr>
              <p:cNvSpPr/>
              <p:nvPr/>
            </p:nvSpPr>
            <p:spPr>
              <a:xfrm>
                <a:off x="8197183" y="4657472"/>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8" name="Rectangle 187">
                <a:extLst>
                  <a:ext uri="{FF2B5EF4-FFF2-40B4-BE49-F238E27FC236}">
                    <a16:creationId xmlns:a16="http://schemas.microsoft.com/office/drawing/2014/main" id="{AD443B84-F3B2-44D3-9C3A-60794D103E91}"/>
                  </a:ext>
                </a:extLst>
              </p:cNvPr>
              <p:cNvSpPr/>
              <p:nvPr/>
            </p:nvSpPr>
            <p:spPr>
              <a:xfrm>
                <a:off x="8907991" y="4657472"/>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9" name="Rectangle 188">
                <a:extLst>
                  <a:ext uri="{FF2B5EF4-FFF2-40B4-BE49-F238E27FC236}">
                    <a16:creationId xmlns:a16="http://schemas.microsoft.com/office/drawing/2014/main" id="{E6106C67-2421-4D7E-99DA-C89986DEE667}"/>
                  </a:ext>
                </a:extLst>
              </p:cNvPr>
              <p:cNvSpPr/>
              <p:nvPr/>
            </p:nvSpPr>
            <p:spPr>
              <a:xfrm>
                <a:off x="9610649" y="4657472"/>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0" name="Rectangle 189">
                <a:extLst>
                  <a:ext uri="{FF2B5EF4-FFF2-40B4-BE49-F238E27FC236}">
                    <a16:creationId xmlns:a16="http://schemas.microsoft.com/office/drawing/2014/main" id="{0C0D2825-8077-45FD-83ED-2BCE3389A130}"/>
                  </a:ext>
                </a:extLst>
              </p:cNvPr>
              <p:cNvSpPr/>
              <p:nvPr/>
            </p:nvSpPr>
            <p:spPr>
              <a:xfrm>
                <a:off x="7500074" y="4655561"/>
                <a:ext cx="353352" cy="35335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1" name="Rectangle 190">
                <a:extLst>
                  <a:ext uri="{FF2B5EF4-FFF2-40B4-BE49-F238E27FC236}">
                    <a16:creationId xmlns:a16="http://schemas.microsoft.com/office/drawing/2014/main" id="{4F5AC514-F9B9-4B0F-8DDF-A1B81C79FC77}"/>
                  </a:ext>
                </a:extLst>
              </p:cNvPr>
              <p:cNvSpPr/>
              <p:nvPr/>
            </p:nvSpPr>
            <p:spPr>
              <a:xfrm>
                <a:off x="8551052" y="4658254"/>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92" name="Rectangle 191">
                <a:extLst>
                  <a:ext uri="{FF2B5EF4-FFF2-40B4-BE49-F238E27FC236}">
                    <a16:creationId xmlns:a16="http://schemas.microsoft.com/office/drawing/2014/main" id="{723575E5-E305-4E23-A478-F57DA3425676}"/>
                  </a:ext>
                </a:extLst>
              </p:cNvPr>
              <p:cNvSpPr/>
              <p:nvPr/>
            </p:nvSpPr>
            <p:spPr>
              <a:xfrm>
                <a:off x="9259160" y="4658851"/>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93" name="Rectangle 192">
                <a:extLst>
                  <a:ext uri="{FF2B5EF4-FFF2-40B4-BE49-F238E27FC236}">
                    <a16:creationId xmlns:a16="http://schemas.microsoft.com/office/drawing/2014/main" id="{0C7ED82D-EE9B-4CB4-B072-21A1009B22BA}"/>
                  </a:ext>
                </a:extLst>
              </p:cNvPr>
              <p:cNvSpPr/>
              <p:nvPr/>
            </p:nvSpPr>
            <p:spPr>
              <a:xfrm>
                <a:off x="9963963" y="4656185"/>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94" name="Rectangle 193">
                <a:extLst>
                  <a:ext uri="{FF2B5EF4-FFF2-40B4-BE49-F238E27FC236}">
                    <a16:creationId xmlns:a16="http://schemas.microsoft.com/office/drawing/2014/main" id="{7D63142E-53F6-42A6-8C46-220F3F21C140}"/>
                  </a:ext>
                </a:extLst>
              </p:cNvPr>
              <p:cNvSpPr/>
              <p:nvPr/>
            </p:nvSpPr>
            <p:spPr>
              <a:xfrm>
                <a:off x="7851856" y="4655725"/>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 name="Isosceles Triangle 3">
                <a:extLst>
                  <a:ext uri="{FF2B5EF4-FFF2-40B4-BE49-F238E27FC236}">
                    <a16:creationId xmlns:a16="http://schemas.microsoft.com/office/drawing/2014/main" id="{F901B9DF-312B-4CAF-86AB-3ED7BD84C887}"/>
                  </a:ext>
                </a:extLst>
              </p:cNvPr>
              <p:cNvSpPr/>
              <p:nvPr/>
            </p:nvSpPr>
            <p:spPr>
              <a:xfrm rot="3546709">
                <a:off x="8213634" y="1936647"/>
                <a:ext cx="2017404" cy="2951665"/>
              </a:xfrm>
              <a:prstGeom prst="triangle">
                <a:avLst>
                  <a:gd name="adj" fmla="val 22979"/>
                </a:avLst>
              </a:prstGeom>
              <a:solidFill>
                <a:srgbClr val="FF3131">
                  <a:alpha val="5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67" name="Arrow: Right 366">
              <a:extLst>
                <a:ext uri="{FF2B5EF4-FFF2-40B4-BE49-F238E27FC236}">
                  <a16:creationId xmlns:a16="http://schemas.microsoft.com/office/drawing/2014/main" id="{5E72B743-36FA-4FCF-8D92-187FED04974E}"/>
                </a:ext>
              </a:extLst>
            </p:cNvPr>
            <p:cNvSpPr/>
            <p:nvPr/>
          </p:nvSpPr>
          <p:spPr>
            <a:xfrm>
              <a:off x="8502691" y="4300510"/>
              <a:ext cx="867983" cy="351782"/>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8" name="TextBox 367">
              <a:extLst>
                <a:ext uri="{FF2B5EF4-FFF2-40B4-BE49-F238E27FC236}">
                  <a16:creationId xmlns:a16="http://schemas.microsoft.com/office/drawing/2014/main" id="{FE51F768-ADE7-41F3-A359-25D61FD4BFEC}"/>
                </a:ext>
              </a:extLst>
            </p:cNvPr>
            <p:cNvSpPr txBox="1"/>
            <p:nvPr/>
          </p:nvSpPr>
          <p:spPr>
            <a:xfrm>
              <a:off x="8368888" y="3806544"/>
              <a:ext cx="1050288" cy="307777"/>
            </a:xfrm>
            <a:prstGeom prst="rect">
              <a:avLst/>
            </a:prstGeom>
            <a:noFill/>
          </p:spPr>
          <p:txBody>
            <a:bodyPr wrap="none" rtlCol="0">
              <a:spAutoFit/>
            </a:bodyPr>
            <a:lstStyle/>
            <a:p>
              <a:r>
                <a:rPr lang="en-US" sz="1400" dirty="0">
                  <a:effectLst>
                    <a:outerShdw blurRad="38100" dist="38100" dir="2700000" algn="tl">
                      <a:srgbClr val="000000">
                        <a:alpha val="43137"/>
                      </a:srgbClr>
                    </a:outerShdw>
                  </a:effectLst>
                </a:rPr>
                <a:t>Quad pack</a:t>
              </a:r>
            </a:p>
          </p:txBody>
        </p:sp>
        <p:sp>
          <p:nvSpPr>
            <p:cNvPr id="226" name="TextBox 225">
              <a:extLst>
                <a:ext uri="{FF2B5EF4-FFF2-40B4-BE49-F238E27FC236}">
                  <a16:creationId xmlns:a16="http://schemas.microsoft.com/office/drawing/2014/main" id="{6389C8F1-49AC-41FB-8FDA-D38071B402A4}"/>
                </a:ext>
              </a:extLst>
            </p:cNvPr>
            <p:cNvSpPr txBox="1"/>
            <p:nvPr/>
          </p:nvSpPr>
          <p:spPr>
            <a:xfrm>
              <a:off x="9370131" y="4781415"/>
              <a:ext cx="1313180" cy="369332"/>
            </a:xfrm>
            <a:prstGeom prst="rect">
              <a:avLst/>
            </a:prstGeom>
            <a:solidFill>
              <a:srgbClr val="000000">
                <a:alpha val="50196"/>
              </a:srgbClr>
            </a:solidFill>
          </p:spPr>
          <p:txBody>
            <a:bodyPr wrap="none" rtlCol="0">
              <a:spAutoFit/>
            </a:bodyPr>
            <a:lstStyle/>
            <a:p>
              <a:r>
                <a:rPr lang="en-US" dirty="0">
                  <a:solidFill>
                    <a:schemeClr val="bg1"/>
                  </a:solidFill>
                  <a:effectLst>
                    <a:outerShdw blurRad="38100" dist="38100" dir="2700000" algn="tl">
                      <a:srgbClr val="000000">
                        <a:alpha val="43137"/>
                      </a:srgbClr>
                    </a:outerShdw>
                  </a:effectLst>
                </a:rPr>
                <a:t>Pixels : 12 </a:t>
              </a:r>
            </a:p>
          </p:txBody>
        </p:sp>
        <p:sp>
          <p:nvSpPr>
            <p:cNvPr id="227" name="TextBox 226">
              <a:extLst>
                <a:ext uri="{FF2B5EF4-FFF2-40B4-BE49-F238E27FC236}">
                  <a16:creationId xmlns:a16="http://schemas.microsoft.com/office/drawing/2014/main" id="{2551F693-5DF0-423B-A6C0-80C5DAFC4B38}"/>
                </a:ext>
              </a:extLst>
            </p:cNvPr>
            <p:cNvSpPr txBox="1"/>
            <p:nvPr/>
          </p:nvSpPr>
          <p:spPr>
            <a:xfrm>
              <a:off x="10737575" y="4778391"/>
              <a:ext cx="1313179" cy="646331"/>
            </a:xfrm>
            <a:prstGeom prst="rect">
              <a:avLst/>
            </a:prstGeom>
            <a:solidFill>
              <a:srgbClr val="000000">
                <a:alpha val="50196"/>
              </a:srgbClr>
            </a:solidFill>
          </p:spPr>
          <p:txBody>
            <a:bodyPr wrap="square" rtlCol="0">
              <a:spAutoFit/>
            </a:bodyPr>
            <a:lstStyle/>
            <a:p>
              <a:r>
                <a:rPr lang="en-US" dirty="0">
                  <a:solidFill>
                    <a:schemeClr val="bg1"/>
                  </a:solidFill>
                  <a:effectLst>
                    <a:outerShdw blurRad="38100" dist="38100" dir="2700000" algn="tl">
                      <a:srgbClr val="000000">
                        <a:alpha val="43137"/>
                      </a:srgbClr>
                    </a:outerShdw>
                  </a:effectLst>
                </a:rPr>
                <a:t>Quads : 6 </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Waves : 2</a:t>
              </a:r>
            </a:p>
          </p:txBody>
        </p:sp>
        <p:sp>
          <p:nvSpPr>
            <p:cNvPr id="443" name="Rectangle 442">
              <a:extLst>
                <a:ext uri="{FF2B5EF4-FFF2-40B4-BE49-F238E27FC236}">
                  <a16:creationId xmlns:a16="http://schemas.microsoft.com/office/drawing/2014/main" id="{806FCD47-83E0-4024-9DC8-B57F22C40CAD}"/>
                </a:ext>
              </a:extLst>
            </p:cNvPr>
            <p:cNvSpPr/>
            <p:nvPr/>
          </p:nvSpPr>
          <p:spPr>
            <a:xfrm>
              <a:off x="1393600" y="3077554"/>
              <a:ext cx="350814" cy="35081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4" name="Rectangle 443">
              <a:extLst>
                <a:ext uri="{FF2B5EF4-FFF2-40B4-BE49-F238E27FC236}">
                  <a16:creationId xmlns:a16="http://schemas.microsoft.com/office/drawing/2014/main" id="{CB13EEBB-6D8C-4D72-9AF6-D29BA86526D2}"/>
                </a:ext>
              </a:extLst>
            </p:cNvPr>
            <p:cNvSpPr/>
            <p:nvPr/>
          </p:nvSpPr>
          <p:spPr>
            <a:xfrm>
              <a:off x="2102452" y="3077554"/>
              <a:ext cx="350814" cy="35081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5" name="Rectangle 444">
              <a:extLst>
                <a:ext uri="{FF2B5EF4-FFF2-40B4-BE49-F238E27FC236}">
                  <a16:creationId xmlns:a16="http://schemas.microsoft.com/office/drawing/2014/main" id="{3E6C4A2F-C32D-4B58-8F6C-FD740F1A6B43}"/>
                </a:ext>
              </a:extLst>
            </p:cNvPr>
            <p:cNvSpPr/>
            <p:nvPr/>
          </p:nvSpPr>
          <p:spPr>
            <a:xfrm>
              <a:off x="2803177" y="3077554"/>
              <a:ext cx="350814" cy="35081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6" name="Rectangle 445">
              <a:extLst>
                <a:ext uri="{FF2B5EF4-FFF2-40B4-BE49-F238E27FC236}">
                  <a16:creationId xmlns:a16="http://schemas.microsoft.com/office/drawing/2014/main" id="{87A44DB2-709C-43ED-AFAD-7D268E2EA02B}"/>
                </a:ext>
              </a:extLst>
            </p:cNvPr>
            <p:cNvSpPr/>
            <p:nvPr/>
          </p:nvSpPr>
          <p:spPr>
            <a:xfrm>
              <a:off x="698408" y="3072246"/>
              <a:ext cx="352380" cy="35238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7" name="Rectangle 446">
              <a:extLst>
                <a:ext uri="{FF2B5EF4-FFF2-40B4-BE49-F238E27FC236}">
                  <a16:creationId xmlns:a16="http://schemas.microsoft.com/office/drawing/2014/main" id="{B36B82DF-9E2C-4F43-8171-371CDAE839AD}"/>
                </a:ext>
              </a:extLst>
            </p:cNvPr>
            <p:cNvSpPr/>
            <p:nvPr/>
          </p:nvSpPr>
          <p:spPr>
            <a:xfrm>
              <a:off x="3155520" y="3420919"/>
              <a:ext cx="351757" cy="35175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48" name="Rectangle 447">
              <a:extLst>
                <a:ext uri="{FF2B5EF4-FFF2-40B4-BE49-F238E27FC236}">
                  <a16:creationId xmlns:a16="http://schemas.microsoft.com/office/drawing/2014/main" id="{D9E1E104-020C-416A-8FA2-2023F1345BFF}"/>
                </a:ext>
              </a:extLst>
            </p:cNvPr>
            <p:cNvSpPr/>
            <p:nvPr/>
          </p:nvSpPr>
          <p:spPr>
            <a:xfrm>
              <a:off x="1746496" y="3431467"/>
              <a:ext cx="351757" cy="35175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49" name="Rectangle 448">
              <a:extLst>
                <a:ext uri="{FF2B5EF4-FFF2-40B4-BE49-F238E27FC236}">
                  <a16:creationId xmlns:a16="http://schemas.microsoft.com/office/drawing/2014/main" id="{36F003BF-5EB2-4401-9AFA-679CB15C9250}"/>
                </a:ext>
              </a:extLst>
            </p:cNvPr>
            <p:cNvSpPr/>
            <p:nvPr/>
          </p:nvSpPr>
          <p:spPr>
            <a:xfrm>
              <a:off x="2452655" y="3432062"/>
              <a:ext cx="351757" cy="35175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50" name="Rectangle 449">
              <a:extLst>
                <a:ext uri="{FF2B5EF4-FFF2-40B4-BE49-F238E27FC236}">
                  <a16:creationId xmlns:a16="http://schemas.microsoft.com/office/drawing/2014/main" id="{C7439AE9-AF02-4F8A-863A-3716C3CE5201}"/>
                </a:ext>
              </a:extLst>
            </p:cNvPr>
            <p:cNvSpPr/>
            <p:nvPr/>
          </p:nvSpPr>
          <p:spPr>
            <a:xfrm>
              <a:off x="1049223" y="3428944"/>
              <a:ext cx="351757" cy="35175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51" name="Rectangle 450">
              <a:extLst>
                <a:ext uri="{FF2B5EF4-FFF2-40B4-BE49-F238E27FC236}">
                  <a16:creationId xmlns:a16="http://schemas.microsoft.com/office/drawing/2014/main" id="{9A4E35D4-2CB6-4BFA-860F-C0E66D0569EC}"/>
                </a:ext>
              </a:extLst>
            </p:cNvPr>
            <p:cNvSpPr/>
            <p:nvPr/>
          </p:nvSpPr>
          <p:spPr>
            <a:xfrm>
              <a:off x="1393600" y="3776283"/>
              <a:ext cx="350814" cy="35081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2" name="Rectangle 451">
              <a:extLst>
                <a:ext uri="{FF2B5EF4-FFF2-40B4-BE49-F238E27FC236}">
                  <a16:creationId xmlns:a16="http://schemas.microsoft.com/office/drawing/2014/main" id="{402B0DC8-7792-4C9A-97F2-6364A11858AD}"/>
                </a:ext>
              </a:extLst>
            </p:cNvPr>
            <p:cNvSpPr/>
            <p:nvPr/>
          </p:nvSpPr>
          <p:spPr>
            <a:xfrm>
              <a:off x="2102452" y="3776283"/>
              <a:ext cx="350814" cy="35081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3" name="Rectangle 452">
              <a:extLst>
                <a:ext uri="{FF2B5EF4-FFF2-40B4-BE49-F238E27FC236}">
                  <a16:creationId xmlns:a16="http://schemas.microsoft.com/office/drawing/2014/main" id="{C3C24D71-4771-478E-9E41-5DD2FCFE0AAD}"/>
                </a:ext>
              </a:extLst>
            </p:cNvPr>
            <p:cNvSpPr/>
            <p:nvPr/>
          </p:nvSpPr>
          <p:spPr>
            <a:xfrm>
              <a:off x="2803177" y="3776283"/>
              <a:ext cx="350814" cy="35081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4" name="Rectangle 453">
              <a:extLst>
                <a:ext uri="{FF2B5EF4-FFF2-40B4-BE49-F238E27FC236}">
                  <a16:creationId xmlns:a16="http://schemas.microsoft.com/office/drawing/2014/main" id="{229AF07D-A4C4-4C36-8D12-BD605D64454B}"/>
                </a:ext>
              </a:extLst>
            </p:cNvPr>
            <p:cNvSpPr/>
            <p:nvPr/>
          </p:nvSpPr>
          <p:spPr>
            <a:xfrm>
              <a:off x="698408" y="3774377"/>
              <a:ext cx="352380" cy="35238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5" name="Rectangle 454">
              <a:extLst>
                <a:ext uri="{FF2B5EF4-FFF2-40B4-BE49-F238E27FC236}">
                  <a16:creationId xmlns:a16="http://schemas.microsoft.com/office/drawing/2014/main" id="{70391D14-7061-46FC-97C7-C0BC872B734B}"/>
                </a:ext>
              </a:extLst>
            </p:cNvPr>
            <p:cNvSpPr/>
            <p:nvPr/>
          </p:nvSpPr>
          <p:spPr>
            <a:xfrm>
              <a:off x="3155520" y="4149123"/>
              <a:ext cx="351757" cy="35175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56" name="Rectangle 455">
              <a:extLst>
                <a:ext uri="{FF2B5EF4-FFF2-40B4-BE49-F238E27FC236}">
                  <a16:creationId xmlns:a16="http://schemas.microsoft.com/office/drawing/2014/main" id="{58A483BA-DB48-4D25-B57C-C083938783A0}"/>
                </a:ext>
              </a:extLst>
            </p:cNvPr>
            <p:cNvSpPr/>
            <p:nvPr/>
          </p:nvSpPr>
          <p:spPr>
            <a:xfrm>
              <a:off x="1049223" y="4096416"/>
              <a:ext cx="351757" cy="35175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57" name="Rectangle 456">
              <a:extLst>
                <a:ext uri="{FF2B5EF4-FFF2-40B4-BE49-F238E27FC236}">
                  <a16:creationId xmlns:a16="http://schemas.microsoft.com/office/drawing/2014/main" id="{93DA5B14-94D0-49DD-B7F5-17C3D49723F2}"/>
                </a:ext>
              </a:extLst>
            </p:cNvPr>
            <p:cNvSpPr/>
            <p:nvPr/>
          </p:nvSpPr>
          <p:spPr>
            <a:xfrm>
              <a:off x="1746496" y="4130195"/>
              <a:ext cx="351757" cy="35175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58" name="Rectangle 457">
              <a:extLst>
                <a:ext uri="{FF2B5EF4-FFF2-40B4-BE49-F238E27FC236}">
                  <a16:creationId xmlns:a16="http://schemas.microsoft.com/office/drawing/2014/main" id="{32BA7C2C-F036-49ED-837A-DB15EBACE5F3}"/>
                </a:ext>
              </a:extLst>
            </p:cNvPr>
            <p:cNvSpPr/>
            <p:nvPr/>
          </p:nvSpPr>
          <p:spPr>
            <a:xfrm>
              <a:off x="2452655" y="4130791"/>
              <a:ext cx="351757" cy="35175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59" name="Rectangle 458">
              <a:extLst>
                <a:ext uri="{FF2B5EF4-FFF2-40B4-BE49-F238E27FC236}">
                  <a16:creationId xmlns:a16="http://schemas.microsoft.com/office/drawing/2014/main" id="{F0CD35BA-0FDF-4D2C-9D26-F9BF451FD1AF}"/>
                </a:ext>
              </a:extLst>
            </p:cNvPr>
            <p:cNvSpPr/>
            <p:nvPr/>
          </p:nvSpPr>
          <p:spPr>
            <a:xfrm>
              <a:off x="1393600" y="4462243"/>
              <a:ext cx="350814" cy="35081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0" name="Rectangle 459">
              <a:extLst>
                <a:ext uri="{FF2B5EF4-FFF2-40B4-BE49-F238E27FC236}">
                  <a16:creationId xmlns:a16="http://schemas.microsoft.com/office/drawing/2014/main" id="{3EDDBA62-2070-4697-BA90-D4D2C6A42F38}"/>
                </a:ext>
              </a:extLst>
            </p:cNvPr>
            <p:cNvSpPr/>
            <p:nvPr/>
          </p:nvSpPr>
          <p:spPr>
            <a:xfrm>
              <a:off x="2102452" y="4462243"/>
              <a:ext cx="350814" cy="35081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1" name="Rectangle 460">
              <a:extLst>
                <a:ext uri="{FF2B5EF4-FFF2-40B4-BE49-F238E27FC236}">
                  <a16:creationId xmlns:a16="http://schemas.microsoft.com/office/drawing/2014/main" id="{62019992-775C-4EF5-A828-8E5EEDEACC07}"/>
                </a:ext>
              </a:extLst>
            </p:cNvPr>
            <p:cNvSpPr/>
            <p:nvPr/>
          </p:nvSpPr>
          <p:spPr>
            <a:xfrm>
              <a:off x="2803177" y="4462243"/>
              <a:ext cx="350814" cy="35081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2" name="Rectangle 461">
              <a:extLst>
                <a:ext uri="{FF2B5EF4-FFF2-40B4-BE49-F238E27FC236}">
                  <a16:creationId xmlns:a16="http://schemas.microsoft.com/office/drawing/2014/main" id="{AB14AAFF-B27A-4088-A468-809FBD443101}"/>
                </a:ext>
              </a:extLst>
            </p:cNvPr>
            <p:cNvSpPr/>
            <p:nvPr/>
          </p:nvSpPr>
          <p:spPr>
            <a:xfrm>
              <a:off x="698408" y="4460337"/>
              <a:ext cx="352380" cy="35238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3" name="Rectangle 462">
              <a:extLst>
                <a:ext uri="{FF2B5EF4-FFF2-40B4-BE49-F238E27FC236}">
                  <a16:creationId xmlns:a16="http://schemas.microsoft.com/office/drawing/2014/main" id="{2CDE88FC-68A1-4856-9CB6-D8D862A7B31D}"/>
                </a:ext>
              </a:extLst>
            </p:cNvPr>
            <p:cNvSpPr/>
            <p:nvPr/>
          </p:nvSpPr>
          <p:spPr>
            <a:xfrm>
              <a:off x="2452655" y="4803577"/>
              <a:ext cx="351757" cy="35175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64" name="Rectangle 463">
              <a:extLst>
                <a:ext uri="{FF2B5EF4-FFF2-40B4-BE49-F238E27FC236}">
                  <a16:creationId xmlns:a16="http://schemas.microsoft.com/office/drawing/2014/main" id="{B9DE9F17-87B3-48BD-A27D-B2322C24A838}"/>
                </a:ext>
              </a:extLst>
            </p:cNvPr>
            <p:cNvSpPr/>
            <p:nvPr/>
          </p:nvSpPr>
          <p:spPr>
            <a:xfrm>
              <a:off x="1049223" y="4826786"/>
              <a:ext cx="351757" cy="35175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65" name="Rectangle 464">
              <a:extLst>
                <a:ext uri="{FF2B5EF4-FFF2-40B4-BE49-F238E27FC236}">
                  <a16:creationId xmlns:a16="http://schemas.microsoft.com/office/drawing/2014/main" id="{39450FA0-1AA3-4385-9274-AC79B68FB6D0}"/>
                </a:ext>
              </a:extLst>
            </p:cNvPr>
            <p:cNvSpPr/>
            <p:nvPr/>
          </p:nvSpPr>
          <p:spPr>
            <a:xfrm>
              <a:off x="3144726" y="4815376"/>
              <a:ext cx="350814" cy="35081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6" name="Rectangle 465">
              <a:extLst>
                <a:ext uri="{FF2B5EF4-FFF2-40B4-BE49-F238E27FC236}">
                  <a16:creationId xmlns:a16="http://schemas.microsoft.com/office/drawing/2014/main" id="{0ED39133-09F9-4A80-B049-540FA98519B0}"/>
                </a:ext>
              </a:extLst>
            </p:cNvPr>
            <p:cNvSpPr/>
            <p:nvPr/>
          </p:nvSpPr>
          <p:spPr>
            <a:xfrm>
              <a:off x="1746496" y="4816155"/>
              <a:ext cx="351757" cy="35175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67" name="Rectangle 466">
              <a:extLst>
                <a:ext uri="{FF2B5EF4-FFF2-40B4-BE49-F238E27FC236}">
                  <a16:creationId xmlns:a16="http://schemas.microsoft.com/office/drawing/2014/main" id="{F5E6F718-10AD-4F62-90FE-A626D036D622}"/>
                </a:ext>
              </a:extLst>
            </p:cNvPr>
            <p:cNvSpPr/>
            <p:nvPr/>
          </p:nvSpPr>
          <p:spPr>
            <a:xfrm>
              <a:off x="1393600" y="5165519"/>
              <a:ext cx="350814" cy="35081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8" name="Rectangle 467">
              <a:extLst>
                <a:ext uri="{FF2B5EF4-FFF2-40B4-BE49-F238E27FC236}">
                  <a16:creationId xmlns:a16="http://schemas.microsoft.com/office/drawing/2014/main" id="{132B9F7B-CD3B-43E4-8BDB-CBAB78804355}"/>
                </a:ext>
              </a:extLst>
            </p:cNvPr>
            <p:cNvSpPr/>
            <p:nvPr/>
          </p:nvSpPr>
          <p:spPr>
            <a:xfrm>
              <a:off x="2102452" y="5165519"/>
              <a:ext cx="350814" cy="35081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9" name="Rectangle 468">
              <a:extLst>
                <a:ext uri="{FF2B5EF4-FFF2-40B4-BE49-F238E27FC236}">
                  <a16:creationId xmlns:a16="http://schemas.microsoft.com/office/drawing/2014/main" id="{C276A89A-D795-4C28-BCBB-24AF6F307B85}"/>
                </a:ext>
              </a:extLst>
            </p:cNvPr>
            <p:cNvSpPr/>
            <p:nvPr/>
          </p:nvSpPr>
          <p:spPr>
            <a:xfrm>
              <a:off x="2803177" y="5165519"/>
              <a:ext cx="350814" cy="35081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0" name="Rectangle 469">
              <a:extLst>
                <a:ext uri="{FF2B5EF4-FFF2-40B4-BE49-F238E27FC236}">
                  <a16:creationId xmlns:a16="http://schemas.microsoft.com/office/drawing/2014/main" id="{22B092BD-DFD5-4DAA-9BC1-D7F7EAFB6257}"/>
                </a:ext>
              </a:extLst>
            </p:cNvPr>
            <p:cNvSpPr/>
            <p:nvPr/>
          </p:nvSpPr>
          <p:spPr>
            <a:xfrm>
              <a:off x="698408" y="5163613"/>
              <a:ext cx="352380" cy="35238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1" name="Rectangle 470">
              <a:extLst>
                <a:ext uri="{FF2B5EF4-FFF2-40B4-BE49-F238E27FC236}">
                  <a16:creationId xmlns:a16="http://schemas.microsoft.com/office/drawing/2014/main" id="{1523E765-0D19-41FB-A308-65D218F3F684}"/>
                </a:ext>
              </a:extLst>
            </p:cNvPr>
            <p:cNvSpPr/>
            <p:nvPr/>
          </p:nvSpPr>
          <p:spPr>
            <a:xfrm>
              <a:off x="1049223" y="5516909"/>
              <a:ext cx="351757" cy="35175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72" name="Rectangle 471">
              <a:extLst>
                <a:ext uri="{FF2B5EF4-FFF2-40B4-BE49-F238E27FC236}">
                  <a16:creationId xmlns:a16="http://schemas.microsoft.com/office/drawing/2014/main" id="{01F9D999-2230-45D9-8D62-83D0887E7617}"/>
                </a:ext>
              </a:extLst>
            </p:cNvPr>
            <p:cNvSpPr/>
            <p:nvPr/>
          </p:nvSpPr>
          <p:spPr>
            <a:xfrm>
              <a:off x="1754510" y="5493965"/>
              <a:ext cx="351757" cy="35175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73" name="Rectangle 472">
              <a:extLst>
                <a:ext uri="{FF2B5EF4-FFF2-40B4-BE49-F238E27FC236}">
                  <a16:creationId xmlns:a16="http://schemas.microsoft.com/office/drawing/2014/main" id="{83CF5CF9-1E8A-4A3F-B87F-4A97CB95C280}"/>
                </a:ext>
              </a:extLst>
            </p:cNvPr>
            <p:cNvSpPr/>
            <p:nvPr/>
          </p:nvSpPr>
          <p:spPr>
            <a:xfrm>
              <a:off x="2464050" y="5507416"/>
              <a:ext cx="351757" cy="35175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74" name="Rectangle 473">
              <a:extLst>
                <a:ext uri="{FF2B5EF4-FFF2-40B4-BE49-F238E27FC236}">
                  <a16:creationId xmlns:a16="http://schemas.microsoft.com/office/drawing/2014/main" id="{CE8A6F05-C483-4658-9420-E5316CD96AB4}"/>
                </a:ext>
              </a:extLst>
            </p:cNvPr>
            <p:cNvSpPr/>
            <p:nvPr/>
          </p:nvSpPr>
          <p:spPr>
            <a:xfrm>
              <a:off x="3155142" y="5494435"/>
              <a:ext cx="350814" cy="35081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0" name="Rectangle 479">
              <a:extLst>
                <a:ext uri="{FF2B5EF4-FFF2-40B4-BE49-F238E27FC236}">
                  <a16:creationId xmlns:a16="http://schemas.microsoft.com/office/drawing/2014/main" id="{03C13083-0A23-411A-94B0-14E799D6700A}"/>
                </a:ext>
              </a:extLst>
            </p:cNvPr>
            <p:cNvSpPr/>
            <p:nvPr/>
          </p:nvSpPr>
          <p:spPr>
            <a:xfrm>
              <a:off x="6844984" y="3106623"/>
              <a:ext cx="178251" cy="178251"/>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81" name="Rectangle 480">
              <a:extLst>
                <a:ext uri="{FF2B5EF4-FFF2-40B4-BE49-F238E27FC236}">
                  <a16:creationId xmlns:a16="http://schemas.microsoft.com/office/drawing/2014/main" id="{647848FB-A3E4-47B2-B855-D6C1BA524A6B}"/>
                </a:ext>
              </a:extLst>
            </p:cNvPr>
            <p:cNvSpPr/>
            <p:nvPr/>
          </p:nvSpPr>
          <p:spPr>
            <a:xfrm>
              <a:off x="7202826" y="3106924"/>
              <a:ext cx="178251" cy="178251"/>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82" name="Rectangle 481">
              <a:extLst>
                <a:ext uri="{FF2B5EF4-FFF2-40B4-BE49-F238E27FC236}">
                  <a16:creationId xmlns:a16="http://schemas.microsoft.com/office/drawing/2014/main" id="{7E69DE34-07AF-4F4D-A37C-6250EF546B26}"/>
                </a:ext>
              </a:extLst>
            </p:cNvPr>
            <p:cNvSpPr/>
            <p:nvPr/>
          </p:nvSpPr>
          <p:spPr>
            <a:xfrm>
              <a:off x="7558997" y="3105577"/>
              <a:ext cx="178251" cy="178251"/>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83" name="Rectangle 482">
              <a:extLst>
                <a:ext uri="{FF2B5EF4-FFF2-40B4-BE49-F238E27FC236}">
                  <a16:creationId xmlns:a16="http://schemas.microsoft.com/office/drawing/2014/main" id="{9A52DB6F-2CB6-4D00-90DE-9DE6697B33BE}"/>
                </a:ext>
              </a:extLst>
            </p:cNvPr>
            <p:cNvSpPr/>
            <p:nvPr/>
          </p:nvSpPr>
          <p:spPr>
            <a:xfrm>
              <a:off x="6491646" y="3106949"/>
              <a:ext cx="178251" cy="178251"/>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84" name="Rectangle 483">
              <a:extLst>
                <a:ext uri="{FF2B5EF4-FFF2-40B4-BE49-F238E27FC236}">
                  <a16:creationId xmlns:a16="http://schemas.microsoft.com/office/drawing/2014/main" id="{45671B10-E380-4738-B7EE-B07B7428E29C}"/>
                </a:ext>
              </a:extLst>
            </p:cNvPr>
            <p:cNvSpPr/>
            <p:nvPr/>
          </p:nvSpPr>
          <p:spPr>
            <a:xfrm>
              <a:off x="5314549" y="4631426"/>
              <a:ext cx="177773" cy="17777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5" name="Rectangle 484">
              <a:extLst>
                <a:ext uri="{FF2B5EF4-FFF2-40B4-BE49-F238E27FC236}">
                  <a16:creationId xmlns:a16="http://schemas.microsoft.com/office/drawing/2014/main" id="{8E8E2D13-2507-4276-B728-0736F7296445}"/>
                </a:ext>
              </a:extLst>
            </p:cNvPr>
            <p:cNvSpPr/>
            <p:nvPr/>
          </p:nvSpPr>
          <p:spPr>
            <a:xfrm>
              <a:off x="5673755" y="4631426"/>
              <a:ext cx="177773" cy="17777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6" name="Rectangle 485">
              <a:extLst>
                <a:ext uri="{FF2B5EF4-FFF2-40B4-BE49-F238E27FC236}">
                  <a16:creationId xmlns:a16="http://schemas.microsoft.com/office/drawing/2014/main" id="{F9829BF9-858C-411B-9F0A-C962F4DC46B6}"/>
                </a:ext>
              </a:extLst>
            </p:cNvPr>
            <p:cNvSpPr/>
            <p:nvPr/>
          </p:nvSpPr>
          <p:spPr>
            <a:xfrm>
              <a:off x="6028843" y="4631426"/>
              <a:ext cx="177773" cy="17777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7" name="Rectangle 486">
              <a:extLst>
                <a:ext uri="{FF2B5EF4-FFF2-40B4-BE49-F238E27FC236}">
                  <a16:creationId xmlns:a16="http://schemas.microsoft.com/office/drawing/2014/main" id="{49C66493-26E6-4DC8-9191-D5B0E29433A9}"/>
                </a:ext>
              </a:extLst>
            </p:cNvPr>
            <p:cNvSpPr/>
            <p:nvPr/>
          </p:nvSpPr>
          <p:spPr>
            <a:xfrm>
              <a:off x="4962266" y="4630460"/>
              <a:ext cx="178566" cy="178566"/>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6" name="Rectangle 495">
              <a:extLst>
                <a:ext uri="{FF2B5EF4-FFF2-40B4-BE49-F238E27FC236}">
                  <a16:creationId xmlns:a16="http://schemas.microsoft.com/office/drawing/2014/main" id="{33385D36-B89C-411D-A056-793806C872A1}"/>
                </a:ext>
              </a:extLst>
            </p:cNvPr>
            <p:cNvSpPr/>
            <p:nvPr/>
          </p:nvSpPr>
          <p:spPr>
            <a:xfrm>
              <a:off x="6844984" y="3460699"/>
              <a:ext cx="178251" cy="178251"/>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97" name="Rectangle 496">
              <a:extLst>
                <a:ext uri="{FF2B5EF4-FFF2-40B4-BE49-F238E27FC236}">
                  <a16:creationId xmlns:a16="http://schemas.microsoft.com/office/drawing/2014/main" id="{782C20B5-3DED-4271-91EE-9617421CCD99}"/>
                </a:ext>
              </a:extLst>
            </p:cNvPr>
            <p:cNvSpPr/>
            <p:nvPr/>
          </p:nvSpPr>
          <p:spPr>
            <a:xfrm>
              <a:off x="7202826" y="3461000"/>
              <a:ext cx="178251" cy="178251"/>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98" name="Rectangle 497">
              <a:extLst>
                <a:ext uri="{FF2B5EF4-FFF2-40B4-BE49-F238E27FC236}">
                  <a16:creationId xmlns:a16="http://schemas.microsoft.com/office/drawing/2014/main" id="{EE3F4901-31D8-443A-9A65-0699796E02D8}"/>
                </a:ext>
              </a:extLst>
            </p:cNvPr>
            <p:cNvSpPr/>
            <p:nvPr/>
          </p:nvSpPr>
          <p:spPr>
            <a:xfrm>
              <a:off x="7558997" y="3459653"/>
              <a:ext cx="178251" cy="178251"/>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99" name="Rectangle 498">
              <a:extLst>
                <a:ext uri="{FF2B5EF4-FFF2-40B4-BE49-F238E27FC236}">
                  <a16:creationId xmlns:a16="http://schemas.microsoft.com/office/drawing/2014/main" id="{CC92769F-2B4D-4411-9796-39111BCB72B5}"/>
                </a:ext>
              </a:extLst>
            </p:cNvPr>
            <p:cNvSpPr/>
            <p:nvPr/>
          </p:nvSpPr>
          <p:spPr>
            <a:xfrm>
              <a:off x="6491646" y="3461025"/>
              <a:ext cx="178251" cy="178251"/>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00" name="Rectangle 499">
              <a:extLst>
                <a:ext uri="{FF2B5EF4-FFF2-40B4-BE49-F238E27FC236}">
                  <a16:creationId xmlns:a16="http://schemas.microsoft.com/office/drawing/2014/main" id="{9A55ABFA-992A-4585-A264-153F65BE187B}"/>
                </a:ext>
              </a:extLst>
            </p:cNvPr>
            <p:cNvSpPr/>
            <p:nvPr/>
          </p:nvSpPr>
          <p:spPr>
            <a:xfrm>
              <a:off x="5314549" y="4985502"/>
              <a:ext cx="177773" cy="17777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1" name="Rectangle 500">
              <a:extLst>
                <a:ext uri="{FF2B5EF4-FFF2-40B4-BE49-F238E27FC236}">
                  <a16:creationId xmlns:a16="http://schemas.microsoft.com/office/drawing/2014/main" id="{78815946-5AD1-470D-AE08-1B78A8CC6B04}"/>
                </a:ext>
              </a:extLst>
            </p:cNvPr>
            <p:cNvSpPr/>
            <p:nvPr/>
          </p:nvSpPr>
          <p:spPr>
            <a:xfrm>
              <a:off x="5673755" y="4985502"/>
              <a:ext cx="177773" cy="17777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2" name="Rectangle 501">
              <a:extLst>
                <a:ext uri="{FF2B5EF4-FFF2-40B4-BE49-F238E27FC236}">
                  <a16:creationId xmlns:a16="http://schemas.microsoft.com/office/drawing/2014/main" id="{1629DA2C-12DD-47D2-941C-D2C02FEBEEDF}"/>
                </a:ext>
              </a:extLst>
            </p:cNvPr>
            <p:cNvSpPr/>
            <p:nvPr/>
          </p:nvSpPr>
          <p:spPr>
            <a:xfrm>
              <a:off x="6028843" y="4985502"/>
              <a:ext cx="177773" cy="17777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3" name="Rectangle 502">
              <a:extLst>
                <a:ext uri="{FF2B5EF4-FFF2-40B4-BE49-F238E27FC236}">
                  <a16:creationId xmlns:a16="http://schemas.microsoft.com/office/drawing/2014/main" id="{D18A7F75-574C-4079-B03F-A9F1C8037456}"/>
                </a:ext>
              </a:extLst>
            </p:cNvPr>
            <p:cNvSpPr/>
            <p:nvPr/>
          </p:nvSpPr>
          <p:spPr>
            <a:xfrm>
              <a:off x="4962266" y="4984536"/>
              <a:ext cx="178566" cy="178566"/>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 name="Rectangle 511">
              <a:extLst>
                <a:ext uri="{FF2B5EF4-FFF2-40B4-BE49-F238E27FC236}">
                  <a16:creationId xmlns:a16="http://schemas.microsoft.com/office/drawing/2014/main" id="{B43507BA-73F0-46F4-87B1-2B54CFA320C7}"/>
                </a:ext>
              </a:extLst>
            </p:cNvPr>
            <p:cNvSpPr/>
            <p:nvPr/>
          </p:nvSpPr>
          <p:spPr>
            <a:xfrm>
              <a:off x="6844984" y="3808304"/>
              <a:ext cx="178251" cy="178251"/>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15" name="Rectangle 514">
              <a:extLst>
                <a:ext uri="{FF2B5EF4-FFF2-40B4-BE49-F238E27FC236}">
                  <a16:creationId xmlns:a16="http://schemas.microsoft.com/office/drawing/2014/main" id="{2E11F46B-908B-4D99-BB28-656911E2108F}"/>
                </a:ext>
              </a:extLst>
            </p:cNvPr>
            <p:cNvSpPr/>
            <p:nvPr/>
          </p:nvSpPr>
          <p:spPr>
            <a:xfrm>
              <a:off x="6491646" y="3808630"/>
              <a:ext cx="178251" cy="178251"/>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16" name="Rectangle 515">
              <a:extLst>
                <a:ext uri="{FF2B5EF4-FFF2-40B4-BE49-F238E27FC236}">
                  <a16:creationId xmlns:a16="http://schemas.microsoft.com/office/drawing/2014/main" id="{8D1A8790-823A-4505-9C30-10C969650D32}"/>
                </a:ext>
              </a:extLst>
            </p:cNvPr>
            <p:cNvSpPr/>
            <p:nvPr/>
          </p:nvSpPr>
          <p:spPr>
            <a:xfrm>
              <a:off x="5314549" y="5333107"/>
              <a:ext cx="177773" cy="17777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9" name="Rectangle 518">
              <a:extLst>
                <a:ext uri="{FF2B5EF4-FFF2-40B4-BE49-F238E27FC236}">
                  <a16:creationId xmlns:a16="http://schemas.microsoft.com/office/drawing/2014/main" id="{AD6658EB-21C5-4282-8FDC-F788336E1527}"/>
                </a:ext>
              </a:extLst>
            </p:cNvPr>
            <p:cNvSpPr/>
            <p:nvPr/>
          </p:nvSpPr>
          <p:spPr>
            <a:xfrm>
              <a:off x="4962266" y="5332142"/>
              <a:ext cx="178566" cy="178566"/>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8" name="Rectangle 527">
              <a:extLst>
                <a:ext uri="{FF2B5EF4-FFF2-40B4-BE49-F238E27FC236}">
                  <a16:creationId xmlns:a16="http://schemas.microsoft.com/office/drawing/2014/main" id="{EDDC251E-8E1B-441F-BD1E-71F75600898D}"/>
                </a:ext>
              </a:extLst>
            </p:cNvPr>
            <p:cNvSpPr/>
            <p:nvPr/>
          </p:nvSpPr>
          <p:spPr>
            <a:xfrm>
              <a:off x="6844984" y="4164684"/>
              <a:ext cx="178251" cy="178251"/>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31" name="Rectangle 530">
              <a:extLst>
                <a:ext uri="{FF2B5EF4-FFF2-40B4-BE49-F238E27FC236}">
                  <a16:creationId xmlns:a16="http://schemas.microsoft.com/office/drawing/2014/main" id="{5618CFF0-DA5F-4F82-BBF0-CB4EFC3BF7FF}"/>
                </a:ext>
              </a:extLst>
            </p:cNvPr>
            <p:cNvSpPr/>
            <p:nvPr/>
          </p:nvSpPr>
          <p:spPr>
            <a:xfrm>
              <a:off x="6491646" y="4165010"/>
              <a:ext cx="178251" cy="178251"/>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32" name="Rectangle 531">
              <a:extLst>
                <a:ext uri="{FF2B5EF4-FFF2-40B4-BE49-F238E27FC236}">
                  <a16:creationId xmlns:a16="http://schemas.microsoft.com/office/drawing/2014/main" id="{796E5BA9-DDF6-4B10-826C-2CA7D7A81E2A}"/>
                </a:ext>
              </a:extLst>
            </p:cNvPr>
            <p:cNvSpPr/>
            <p:nvPr/>
          </p:nvSpPr>
          <p:spPr>
            <a:xfrm>
              <a:off x="5314549" y="5689487"/>
              <a:ext cx="177773" cy="17777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5" name="Rectangle 534">
              <a:extLst>
                <a:ext uri="{FF2B5EF4-FFF2-40B4-BE49-F238E27FC236}">
                  <a16:creationId xmlns:a16="http://schemas.microsoft.com/office/drawing/2014/main" id="{96529AFB-A4A4-4F41-928C-EFF041642CB9}"/>
                </a:ext>
              </a:extLst>
            </p:cNvPr>
            <p:cNvSpPr/>
            <p:nvPr/>
          </p:nvSpPr>
          <p:spPr>
            <a:xfrm>
              <a:off x="4962266" y="5688521"/>
              <a:ext cx="178566" cy="178566"/>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5" name="Rectangle 544">
              <a:extLst>
                <a:ext uri="{FF2B5EF4-FFF2-40B4-BE49-F238E27FC236}">
                  <a16:creationId xmlns:a16="http://schemas.microsoft.com/office/drawing/2014/main" id="{37517599-E596-406A-A7EA-96221A5F89CE}"/>
                </a:ext>
              </a:extLst>
            </p:cNvPr>
            <p:cNvSpPr/>
            <p:nvPr/>
          </p:nvSpPr>
          <p:spPr>
            <a:xfrm>
              <a:off x="10520078" y="3208222"/>
              <a:ext cx="178251" cy="178251"/>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46" name="Rectangle 545">
              <a:extLst>
                <a:ext uri="{FF2B5EF4-FFF2-40B4-BE49-F238E27FC236}">
                  <a16:creationId xmlns:a16="http://schemas.microsoft.com/office/drawing/2014/main" id="{D1F4CA74-3A77-4DE2-89EF-3C9C4EE1A3E8}"/>
                </a:ext>
              </a:extLst>
            </p:cNvPr>
            <p:cNvSpPr/>
            <p:nvPr/>
          </p:nvSpPr>
          <p:spPr>
            <a:xfrm>
              <a:off x="10693002" y="3208523"/>
              <a:ext cx="178251" cy="178251"/>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47" name="Rectangle 546">
              <a:extLst>
                <a:ext uri="{FF2B5EF4-FFF2-40B4-BE49-F238E27FC236}">
                  <a16:creationId xmlns:a16="http://schemas.microsoft.com/office/drawing/2014/main" id="{E549FA06-F549-44F7-BA73-26CD0F414025}"/>
                </a:ext>
              </a:extLst>
            </p:cNvPr>
            <p:cNvSpPr/>
            <p:nvPr/>
          </p:nvSpPr>
          <p:spPr>
            <a:xfrm>
              <a:off x="10873333" y="3207176"/>
              <a:ext cx="178251" cy="178251"/>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48" name="Rectangle 547">
              <a:extLst>
                <a:ext uri="{FF2B5EF4-FFF2-40B4-BE49-F238E27FC236}">
                  <a16:creationId xmlns:a16="http://schemas.microsoft.com/office/drawing/2014/main" id="{AEE9D5E0-CE0F-4E35-A01C-B32C15AE38BE}"/>
                </a:ext>
              </a:extLst>
            </p:cNvPr>
            <p:cNvSpPr/>
            <p:nvPr/>
          </p:nvSpPr>
          <p:spPr>
            <a:xfrm>
              <a:off x="10348178" y="3208548"/>
              <a:ext cx="178251" cy="178251"/>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49" name="Rectangle 548">
              <a:extLst>
                <a:ext uri="{FF2B5EF4-FFF2-40B4-BE49-F238E27FC236}">
                  <a16:creationId xmlns:a16="http://schemas.microsoft.com/office/drawing/2014/main" id="{08F0939A-7AB2-4A24-A420-9C36A183A923}"/>
                </a:ext>
              </a:extLst>
            </p:cNvPr>
            <p:cNvSpPr/>
            <p:nvPr/>
          </p:nvSpPr>
          <p:spPr>
            <a:xfrm>
              <a:off x="10864365" y="3560717"/>
              <a:ext cx="177773" cy="17777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0" name="Rectangle 549">
              <a:extLst>
                <a:ext uri="{FF2B5EF4-FFF2-40B4-BE49-F238E27FC236}">
                  <a16:creationId xmlns:a16="http://schemas.microsoft.com/office/drawing/2014/main" id="{D9DADE85-CAC4-4423-8E39-512331118DD1}"/>
                </a:ext>
              </a:extLst>
            </p:cNvPr>
            <p:cNvSpPr/>
            <p:nvPr/>
          </p:nvSpPr>
          <p:spPr>
            <a:xfrm>
              <a:off x="9621865" y="3947523"/>
              <a:ext cx="177773" cy="17777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1" name="Rectangle 550">
              <a:extLst>
                <a:ext uri="{FF2B5EF4-FFF2-40B4-BE49-F238E27FC236}">
                  <a16:creationId xmlns:a16="http://schemas.microsoft.com/office/drawing/2014/main" id="{0396A18E-90BD-41D3-AA24-D0D2BECE53C5}"/>
                </a:ext>
              </a:extLst>
            </p:cNvPr>
            <p:cNvSpPr/>
            <p:nvPr/>
          </p:nvSpPr>
          <p:spPr>
            <a:xfrm>
              <a:off x="9796299" y="3947523"/>
              <a:ext cx="177773" cy="17777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2" name="Rectangle 551">
              <a:extLst>
                <a:ext uri="{FF2B5EF4-FFF2-40B4-BE49-F238E27FC236}">
                  <a16:creationId xmlns:a16="http://schemas.microsoft.com/office/drawing/2014/main" id="{67002F95-CFF1-4DEC-88EC-BF3422718E46}"/>
                </a:ext>
              </a:extLst>
            </p:cNvPr>
            <p:cNvSpPr/>
            <p:nvPr/>
          </p:nvSpPr>
          <p:spPr>
            <a:xfrm>
              <a:off x="10698329" y="3559751"/>
              <a:ext cx="178566" cy="178566"/>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1" name="Rectangle 560">
              <a:extLst>
                <a:ext uri="{FF2B5EF4-FFF2-40B4-BE49-F238E27FC236}">
                  <a16:creationId xmlns:a16="http://schemas.microsoft.com/office/drawing/2014/main" id="{DFE4500E-6014-4052-8E40-D7FFCE9BDF7F}"/>
                </a:ext>
              </a:extLst>
            </p:cNvPr>
            <p:cNvSpPr/>
            <p:nvPr/>
          </p:nvSpPr>
          <p:spPr>
            <a:xfrm>
              <a:off x="10520078" y="3382174"/>
              <a:ext cx="178251" cy="178251"/>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62" name="Rectangle 561">
              <a:extLst>
                <a:ext uri="{FF2B5EF4-FFF2-40B4-BE49-F238E27FC236}">
                  <a16:creationId xmlns:a16="http://schemas.microsoft.com/office/drawing/2014/main" id="{7C99B014-C157-4620-80E5-B980ECB396DA}"/>
                </a:ext>
              </a:extLst>
            </p:cNvPr>
            <p:cNvSpPr/>
            <p:nvPr/>
          </p:nvSpPr>
          <p:spPr>
            <a:xfrm>
              <a:off x="10693002" y="3382475"/>
              <a:ext cx="178251" cy="178251"/>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63" name="Rectangle 562">
              <a:extLst>
                <a:ext uri="{FF2B5EF4-FFF2-40B4-BE49-F238E27FC236}">
                  <a16:creationId xmlns:a16="http://schemas.microsoft.com/office/drawing/2014/main" id="{5BCC32D7-5D0B-45C9-BA36-1C85A4476069}"/>
                </a:ext>
              </a:extLst>
            </p:cNvPr>
            <p:cNvSpPr/>
            <p:nvPr/>
          </p:nvSpPr>
          <p:spPr>
            <a:xfrm>
              <a:off x="10873333" y="3381128"/>
              <a:ext cx="178251" cy="178251"/>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64" name="Rectangle 563">
              <a:extLst>
                <a:ext uri="{FF2B5EF4-FFF2-40B4-BE49-F238E27FC236}">
                  <a16:creationId xmlns:a16="http://schemas.microsoft.com/office/drawing/2014/main" id="{802D85EC-7C09-41D1-B4EC-B5AE7A428DF4}"/>
                </a:ext>
              </a:extLst>
            </p:cNvPr>
            <p:cNvSpPr/>
            <p:nvPr/>
          </p:nvSpPr>
          <p:spPr>
            <a:xfrm>
              <a:off x="10348178" y="3382500"/>
              <a:ext cx="178251" cy="178251"/>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65" name="Rectangle 564">
              <a:extLst>
                <a:ext uri="{FF2B5EF4-FFF2-40B4-BE49-F238E27FC236}">
                  <a16:creationId xmlns:a16="http://schemas.microsoft.com/office/drawing/2014/main" id="{1B60B55B-0627-4CCF-B050-C4E9AC7F8DEB}"/>
                </a:ext>
              </a:extLst>
            </p:cNvPr>
            <p:cNvSpPr/>
            <p:nvPr/>
          </p:nvSpPr>
          <p:spPr>
            <a:xfrm>
              <a:off x="10864365" y="3734669"/>
              <a:ext cx="177773" cy="17777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6" name="Rectangle 565">
              <a:extLst>
                <a:ext uri="{FF2B5EF4-FFF2-40B4-BE49-F238E27FC236}">
                  <a16:creationId xmlns:a16="http://schemas.microsoft.com/office/drawing/2014/main" id="{7D1E0D7E-D953-4D89-9408-7FB98B0ABCA6}"/>
                </a:ext>
              </a:extLst>
            </p:cNvPr>
            <p:cNvSpPr/>
            <p:nvPr/>
          </p:nvSpPr>
          <p:spPr>
            <a:xfrm>
              <a:off x="9621865" y="4121475"/>
              <a:ext cx="177773" cy="17777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7" name="Rectangle 566">
              <a:extLst>
                <a:ext uri="{FF2B5EF4-FFF2-40B4-BE49-F238E27FC236}">
                  <a16:creationId xmlns:a16="http://schemas.microsoft.com/office/drawing/2014/main" id="{CC9E2FAE-61DD-487D-ACEF-D2BA4BE6FFF4}"/>
                </a:ext>
              </a:extLst>
            </p:cNvPr>
            <p:cNvSpPr/>
            <p:nvPr/>
          </p:nvSpPr>
          <p:spPr>
            <a:xfrm>
              <a:off x="9796299" y="4121475"/>
              <a:ext cx="177773" cy="17777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8" name="Rectangle 567">
              <a:extLst>
                <a:ext uri="{FF2B5EF4-FFF2-40B4-BE49-F238E27FC236}">
                  <a16:creationId xmlns:a16="http://schemas.microsoft.com/office/drawing/2014/main" id="{969C8CBB-5FBF-483C-B1A9-96D34411C028}"/>
                </a:ext>
              </a:extLst>
            </p:cNvPr>
            <p:cNvSpPr/>
            <p:nvPr/>
          </p:nvSpPr>
          <p:spPr>
            <a:xfrm>
              <a:off x="10698329" y="3733703"/>
              <a:ext cx="178566" cy="178566"/>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7" name="Rectangle 576">
              <a:extLst>
                <a:ext uri="{FF2B5EF4-FFF2-40B4-BE49-F238E27FC236}">
                  <a16:creationId xmlns:a16="http://schemas.microsoft.com/office/drawing/2014/main" id="{B342085F-0960-4647-A36E-20E341429752}"/>
                </a:ext>
              </a:extLst>
            </p:cNvPr>
            <p:cNvSpPr/>
            <p:nvPr/>
          </p:nvSpPr>
          <p:spPr>
            <a:xfrm>
              <a:off x="10520078" y="3557935"/>
              <a:ext cx="178251" cy="178251"/>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78" name="Rectangle 577">
              <a:extLst>
                <a:ext uri="{FF2B5EF4-FFF2-40B4-BE49-F238E27FC236}">
                  <a16:creationId xmlns:a16="http://schemas.microsoft.com/office/drawing/2014/main" id="{85A356CB-BF0E-44F1-AFB6-39DDE954B1EF}"/>
                </a:ext>
              </a:extLst>
            </p:cNvPr>
            <p:cNvSpPr/>
            <p:nvPr/>
          </p:nvSpPr>
          <p:spPr>
            <a:xfrm>
              <a:off x="10348178" y="3558261"/>
              <a:ext cx="178251" cy="178251"/>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79" name="Rectangle 578">
              <a:extLst>
                <a:ext uri="{FF2B5EF4-FFF2-40B4-BE49-F238E27FC236}">
                  <a16:creationId xmlns:a16="http://schemas.microsoft.com/office/drawing/2014/main" id="{8981AC73-780E-4A39-B0F0-400C8728D0E1}"/>
                </a:ext>
              </a:extLst>
            </p:cNvPr>
            <p:cNvSpPr/>
            <p:nvPr/>
          </p:nvSpPr>
          <p:spPr>
            <a:xfrm>
              <a:off x="10140644" y="3945547"/>
              <a:ext cx="177773" cy="17777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0" name="Rectangle 579">
              <a:extLst>
                <a:ext uri="{FF2B5EF4-FFF2-40B4-BE49-F238E27FC236}">
                  <a16:creationId xmlns:a16="http://schemas.microsoft.com/office/drawing/2014/main" id="{0F30C7F5-84CE-4698-BF83-416009335F6B}"/>
                </a:ext>
              </a:extLst>
            </p:cNvPr>
            <p:cNvSpPr/>
            <p:nvPr/>
          </p:nvSpPr>
          <p:spPr>
            <a:xfrm>
              <a:off x="9974608" y="3944582"/>
              <a:ext cx="178566" cy="178566"/>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7" name="Rectangle 586">
              <a:extLst>
                <a:ext uri="{FF2B5EF4-FFF2-40B4-BE49-F238E27FC236}">
                  <a16:creationId xmlns:a16="http://schemas.microsoft.com/office/drawing/2014/main" id="{95107ECE-61F5-494F-902E-279DC14E4024}"/>
                </a:ext>
              </a:extLst>
            </p:cNvPr>
            <p:cNvSpPr/>
            <p:nvPr/>
          </p:nvSpPr>
          <p:spPr>
            <a:xfrm>
              <a:off x="10520078" y="3734191"/>
              <a:ext cx="178251" cy="178251"/>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88" name="Rectangle 587">
              <a:extLst>
                <a:ext uri="{FF2B5EF4-FFF2-40B4-BE49-F238E27FC236}">
                  <a16:creationId xmlns:a16="http://schemas.microsoft.com/office/drawing/2014/main" id="{5717B755-7CAD-4E14-A013-CD6B6D6BB1D1}"/>
                </a:ext>
              </a:extLst>
            </p:cNvPr>
            <p:cNvSpPr/>
            <p:nvPr/>
          </p:nvSpPr>
          <p:spPr>
            <a:xfrm>
              <a:off x="10348178" y="3734517"/>
              <a:ext cx="178251" cy="178251"/>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89" name="Rectangle 588">
              <a:extLst>
                <a:ext uri="{FF2B5EF4-FFF2-40B4-BE49-F238E27FC236}">
                  <a16:creationId xmlns:a16="http://schemas.microsoft.com/office/drawing/2014/main" id="{99056F7D-B800-47A9-B393-C02C6BACC761}"/>
                </a:ext>
              </a:extLst>
            </p:cNvPr>
            <p:cNvSpPr/>
            <p:nvPr/>
          </p:nvSpPr>
          <p:spPr>
            <a:xfrm>
              <a:off x="10140644" y="4125550"/>
              <a:ext cx="177773" cy="17777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0" name="Rectangle 589">
              <a:extLst>
                <a:ext uri="{FF2B5EF4-FFF2-40B4-BE49-F238E27FC236}">
                  <a16:creationId xmlns:a16="http://schemas.microsoft.com/office/drawing/2014/main" id="{B87770DF-250F-4B3F-A055-5B1D6942DD03}"/>
                </a:ext>
              </a:extLst>
            </p:cNvPr>
            <p:cNvSpPr/>
            <p:nvPr/>
          </p:nvSpPr>
          <p:spPr>
            <a:xfrm>
              <a:off x="9974608" y="4124584"/>
              <a:ext cx="178566" cy="178566"/>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3" name="TextBox 592">
              <a:extLst>
                <a:ext uri="{FF2B5EF4-FFF2-40B4-BE49-F238E27FC236}">
                  <a16:creationId xmlns:a16="http://schemas.microsoft.com/office/drawing/2014/main" id="{08D53801-0124-4717-A8C6-C9EFBB457F72}"/>
                </a:ext>
              </a:extLst>
            </p:cNvPr>
            <p:cNvSpPr txBox="1"/>
            <p:nvPr/>
          </p:nvSpPr>
          <p:spPr>
            <a:xfrm>
              <a:off x="9370131" y="5481725"/>
              <a:ext cx="2024708" cy="646331"/>
            </a:xfrm>
            <a:prstGeom prst="rect">
              <a:avLst/>
            </a:prstGeom>
            <a:solidFill>
              <a:srgbClr val="000000">
                <a:alpha val="50196"/>
              </a:srgbClr>
            </a:solidFill>
          </p:spPr>
          <p:txBody>
            <a:bodyPr wrap="square" rtlCol="0">
              <a:spAutoFit/>
            </a:bodyPr>
            <a:lstStyle/>
            <a:p>
              <a:r>
                <a:rPr lang="en-US" dirty="0">
                  <a:solidFill>
                    <a:schemeClr val="bg1"/>
                  </a:solidFill>
                  <a:effectLst>
                    <a:outerShdw blurRad="38100" dist="38100" dir="2700000" algn="tl">
                      <a:srgbClr val="000000">
                        <a:alpha val="43137"/>
                      </a:srgbClr>
                    </a:outerShdw>
                  </a:effectLst>
                </a:rPr>
                <a:t>Quad occupancy: </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12 / 24 = 50.0%</a:t>
              </a:r>
            </a:p>
          </p:txBody>
        </p:sp>
      </p:grpSp>
    </p:spTree>
    <p:extLst>
      <p:ext uri="{BB962C8B-B14F-4D97-AF65-F5344CB8AC3E}">
        <p14:creationId xmlns:p14="http://schemas.microsoft.com/office/powerpoint/2010/main" val="12019333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MSAA swizzle and INTERLEAVED RENDERING</a:t>
            </a:r>
          </a:p>
        </p:txBody>
      </p:sp>
      <p:sp>
        <p:nvSpPr>
          <p:cNvPr id="3" name="Content Placeholder 2"/>
          <p:cNvSpPr>
            <a:spLocks noGrp="1"/>
          </p:cNvSpPr>
          <p:nvPr>
            <p:ph idx="1"/>
          </p:nvPr>
        </p:nvSpPr>
        <p:spPr>
          <a:xfrm>
            <a:off x="447039" y="1828799"/>
            <a:ext cx="11322929" cy="1910655"/>
          </a:xfrm>
        </p:spPr>
        <p:txBody>
          <a:bodyPr>
            <a:normAutofit fontScale="77500" lnSpcReduction="20000"/>
          </a:bodyPr>
          <a:lstStyle/>
          <a:p>
            <a:r>
              <a:rPr lang="en-US" dirty="0"/>
              <a:t>[BAV14] Introduced concept of interleaved sampling for cache-efficient sampling</a:t>
            </a:r>
          </a:p>
          <a:p>
            <a:r>
              <a:rPr lang="en-US" dirty="0"/>
              <a:t>MSAA swizzle naturally produces interleaved data</a:t>
            </a:r>
          </a:p>
          <a:p>
            <a:r>
              <a:rPr lang="en-US" dirty="0"/>
              <a:t>AMD keeps color planes separate in memory for better cache coherency</a:t>
            </a:r>
          </a:p>
          <a:p>
            <a:pPr lvl="1"/>
            <a:r>
              <a:rPr lang="en-US" dirty="0"/>
              <a:t>Sparse sampling / rendering thanks to </a:t>
            </a:r>
            <a:r>
              <a:rPr lang="en-US" dirty="0" err="1"/>
              <a:t>FMask</a:t>
            </a:r>
            <a:r>
              <a:rPr lang="en-US" dirty="0"/>
              <a:t> compression</a:t>
            </a:r>
          </a:p>
          <a:p>
            <a:r>
              <a:rPr lang="en-US" dirty="0"/>
              <a:t>Many CS jobs and </a:t>
            </a:r>
            <a:r>
              <a:rPr lang="en-US" dirty="0" err="1"/>
              <a:t>PostFX</a:t>
            </a:r>
            <a:r>
              <a:rPr lang="en-US" dirty="0"/>
              <a:t> passes can utilize interleaved sampling</a:t>
            </a:r>
          </a:p>
          <a:p>
            <a:pPr lvl="1"/>
            <a:r>
              <a:rPr lang="en-US" dirty="0"/>
              <a:t>Sample plane 0 (assuming always available)</a:t>
            </a:r>
          </a:p>
          <a:p>
            <a:pPr lvl="1"/>
            <a:r>
              <a:rPr lang="en-US" dirty="0"/>
              <a:t>Sample up to arbitrary amount of planes</a:t>
            </a:r>
          </a:p>
          <a:p>
            <a:pPr lvl="1"/>
            <a:r>
              <a:rPr lang="en-US" dirty="0"/>
              <a:t>Avoid redundant samples due to </a:t>
            </a:r>
            <a:r>
              <a:rPr lang="en-US" dirty="0" err="1"/>
              <a:t>FMask</a:t>
            </a:r>
            <a:endParaRPr lang="en-US" dirty="0"/>
          </a:p>
          <a:p>
            <a:endParaRPr lang="en-US" b="1" dirty="0"/>
          </a:p>
        </p:txBody>
      </p:sp>
      <p:sp>
        <p:nvSpPr>
          <p:cNvPr id="6" name="Isosceles Triangle 5">
            <a:extLst>
              <a:ext uri="{FF2B5EF4-FFF2-40B4-BE49-F238E27FC236}">
                <a16:creationId xmlns:a16="http://schemas.microsoft.com/office/drawing/2014/main" id="{7BE74C37-858D-4594-A32C-94DBEE8B71D4}"/>
              </a:ext>
            </a:extLst>
          </p:cNvPr>
          <p:cNvSpPr/>
          <p:nvPr/>
        </p:nvSpPr>
        <p:spPr>
          <a:xfrm rot="3546709">
            <a:off x="6608698" y="3754518"/>
            <a:ext cx="910691" cy="1332433"/>
          </a:xfrm>
          <a:prstGeom prst="triangle">
            <a:avLst>
              <a:gd name="adj" fmla="val 22979"/>
            </a:avLst>
          </a:prstGeom>
          <a:solidFill>
            <a:srgbClr val="FF3131">
              <a:alpha val="5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96F2FD34-354E-4E4E-9FD5-0D7EE9B33AF8}"/>
              </a:ext>
            </a:extLst>
          </p:cNvPr>
          <p:cNvSpPr txBox="1"/>
          <p:nvPr/>
        </p:nvSpPr>
        <p:spPr>
          <a:xfrm>
            <a:off x="7593555" y="3726491"/>
            <a:ext cx="718466" cy="577081"/>
          </a:xfrm>
          <a:prstGeom prst="rect">
            <a:avLst/>
          </a:prstGeom>
          <a:noFill/>
        </p:spPr>
        <p:txBody>
          <a:bodyPr wrap="none" rtlCol="0">
            <a:spAutoFit/>
          </a:bodyPr>
          <a:lstStyle/>
          <a:p>
            <a:r>
              <a:rPr lang="en-US" sz="1050" dirty="0"/>
              <a:t>4xMSAA</a:t>
            </a:r>
          </a:p>
          <a:p>
            <a:r>
              <a:rPr lang="en-US" sz="1050" dirty="0" err="1"/>
              <a:t>Swizzled</a:t>
            </a:r>
            <a:endParaRPr lang="en-US" sz="1050" dirty="0"/>
          </a:p>
          <a:p>
            <a:r>
              <a:rPr lang="en-US" sz="1050" dirty="0"/>
              <a:t>Draw</a:t>
            </a:r>
          </a:p>
        </p:txBody>
      </p:sp>
      <p:grpSp>
        <p:nvGrpSpPr>
          <p:cNvPr id="58" name="Group 57">
            <a:extLst>
              <a:ext uri="{FF2B5EF4-FFF2-40B4-BE49-F238E27FC236}">
                <a16:creationId xmlns:a16="http://schemas.microsoft.com/office/drawing/2014/main" id="{C943CA4F-CE48-40D0-9615-D46831BE8F68}"/>
              </a:ext>
            </a:extLst>
          </p:cNvPr>
          <p:cNvGrpSpPr/>
          <p:nvPr/>
        </p:nvGrpSpPr>
        <p:grpSpPr>
          <a:xfrm>
            <a:off x="8811906" y="3076099"/>
            <a:ext cx="1397588" cy="1409183"/>
            <a:chOff x="9044776" y="2914551"/>
            <a:chExt cx="1708271" cy="1722444"/>
          </a:xfrm>
        </p:grpSpPr>
        <p:sp>
          <p:nvSpPr>
            <p:cNvPr id="9" name="Rectangle 8">
              <a:extLst>
                <a:ext uri="{FF2B5EF4-FFF2-40B4-BE49-F238E27FC236}">
                  <a16:creationId xmlns:a16="http://schemas.microsoft.com/office/drawing/2014/main" id="{1A4A663C-8356-45AF-BACC-902070528F93}"/>
                </a:ext>
              </a:extLst>
            </p:cNvPr>
            <p:cNvSpPr/>
            <p:nvPr/>
          </p:nvSpPr>
          <p:spPr>
            <a:xfrm>
              <a:off x="9471356" y="2915815"/>
              <a:ext cx="429983" cy="42998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4E891A6-6A0A-4F09-B841-0C34DE562156}"/>
                </a:ext>
              </a:extLst>
            </p:cNvPr>
            <p:cNvSpPr/>
            <p:nvPr/>
          </p:nvSpPr>
          <p:spPr>
            <a:xfrm>
              <a:off x="9897210" y="2915814"/>
              <a:ext cx="429983" cy="42998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F87CBCA-F3EE-4487-A6B1-6A13CCA69F88}"/>
                </a:ext>
              </a:extLst>
            </p:cNvPr>
            <p:cNvSpPr/>
            <p:nvPr/>
          </p:nvSpPr>
          <p:spPr>
            <a:xfrm>
              <a:off x="10323064" y="2915815"/>
              <a:ext cx="429983" cy="42998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9B00EB2-DB8D-4711-98FB-A15D02E0DB24}"/>
                </a:ext>
              </a:extLst>
            </p:cNvPr>
            <p:cNvSpPr/>
            <p:nvPr/>
          </p:nvSpPr>
          <p:spPr>
            <a:xfrm>
              <a:off x="9045502" y="3345798"/>
              <a:ext cx="429983" cy="42998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04C808A-E430-45F7-A333-10433FB22F66}"/>
                </a:ext>
              </a:extLst>
            </p:cNvPr>
            <p:cNvSpPr/>
            <p:nvPr/>
          </p:nvSpPr>
          <p:spPr>
            <a:xfrm>
              <a:off x="9471356" y="3345798"/>
              <a:ext cx="429983" cy="42998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AAEBCD1-97C6-4CF1-8C4A-0C81E028D09D}"/>
                </a:ext>
              </a:extLst>
            </p:cNvPr>
            <p:cNvSpPr/>
            <p:nvPr/>
          </p:nvSpPr>
          <p:spPr>
            <a:xfrm>
              <a:off x="9897210" y="3345797"/>
              <a:ext cx="429983" cy="42998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0833B51-CA33-465D-AE07-1DC6F432A173}"/>
                </a:ext>
              </a:extLst>
            </p:cNvPr>
            <p:cNvSpPr/>
            <p:nvPr/>
          </p:nvSpPr>
          <p:spPr>
            <a:xfrm>
              <a:off x="10323064" y="3345798"/>
              <a:ext cx="429983" cy="42998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A11AE5-3591-4B49-B379-B9A93A9C29D0}"/>
                </a:ext>
              </a:extLst>
            </p:cNvPr>
            <p:cNvSpPr/>
            <p:nvPr/>
          </p:nvSpPr>
          <p:spPr>
            <a:xfrm>
              <a:off x="9481991" y="3775776"/>
              <a:ext cx="429983" cy="42998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BA043D60-3528-4B72-9495-CB838CF6A5B7}"/>
                </a:ext>
              </a:extLst>
            </p:cNvPr>
            <p:cNvSpPr/>
            <p:nvPr/>
          </p:nvSpPr>
          <p:spPr>
            <a:xfrm>
              <a:off x="9895145" y="3775775"/>
              <a:ext cx="429983" cy="42998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1A4895F-F63D-4910-9B1F-0CBAE770B93F}"/>
                </a:ext>
              </a:extLst>
            </p:cNvPr>
            <p:cNvSpPr/>
            <p:nvPr/>
          </p:nvSpPr>
          <p:spPr>
            <a:xfrm>
              <a:off x="10320999" y="3775776"/>
              <a:ext cx="429983" cy="42998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0D0A3DB-5E36-4366-9A7B-6FD6A4148382}"/>
                </a:ext>
              </a:extLst>
            </p:cNvPr>
            <p:cNvSpPr/>
            <p:nvPr/>
          </p:nvSpPr>
          <p:spPr>
            <a:xfrm>
              <a:off x="9469291" y="4205759"/>
              <a:ext cx="429983" cy="42998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47FE0BB-695D-4943-9EC1-F363451FD181}"/>
                </a:ext>
              </a:extLst>
            </p:cNvPr>
            <p:cNvSpPr/>
            <p:nvPr/>
          </p:nvSpPr>
          <p:spPr>
            <a:xfrm>
              <a:off x="9895145" y="4205758"/>
              <a:ext cx="429983" cy="42998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744B36C0-0615-452D-B2C2-322FD7F0616A}"/>
                </a:ext>
              </a:extLst>
            </p:cNvPr>
            <p:cNvSpPr/>
            <p:nvPr/>
          </p:nvSpPr>
          <p:spPr>
            <a:xfrm>
              <a:off x="10320999" y="4205759"/>
              <a:ext cx="429983" cy="42998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F0F2170C-8518-4E35-9D8E-D8566323FEAC}"/>
                </a:ext>
              </a:extLst>
            </p:cNvPr>
            <p:cNvSpPr/>
            <p:nvPr/>
          </p:nvSpPr>
          <p:spPr>
            <a:xfrm>
              <a:off x="9047567" y="2914551"/>
              <a:ext cx="429983" cy="42998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8025C3B0-D403-4A22-8124-9D321FF83548}"/>
                </a:ext>
              </a:extLst>
            </p:cNvPr>
            <p:cNvSpPr/>
            <p:nvPr/>
          </p:nvSpPr>
          <p:spPr>
            <a:xfrm>
              <a:off x="9045412" y="3777040"/>
              <a:ext cx="429983" cy="42998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B914F1AB-6FB7-4D4C-8291-0C9CD0752221}"/>
                </a:ext>
              </a:extLst>
            </p:cNvPr>
            <p:cNvSpPr/>
            <p:nvPr/>
          </p:nvSpPr>
          <p:spPr>
            <a:xfrm>
              <a:off x="9044776" y="4207012"/>
              <a:ext cx="429983" cy="42998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7" name="Group 56">
            <a:extLst>
              <a:ext uri="{FF2B5EF4-FFF2-40B4-BE49-F238E27FC236}">
                <a16:creationId xmlns:a16="http://schemas.microsoft.com/office/drawing/2014/main" id="{34E4125D-ADA6-4084-8E3A-BCF864243450}"/>
              </a:ext>
            </a:extLst>
          </p:cNvPr>
          <p:cNvGrpSpPr/>
          <p:nvPr/>
        </p:nvGrpSpPr>
        <p:grpSpPr>
          <a:xfrm>
            <a:off x="8806459" y="4675180"/>
            <a:ext cx="1401346" cy="1412973"/>
            <a:chOff x="9042711" y="4889334"/>
            <a:chExt cx="1708271" cy="1722444"/>
          </a:xfrm>
        </p:grpSpPr>
        <p:sp>
          <p:nvSpPr>
            <p:cNvPr id="41" name="Rectangle 40">
              <a:extLst>
                <a:ext uri="{FF2B5EF4-FFF2-40B4-BE49-F238E27FC236}">
                  <a16:creationId xmlns:a16="http://schemas.microsoft.com/office/drawing/2014/main" id="{79ED8BFD-3A61-4AA3-8C9E-29EEF8825E03}"/>
                </a:ext>
              </a:extLst>
            </p:cNvPr>
            <p:cNvSpPr/>
            <p:nvPr/>
          </p:nvSpPr>
          <p:spPr>
            <a:xfrm>
              <a:off x="9469291" y="4890598"/>
              <a:ext cx="429983" cy="42998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2" name="Rectangle 41">
              <a:extLst>
                <a:ext uri="{FF2B5EF4-FFF2-40B4-BE49-F238E27FC236}">
                  <a16:creationId xmlns:a16="http://schemas.microsoft.com/office/drawing/2014/main" id="{46C0FE2E-692D-44BB-959B-4BB16075FC09}"/>
                </a:ext>
              </a:extLst>
            </p:cNvPr>
            <p:cNvSpPr/>
            <p:nvPr/>
          </p:nvSpPr>
          <p:spPr>
            <a:xfrm>
              <a:off x="9895145" y="4890597"/>
              <a:ext cx="429983" cy="42998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3" name="Rectangle 42">
              <a:extLst>
                <a:ext uri="{FF2B5EF4-FFF2-40B4-BE49-F238E27FC236}">
                  <a16:creationId xmlns:a16="http://schemas.microsoft.com/office/drawing/2014/main" id="{E0238F28-8E60-4007-8E59-C68AFE84568A}"/>
                </a:ext>
              </a:extLst>
            </p:cNvPr>
            <p:cNvSpPr/>
            <p:nvPr/>
          </p:nvSpPr>
          <p:spPr>
            <a:xfrm>
              <a:off x="10320999" y="4890598"/>
              <a:ext cx="429983" cy="42998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4" name="Rectangle 43">
              <a:extLst>
                <a:ext uri="{FF2B5EF4-FFF2-40B4-BE49-F238E27FC236}">
                  <a16:creationId xmlns:a16="http://schemas.microsoft.com/office/drawing/2014/main" id="{BF197C0A-C02C-4B8D-8E76-2EFB495346FB}"/>
                </a:ext>
              </a:extLst>
            </p:cNvPr>
            <p:cNvSpPr/>
            <p:nvPr/>
          </p:nvSpPr>
          <p:spPr>
            <a:xfrm>
              <a:off x="9043437" y="5320581"/>
              <a:ext cx="429983" cy="42998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5" name="Rectangle 44">
              <a:extLst>
                <a:ext uri="{FF2B5EF4-FFF2-40B4-BE49-F238E27FC236}">
                  <a16:creationId xmlns:a16="http://schemas.microsoft.com/office/drawing/2014/main" id="{9C066418-71B1-4570-8B4D-381C2F87EB16}"/>
                </a:ext>
              </a:extLst>
            </p:cNvPr>
            <p:cNvSpPr/>
            <p:nvPr/>
          </p:nvSpPr>
          <p:spPr>
            <a:xfrm>
              <a:off x="9469291" y="5320581"/>
              <a:ext cx="429983" cy="42998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6" name="Rectangle 45">
              <a:extLst>
                <a:ext uri="{FF2B5EF4-FFF2-40B4-BE49-F238E27FC236}">
                  <a16:creationId xmlns:a16="http://schemas.microsoft.com/office/drawing/2014/main" id="{325B01AD-0CB9-4359-A911-DF269233DBB6}"/>
                </a:ext>
              </a:extLst>
            </p:cNvPr>
            <p:cNvSpPr/>
            <p:nvPr/>
          </p:nvSpPr>
          <p:spPr>
            <a:xfrm>
              <a:off x="9895145" y="5320580"/>
              <a:ext cx="429983" cy="42998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7" name="Rectangle 46">
              <a:extLst>
                <a:ext uri="{FF2B5EF4-FFF2-40B4-BE49-F238E27FC236}">
                  <a16:creationId xmlns:a16="http://schemas.microsoft.com/office/drawing/2014/main" id="{AFE18400-7B25-4F11-9051-BFEEA816AFDC}"/>
                </a:ext>
              </a:extLst>
            </p:cNvPr>
            <p:cNvSpPr/>
            <p:nvPr/>
          </p:nvSpPr>
          <p:spPr>
            <a:xfrm>
              <a:off x="10320999" y="5320581"/>
              <a:ext cx="429983" cy="42998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8" name="Rectangle 47">
              <a:extLst>
                <a:ext uri="{FF2B5EF4-FFF2-40B4-BE49-F238E27FC236}">
                  <a16:creationId xmlns:a16="http://schemas.microsoft.com/office/drawing/2014/main" id="{8038F0A9-F1C3-40B0-A4BF-7FA8C6BAFE21}"/>
                </a:ext>
              </a:extLst>
            </p:cNvPr>
            <p:cNvSpPr/>
            <p:nvPr/>
          </p:nvSpPr>
          <p:spPr>
            <a:xfrm>
              <a:off x="9479926" y="5750559"/>
              <a:ext cx="429983" cy="42998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9" name="Rectangle 48">
              <a:extLst>
                <a:ext uri="{FF2B5EF4-FFF2-40B4-BE49-F238E27FC236}">
                  <a16:creationId xmlns:a16="http://schemas.microsoft.com/office/drawing/2014/main" id="{D9E926C6-7B68-45E5-8211-C6223CF8541F}"/>
                </a:ext>
              </a:extLst>
            </p:cNvPr>
            <p:cNvSpPr/>
            <p:nvPr/>
          </p:nvSpPr>
          <p:spPr>
            <a:xfrm>
              <a:off x="9893080" y="5750558"/>
              <a:ext cx="429983" cy="42998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0" name="Rectangle 49">
              <a:extLst>
                <a:ext uri="{FF2B5EF4-FFF2-40B4-BE49-F238E27FC236}">
                  <a16:creationId xmlns:a16="http://schemas.microsoft.com/office/drawing/2014/main" id="{8C2F3FB9-BA8E-46C7-9B5E-8FCD8C085CA1}"/>
                </a:ext>
              </a:extLst>
            </p:cNvPr>
            <p:cNvSpPr/>
            <p:nvPr/>
          </p:nvSpPr>
          <p:spPr>
            <a:xfrm>
              <a:off x="10318934" y="5750559"/>
              <a:ext cx="429983" cy="42998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1" name="Rectangle 50">
              <a:extLst>
                <a:ext uri="{FF2B5EF4-FFF2-40B4-BE49-F238E27FC236}">
                  <a16:creationId xmlns:a16="http://schemas.microsoft.com/office/drawing/2014/main" id="{658B3C95-98F8-4E8F-81AF-E546CD63C390}"/>
                </a:ext>
              </a:extLst>
            </p:cNvPr>
            <p:cNvSpPr/>
            <p:nvPr/>
          </p:nvSpPr>
          <p:spPr>
            <a:xfrm>
              <a:off x="9467226" y="6180542"/>
              <a:ext cx="429983" cy="42998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2" name="Rectangle 51">
              <a:extLst>
                <a:ext uri="{FF2B5EF4-FFF2-40B4-BE49-F238E27FC236}">
                  <a16:creationId xmlns:a16="http://schemas.microsoft.com/office/drawing/2014/main" id="{51D18BBB-A4C2-45A7-BA34-A11342898896}"/>
                </a:ext>
              </a:extLst>
            </p:cNvPr>
            <p:cNvSpPr/>
            <p:nvPr/>
          </p:nvSpPr>
          <p:spPr>
            <a:xfrm>
              <a:off x="9893080" y="6180541"/>
              <a:ext cx="429983" cy="42998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3" name="Rectangle 52">
              <a:extLst>
                <a:ext uri="{FF2B5EF4-FFF2-40B4-BE49-F238E27FC236}">
                  <a16:creationId xmlns:a16="http://schemas.microsoft.com/office/drawing/2014/main" id="{0CE166C1-E5F8-466B-BBD0-870F4E174FAF}"/>
                </a:ext>
              </a:extLst>
            </p:cNvPr>
            <p:cNvSpPr/>
            <p:nvPr/>
          </p:nvSpPr>
          <p:spPr>
            <a:xfrm>
              <a:off x="10318934" y="6180542"/>
              <a:ext cx="429983" cy="42998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4" name="Rectangle 53">
              <a:extLst>
                <a:ext uri="{FF2B5EF4-FFF2-40B4-BE49-F238E27FC236}">
                  <a16:creationId xmlns:a16="http://schemas.microsoft.com/office/drawing/2014/main" id="{667E437C-BCD0-4340-AB5F-ADA29AF9D6C8}"/>
                </a:ext>
              </a:extLst>
            </p:cNvPr>
            <p:cNvSpPr/>
            <p:nvPr/>
          </p:nvSpPr>
          <p:spPr>
            <a:xfrm>
              <a:off x="9045502" y="4889334"/>
              <a:ext cx="429983" cy="42998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5" name="Rectangle 54">
              <a:extLst>
                <a:ext uri="{FF2B5EF4-FFF2-40B4-BE49-F238E27FC236}">
                  <a16:creationId xmlns:a16="http://schemas.microsoft.com/office/drawing/2014/main" id="{721A21FD-9D83-4CB8-A2C8-FB3AAA016C2F}"/>
                </a:ext>
              </a:extLst>
            </p:cNvPr>
            <p:cNvSpPr/>
            <p:nvPr/>
          </p:nvSpPr>
          <p:spPr>
            <a:xfrm>
              <a:off x="9043347" y="5751823"/>
              <a:ext cx="429983" cy="42998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6" name="Rectangle 55">
              <a:extLst>
                <a:ext uri="{FF2B5EF4-FFF2-40B4-BE49-F238E27FC236}">
                  <a16:creationId xmlns:a16="http://schemas.microsoft.com/office/drawing/2014/main" id="{FEB232B0-46A8-4A83-B9CF-843394E66B7C}"/>
                </a:ext>
              </a:extLst>
            </p:cNvPr>
            <p:cNvSpPr/>
            <p:nvPr/>
          </p:nvSpPr>
          <p:spPr>
            <a:xfrm>
              <a:off x="9042711" y="6181795"/>
              <a:ext cx="429983" cy="42998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grpSp>
      <p:sp>
        <p:nvSpPr>
          <p:cNvPr id="60" name="Rectangle 59">
            <a:extLst>
              <a:ext uri="{FF2B5EF4-FFF2-40B4-BE49-F238E27FC236}">
                <a16:creationId xmlns:a16="http://schemas.microsoft.com/office/drawing/2014/main" id="{78986142-2559-4C13-A7A0-485CF3F16192}"/>
              </a:ext>
            </a:extLst>
          </p:cNvPr>
          <p:cNvSpPr/>
          <p:nvPr/>
        </p:nvSpPr>
        <p:spPr>
          <a:xfrm>
            <a:off x="10827853" y="4676218"/>
            <a:ext cx="352728" cy="352728"/>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1" name="Rectangle 60">
            <a:extLst>
              <a:ext uri="{FF2B5EF4-FFF2-40B4-BE49-F238E27FC236}">
                <a16:creationId xmlns:a16="http://schemas.microsoft.com/office/drawing/2014/main" id="{F49C1C8E-E891-4B30-840F-F1314C8207AA}"/>
              </a:ext>
            </a:extLst>
          </p:cNvPr>
          <p:cNvSpPr/>
          <p:nvPr/>
        </p:nvSpPr>
        <p:spPr>
          <a:xfrm>
            <a:off x="11177194" y="4676217"/>
            <a:ext cx="352728" cy="352728"/>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2" name="Rectangle 61">
            <a:extLst>
              <a:ext uri="{FF2B5EF4-FFF2-40B4-BE49-F238E27FC236}">
                <a16:creationId xmlns:a16="http://schemas.microsoft.com/office/drawing/2014/main" id="{DD9007B1-F2D1-4910-9327-51CEC8F33D58}"/>
              </a:ext>
            </a:extLst>
          </p:cNvPr>
          <p:cNvSpPr/>
          <p:nvPr/>
        </p:nvSpPr>
        <p:spPr>
          <a:xfrm>
            <a:off x="11526535" y="4676218"/>
            <a:ext cx="352728" cy="352728"/>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3" name="Rectangle 62">
            <a:extLst>
              <a:ext uri="{FF2B5EF4-FFF2-40B4-BE49-F238E27FC236}">
                <a16:creationId xmlns:a16="http://schemas.microsoft.com/office/drawing/2014/main" id="{AB9D91C3-5172-406E-98FF-40D4E863BD82}"/>
              </a:ext>
            </a:extLst>
          </p:cNvPr>
          <p:cNvSpPr/>
          <p:nvPr/>
        </p:nvSpPr>
        <p:spPr>
          <a:xfrm>
            <a:off x="10478513" y="5028946"/>
            <a:ext cx="352728" cy="352728"/>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4" name="Rectangle 63">
            <a:extLst>
              <a:ext uri="{FF2B5EF4-FFF2-40B4-BE49-F238E27FC236}">
                <a16:creationId xmlns:a16="http://schemas.microsoft.com/office/drawing/2014/main" id="{804ECF25-752E-4B75-99E5-FDE1188FB5BD}"/>
              </a:ext>
            </a:extLst>
          </p:cNvPr>
          <p:cNvSpPr/>
          <p:nvPr/>
        </p:nvSpPr>
        <p:spPr>
          <a:xfrm>
            <a:off x="10827853" y="5028946"/>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5" name="Rectangle 64">
            <a:extLst>
              <a:ext uri="{FF2B5EF4-FFF2-40B4-BE49-F238E27FC236}">
                <a16:creationId xmlns:a16="http://schemas.microsoft.com/office/drawing/2014/main" id="{33C37623-B5E7-46C1-A77D-7EC51B6F158D}"/>
              </a:ext>
            </a:extLst>
          </p:cNvPr>
          <p:cNvSpPr/>
          <p:nvPr/>
        </p:nvSpPr>
        <p:spPr>
          <a:xfrm>
            <a:off x="11177194" y="5028945"/>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6" name="Rectangle 65">
            <a:extLst>
              <a:ext uri="{FF2B5EF4-FFF2-40B4-BE49-F238E27FC236}">
                <a16:creationId xmlns:a16="http://schemas.microsoft.com/office/drawing/2014/main" id="{44396D0E-0016-4669-9B30-78CC4005A240}"/>
              </a:ext>
            </a:extLst>
          </p:cNvPr>
          <p:cNvSpPr/>
          <p:nvPr/>
        </p:nvSpPr>
        <p:spPr>
          <a:xfrm>
            <a:off x="11526535" y="5028946"/>
            <a:ext cx="352728" cy="352728"/>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7" name="Rectangle 66">
            <a:extLst>
              <a:ext uri="{FF2B5EF4-FFF2-40B4-BE49-F238E27FC236}">
                <a16:creationId xmlns:a16="http://schemas.microsoft.com/office/drawing/2014/main" id="{F3C4DD7B-FB86-428A-9897-515040D1E9E6}"/>
              </a:ext>
            </a:extLst>
          </p:cNvPr>
          <p:cNvSpPr/>
          <p:nvPr/>
        </p:nvSpPr>
        <p:spPr>
          <a:xfrm>
            <a:off x="10836578" y="5381670"/>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8" name="Rectangle 67">
            <a:extLst>
              <a:ext uri="{FF2B5EF4-FFF2-40B4-BE49-F238E27FC236}">
                <a16:creationId xmlns:a16="http://schemas.microsoft.com/office/drawing/2014/main" id="{4C6D85BC-46A0-417A-823B-7A2E41A58409}"/>
              </a:ext>
            </a:extLst>
          </p:cNvPr>
          <p:cNvSpPr/>
          <p:nvPr/>
        </p:nvSpPr>
        <p:spPr>
          <a:xfrm>
            <a:off x="11175500" y="5381669"/>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9" name="Rectangle 68">
            <a:extLst>
              <a:ext uri="{FF2B5EF4-FFF2-40B4-BE49-F238E27FC236}">
                <a16:creationId xmlns:a16="http://schemas.microsoft.com/office/drawing/2014/main" id="{5047BB60-F139-4FAD-B744-5F4C7D62D1C7}"/>
              </a:ext>
            </a:extLst>
          </p:cNvPr>
          <p:cNvSpPr/>
          <p:nvPr/>
        </p:nvSpPr>
        <p:spPr>
          <a:xfrm>
            <a:off x="11524841" y="5381670"/>
            <a:ext cx="352728" cy="352728"/>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70" name="Rectangle 69">
            <a:extLst>
              <a:ext uri="{FF2B5EF4-FFF2-40B4-BE49-F238E27FC236}">
                <a16:creationId xmlns:a16="http://schemas.microsoft.com/office/drawing/2014/main" id="{1BC5097C-2344-4A73-B1A3-A754F3680EA5}"/>
              </a:ext>
            </a:extLst>
          </p:cNvPr>
          <p:cNvSpPr/>
          <p:nvPr/>
        </p:nvSpPr>
        <p:spPr>
          <a:xfrm>
            <a:off x="10826159" y="5734398"/>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71" name="Rectangle 70">
            <a:extLst>
              <a:ext uri="{FF2B5EF4-FFF2-40B4-BE49-F238E27FC236}">
                <a16:creationId xmlns:a16="http://schemas.microsoft.com/office/drawing/2014/main" id="{D57FDBB9-45FF-4C96-B9F0-858C874C116E}"/>
              </a:ext>
            </a:extLst>
          </p:cNvPr>
          <p:cNvSpPr/>
          <p:nvPr/>
        </p:nvSpPr>
        <p:spPr>
          <a:xfrm>
            <a:off x="11175500" y="5734397"/>
            <a:ext cx="352728" cy="352728"/>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72" name="Rectangle 71">
            <a:extLst>
              <a:ext uri="{FF2B5EF4-FFF2-40B4-BE49-F238E27FC236}">
                <a16:creationId xmlns:a16="http://schemas.microsoft.com/office/drawing/2014/main" id="{1BFED4BF-55F1-4ED8-BCB9-3729D51F84F0}"/>
              </a:ext>
            </a:extLst>
          </p:cNvPr>
          <p:cNvSpPr/>
          <p:nvPr/>
        </p:nvSpPr>
        <p:spPr>
          <a:xfrm>
            <a:off x="11524841" y="5734398"/>
            <a:ext cx="352728" cy="352728"/>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73" name="Rectangle 72">
            <a:extLst>
              <a:ext uri="{FF2B5EF4-FFF2-40B4-BE49-F238E27FC236}">
                <a16:creationId xmlns:a16="http://schemas.microsoft.com/office/drawing/2014/main" id="{5E2A31FE-4687-4DDE-A3A6-54A085BF5276}"/>
              </a:ext>
            </a:extLst>
          </p:cNvPr>
          <p:cNvSpPr/>
          <p:nvPr/>
        </p:nvSpPr>
        <p:spPr>
          <a:xfrm>
            <a:off x="10480207" y="4675181"/>
            <a:ext cx="352728" cy="352728"/>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74" name="Rectangle 73">
            <a:extLst>
              <a:ext uri="{FF2B5EF4-FFF2-40B4-BE49-F238E27FC236}">
                <a16:creationId xmlns:a16="http://schemas.microsoft.com/office/drawing/2014/main" id="{9EE7D93B-30C8-4721-BB39-11988BE9995B}"/>
              </a:ext>
            </a:extLst>
          </p:cNvPr>
          <p:cNvSpPr/>
          <p:nvPr/>
        </p:nvSpPr>
        <p:spPr>
          <a:xfrm>
            <a:off x="10478439" y="5382707"/>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75" name="Rectangle 74">
            <a:extLst>
              <a:ext uri="{FF2B5EF4-FFF2-40B4-BE49-F238E27FC236}">
                <a16:creationId xmlns:a16="http://schemas.microsoft.com/office/drawing/2014/main" id="{400F2CBB-518A-4BB1-BCB2-ED6CD18771E7}"/>
              </a:ext>
            </a:extLst>
          </p:cNvPr>
          <p:cNvSpPr/>
          <p:nvPr/>
        </p:nvSpPr>
        <p:spPr>
          <a:xfrm>
            <a:off x="10477917" y="5735426"/>
            <a:ext cx="352728" cy="352728"/>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77" name="Rectangle 76">
            <a:extLst>
              <a:ext uri="{FF2B5EF4-FFF2-40B4-BE49-F238E27FC236}">
                <a16:creationId xmlns:a16="http://schemas.microsoft.com/office/drawing/2014/main" id="{D6AF13C3-2AC0-4C19-B96B-2E3184BDC9B5}"/>
              </a:ext>
            </a:extLst>
          </p:cNvPr>
          <p:cNvSpPr/>
          <p:nvPr/>
        </p:nvSpPr>
        <p:spPr>
          <a:xfrm>
            <a:off x="10807150" y="3085846"/>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78" name="Rectangle 77">
            <a:extLst>
              <a:ext uri="{FF2B5EF4-FFF2-40B4-BE49-F238E27FC236}">
                <a16:creationId xmlns:a16="http://schemas.microsoft.com/office/drawing/2014/main" id="{3A6031C9-2F33-40AE-979E-D7237F0F333D}"/>
              </a:ext>
            </a:extLst>
          </p:cNvPr>
          <p:cNvSpPr/>
          <p:nvPr/>
        </p:nvSpPr>
        <p:spPr>
          <a:xfrm>
            <a:off x="11156491" y="3085845"/>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79" name="Rectangle 78">
            <a:extLst>
              <a:ext uri="{FF2B5EF4-FFF2-40B4-BE49-F238E27FC236}">
                <a16:creationId xmlns:a16="http://schemas.microsoft.com/office/drawing/2014/main" id="{607166D9-D9F9-42F9-B691-13B0F2930D93}"/>
              </a:ext>
            </a:extLst>
          </p:cNvPr>
          <p:cNvSpPr/>
          <p:nvPr/>
        </p:nvSpPr>
        <p:spPr>
          <a:xfrm>
            <a:off x="11505832" y="3085846"/>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80" name="Rectangle 79">
            <a:extLst>
              <a:ext uri="{FF2B5EF4-FFF2-40B4-BE49-F238E27FC236}">
                <a16:creationId xmlns:a16="http://schemas.microsoft.com/office/drawing/2014/main" id="{25E8C3F7-E86C-4BF5-9991-10A76B4C5D53}"/>
              </a:ext>
            </a:extLst>
          </p:cNvPr>
          <p:cNvSpPr/>
          <p:nvPr/>
        </p:nvSpPr>
        <p:spPr>
          <a:xfrm>
            <a:off x="10457810" y="3438574"/>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81" name="Rectangle 80">
            <a:extLst>
              <a:ext uri="{FF2B5EF4-FFF2-40B4-BE49-F238E27FC236}">
                <a16:creationId xmlns:a16="http://schemas.microsoft.com/office/drawing/2014/main" id="{2F2B981C-287A-4F0C-8736-5DFACF3A98FB}"/>
              </a:ext>
            </a:extLst>
          </p:cNvPr>
          <p:cNvSpPr/>
          <p:nvPr/>
        </p:nvSpPr>
        <p:spPr>
          <a:xfrm>
            <a:off x="10807150" y="3438574"/>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82" name="Rectangle 81">
            <a:extLst>
              <a:ext uri="{FF2B5EF4-FFF2-40B4-BE49-F238E27FC236}">
                <a16:creationId xmlns:a16="http://schemas.microsoft.com/office/drawing/2014/main" id="{C4D44371-D5B9-4CE5-8E94-3DD300E31A2C}"/>
              </a:ext>
            </a:extLst>
          </p:cNvPr>
          <p:cNvSpPr/>
          <p:nvPr/>
        </p:nvSpPr>
        <p:spPr>
          <a:xfrm>
            <a:off x="11156491" y="3438573"/>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83" name="Rectangle 82">
            <a:extLst>
              <a:ext uri="{FF2B5EF4-FFF2-40B4-BE49-F238E27FC236}">
                <a16:creationId xmlns:a16="http://schemas.microsoft.com/office/drawing/2014/main" id="{338B76ED-D6A9-4BCE-A122-C726DE1A2746}"/>
              </a:ext>
            </a:extLst>
          </p:cNvPr>
          <p:cNvSpPr/>
          <p:nvPr/>
        </p:nvSpPr>
        <p:spPr>
          <a:xfrm>
            <a:off x="11505832" y="3438574"/>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84" name="Rectangle 83">
            <a:extLst>
              <a:ext uri="{FF2B5EF4-FFF2-40B4-BE49-F238E27FC236}">
                <a16:creationId xmlns:a16="http://schemas.microsoft.com/office/drawing/2014/main" id="{ECC8ECF5-EC44-4C5B-B0F6-F3606BE11FA3}"/>
              </a:ext>
            </a:extLst>
          </p:cNvPr>
          <p:cNvSpPr/>
          <p:nvPr/>
        </p:nvSpPr>
        <p:spPr>
          <a:xfrm>
            <a:off x="10815875" y="3791298"/>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85" name="Rectangle 84">
            <a:extLst>
              <a:ext uri="{FF2B5EF4-FFF2-40B4-BE49-F238E27FC236}">
                <a16:creationId xmlns:a16="http://schemas.microsoft.com/office/drawing/2014/main" id="{C0F667A7-091A-4318-B6C7-A3FDED697DCA}"/>
              </a:ext>
            </a:extLst>
          </p:cNvPr>
          <p:cNvSpPr/>
          <p:nvPr/>
        </p:nvSpPr>
        <p:spPr>
          <a:xfrm>
            <a:off x="11154797" y="3791297"/>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86" name="Rectangle 85">
            <a:extLst>
              <a:ext uri="{FF2B5EF4-FFF2-40B4-BE49-F238E27FC236}">
                <a16:creationId xmlns:a16="http://schemas.microsoft.com/office/drawing/2014/main" id="{96EE6868-8A35-47A1-AAAA-8B875031A6DA}"/>
              </a:ext>
            </a:extLst>
          </p:cNvPr>
          <p:cNvSpPr/>
          <p:nvPr/>
        </p:nvSpPr>
        <p:spPr>
          <a:xfrm>
            <a:off x="11504138" y="3791298"/>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87" name="Rectangle 86">
            <a:extLst>
              <a:ext uri="{FF2B5EF4-FFF2-40B4-BE49-F238E27FC236}">
                <a16:creationId xmlns:a16="http://schemas.microsoft.com/office/drawing/2014/main" id="{0E0C7991-4971-4A27-997E-41BFB2C590AC}"/>
              </a:ext>
            </a:extLst>
          </p:cNvPr>
          <p:cNvSpPr/>
          <p:nvPr/>
        </p:nvSpPr>
        <p:spPr>
          <a:xfrm>
            <a:off x="10805456" y="4144026"/>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88" name="Rectangle 87">
            <a:extLst>
              <a:ext uri="{FF2B5EF4-FFF2-40B4-BE49-F238E27FC236}">
                <a16:creationId xmlns:a16="http://schemas.microsoft.com/office/drawing/2014/main" id="{5C667606-68A4-4D7E-80AD-CA9A1DFC2A98}"/>
              </a:ext>
            </a:extLst>
          </p:cNvPr>
          <p:cNvSpPr/>
          <p:nvPr/>
        </p:nvSpPr>
        <p:spPr>
          <a:xfrm>
            <a:off x="11154797" y="4144025"/>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89" name="Rectangle 88">
            <a:extLst>
              <a:ext uri="{FF2B5EF4-FFF2-40B4-BE49-F238E27FC236}">
                <a16:creationId xmlns:a16="http://schemas.microsoft.com/office/drawing/2014/main" id="{18AA4507-5EC5-4957-A5D9-24513558B6EB}"/>
              </a:ext>
            </a:extLst>
          </p:cNvPr>
          <p:cNvSpPr/>
          <p:nvPr/>
        </p:nvSpPr>
        <p:spPr>
          <a:xfrm>
            <a:off x="11504138" y="4144026"/>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90" name="Rectangle 89">
            <a:extLst>
              <a:ext uri="{FF2B5EF4-FFF2-40B4-BE49-F238E27FC236}">
                <a16:creationId xmlns:a16="http://schemas.microsoft.com/office/drawing/2014/main" id="{E0EEE3BF-E4D6-41DB-AFC0-A08CF4EB790E}"/>
              </a:ext>
            </a:extLst>
          </p:cNvPr>
          <p:cNvSpPr/>
          <p:nvPr/>
        </p:nvSpPr>
        <p:spPr>
          <a:xfrm>
            <a:off x="10459504" y="3084809"/>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91" name="Rectangle 90">
            <a:extLst>
              <a:ext uri="{FF2B5EF4-FFF2-40B4-BE49-F238E27FC236}">
                <a16:creationId xmlns:a16="http://schemas.microsoft.com/office/drawing/2014/main" id="{ECBFE732-2CB5-42CA-A544-805D6FB26780}"/>
              </a:ext>
            </a:extLst>
          </p:cNvPr>
          <p:cNvSpPr/>
          <p:nvPr/>
        </p:nvSpPr>
        <p:spPr>
          <a:xfrm>
            <a:off x="10457736" y="3792335"/>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92" name="Rectangle 91">
            <a:extLst>
              <a:ext uri="{FF2B5EF4-FFF2-40B4-BE49-F238E27FC236}">
                <a16:creationId xmlns:a16="http://schemas.microsoft.com/office/drawing/2014/main" id="{7045A063-C0E9-4EF3-B3A6-BCC8D122A5C5}"/>
              </a:ext>
            </a:extLst>
          </p:cNvPr>
          <p:cNvSpPr/>
          <p:nvPr/>
        </p:nvSpPr>
        <p:spPr>
          <a:xfrm>
            <a:off x="10457214" y="4145054"/>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93" name="Arrow: Right 92">
            <a:extLst>
              <a:ext uri="{FF2B5EF4-FFF2-40B4-BE49-F238E27FC236}">
                <a16:creationId xmlns:a16="http://schemas.microsoft.com/office/drawing/2014/main" id="{CDA0DF0E-30DB-4C55-8B3E-36BF117F159C}"/>
              </a:ext>
            </a:extLst>
          </p:cNvPr>
          <p:cNvSpPr/>
          <p:nvPr/>
        </p:nvSpPr>
        <p:spPr>
          <a:xfrm>
            <a:off x="7591425" y="4320389"/>
            <a:ext cx="867983" cy="351782"/>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2A4A859D-106B-49F6-AC71-3B0425D2C283}"/>
              </a:ext>
            </a:extLst>
          </p:cNvPr>
          <p:cNvGrpSpPr/>
          <p:nvPr/>
        </p:nvGrpSpPr>
        <p:grpSpPr>
          <a:xfrm>
            <a:off x="696461" y="3837724"/>
            <a:ext cx="4931629" cy="1963856"/>
            <a:chOff x="696461" y="3815602"/>
            <a:chExt cx="4931629" cy="1963856"/>
          </a:xfrm>
        </p:grpSpPr>
        <p:sp>
          <p:nvSpPr>
            <p:cNvPr id="76" name="TextBox 75">
              <a:extLst>
                <a:ext uri="{FF2B5EF4-FFF2-40B4-BE49-F238E27FC236}">
                  <a16:creationId xmlns:a16="http://schemas.microsoft.com/office/drawing/2014/main" id="{F33B5324-E8DF-452C-A454-1B5A9EAD6E2F}"/>
                </a:ext>
              </a:extLst>
            </p:cNvPr>
            <p:cNvSpPr txBox="1"/>
            <p:nvPr/>
          </p:nvSpPr>
          <p:spPr>
            <a:xfrm>
              <a:off x="2760371" y="4143854"/>
              <a:ext cx="1001075" cy="430887"/>
            </a:xfrm>
            <a:prstGeom prst="rect">
              <a:avLst/>
            </a:prstGeom>
            <a:noFill/>
          </p:spPr>
          <p:txBody>
            <a:bodyPr wrap="square" rtlCol="0">
              <a:spAutoFit/>
            </a:bodyPr>
            <a:lstStyle/>
            <a:p>
              <a:r>
                <a:rPr lang="en-US" sz="1050" dirty="0"/>
                <a:t>1 Draw Call</a:t>
              </a:r>
            </a:p>
            <a:p>
              <a:r>
                <a:rPr lang="en-US" sz="1050" dirty="0"/>
                <a:t>/w 4xMRTs</a:t>
              </a:r>
            </a:p>
          </p:txBody>
        </p:sp>
        <p:sp>
          <p:nvSpPr>
            <p:cNvPr id="94" name="Arrow: Right 93">
              <a:extLst>
                <a:ext uri="{FF2B5EF4-FFF2-40B4-BE49-F238E27FC236}">
                  <a16:creationId xmlns:a16="http://schemas.microsoft.com/office/drawing/2014/main" id="{66CBBA7F-FCDE-4B4A-B963-36103FAC4327}"/>
                </a:ext>
              </a:extLst>
            </p:cNvPr>
            <p:cNvSpPr/>
            <p:nvPr/>
          </p:nvSpPr>
          <p:spPr>
            <a:xfrm>
              <a:off x="2915876" y="4678909"/>
              <a:ext cx="607948" cy="246393"/>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5" name="Group 94">
              <a:extLst>
                <a:ext uri="{FF2B5EF4-FFF2-40B4-BE49-F238E27FC236}">
                  <a16:creationId xmlns:a16="http://schemas.microsoft.com/office/drawing/2014/main" id="{FD835419-7550-4352-AFA2-4E190AF96413}"/>
                </a:ext>
              </a:extLst>
            </p:cNvPr>
            <p:cNvGrpSpPr/>
            <p:nvPr/>
          </p:nvGrpSpPr>
          <p:grpSpPr>
            <a:xfrm>
              <a:off x="3684292" y="3841961"/>
              <a:ext cx="1943798" cy="1935308"/>
              <a:chOff x="10416029" y="-20188"/>
              <a:chExt cx="5491676" cy="5467688"/>
            </a:xfrm>
          </p:grpSpPr>
          <p:sp>
            <p:nvSpPr>
              <p:cNvPr id="96" name="Rectangle 95">
                <a:extLst>
                  <a:ext uri="{FF2B5EF4-FFF2-40B4-BE49-F238E27FC236}">
                    <a16:creationId xmlns:a16="http://schemas.microsoft.com/office/drawing/2014/main" id="{12FB8D7C-62DF-4CEB-BA1F-8CEF924CBCF3}"/>
                  </a:ext>
                </a:extLst>
              </p:cNvPr>
              <p:cNvSpPr/>
              <p:nvPr/>
            </p:nvSpPr>
            <p:spPr>
              <a:xfrm>
                <a:off x="11121246" y="-14489"/>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Rectangle 96">
                <a:extLst>
                  <a:ext uri="{FF2B5EF4-FFF2-40B4-BE49-F238E27FC236}">
                    <a16:creationId xmlns:a16="http://schemas.microsoft.com/office/drawing/2014/main" id="{83860825-4C15-4726-975E-C8A6D73ABFB0}"/>
                  </a:ext>
                </a:extLst>
              </p:cNvPr>
              <p:cNvSpPr/>
              <p:nvPr/>
            </p:nvSpPr>
            <p:spPr>
              <a:xfrm>
                <a:off x="11832054" y="-14489"/>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a:extLst>
                  <a:ext uri="{FF2B5EF4-FFF2-40B4-BE49-F238E27FC236}">
                    <a16:creationId xmlns:a16="http://schemas.microsoft.com/office/drawing/2014/main" id="{FA899A73-5E5F-4AD1-9AFC-5C7141EBA598}"/>
                  </a:ext>
                </a:extLst>
              </p:cNvPr>
              <p:cNvSpPr/>
              <p:nvPr/>
            </p:nvSpPr>
            <p:spPr>
              <a:xfrm>
                <a:off x="12534712" y="-14489"/>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tangle 98">
                <a:extLst>
                  <a:ext uri="{FF2B5EF4-FFF2-40B4-BE49-F238E27FC236}">
                    <a16:creationId xmlns:a16="http://schemas.microsoft.com/office/drawing/2014/main" id="{B557AA1B-5636-42D5-8BED-55B482D9810C}"/>
                  </a:ext>
                </a:extLst>
              </p:cNvPr>
              <p:cNvSpPr/>
              <p:nvPr/>
            </p:nvSpPr>
            <p:spPr>
              <a:xfrm>
                <a:off x="10424137" y="-16400"/>
                <a:ext cx="353352" cy="35335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ectangle 99">
                <a:extLst>
                  <a:ext uri="{FF2B5EF4-FFF2-40B4-BE49-F238E27FC236}">
                    <a16:creationId xmlns:a16="http://schemas.microsoft.com/office/drawing/2014/main" id="{86DE08DB-C423-454D-9634-221E56BCD8AC}"/>
                  </a:ext>
                </a:extLst>
              </p:cNvPr>
              <p:cNvSpPr/>
              <p:nvPr/>
            </p:nvSpPr>
            <p:spPr>
              <a:xfrm>
                <a:off x="14141610" y="-18119"/>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01" name="Rectangle 100">
                <a:extLst>
                  <a:ext uri="{FF2B5EF4-FFF2-40B4-BE49-F238E27FC236}">
                    <a16:creationId xmlns:a16="http://schemas.microsoft.com/office/drawing/2014/main" id="{6A9614E3-C971-42F7-AB88-81AD8984FE00}"/>
                  </a:ext>
                </a:extLst>
              </p:cNvPr>
              <p:cNvSpPr/>
              <p:nvPr/>
            </p:nvSpPr>
            <p:spPr>
              <a:xfrm>
                <a:off x="14849718" y="-17522"/>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02" name="Rectangle 101">
                <a:extLst>
                  <a:ext uri="{FF2B5EF4-FFF2-40B4-BE49-F238E27FC236}">
                    <a16:creationId xmlns:a16="http://schemas.microsoft.com/office/drawing/2014/main" id="{A9F1639A-AB11-4951-85A7-5B1CF6513C0C}"/>
                  </a:ext>
                </a:extLst>
              </p:cNvPr>
              <p:cNvSpPr/>
              <p:nvPr/>
            </p:nvSpPr>
            <p:spPr>
              <a:xfrm>
                <a:off x="15554521" y="-20188"/>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03" name="Rectangle 102">
                <a:extLst>
                  <a:ext uri="{FF2B5EF4-FFF2-40B4-BE49-F238E27FC236}">
                    <a16:creationId xmlns:a16="http://schemas.microsoft.com/office/drawing/2014/main" id="{5575D134-DF0D-42F7-8F4D-4EA9FB6E9914}"/>
                  </a:ext>
                </a:extLst>
              </p:cNvPr>
              <p:cNvSpPr/>
              <p:nvPr/>
            </p:nvSpPr>
            <p:spPr>
              <a:xfrm>
                <a:off x="13442414" y="-17473"/>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04" name="Rectangle 103">
                <a:extLst>
                  <a:ext uri="{FF2B5EF4-FFF2-40B4-BE49-F238E27FC236}">
                    <a16:creationId xmlns:a16="http://schemas.microsoft.com/office/drawing/2014/main" id="{18B6DF4F-6B48-403D-A109-AE24BADD70D8}"/>
                  </a:ext>
                </a:extLst>
              </p:cNvPr>
              <p:cNvSpPr/>
              <p:nvPr/>
            </p:nvSpPr>
            <p:spPr>
              <a:xfrm>
                <a:off x="11113138" y="2999209"/>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a:extLst>
                  <a:ext uri="{FF2B5EF4-FFF2-40B4-BE49-F238E27FC236}">
                    <a16:creationId xmlns:a16="http://schemas.microsoft.com/office/drawing/2014/main" id="{07FA398C-3F88-460E-97EC-9AC2049159BD}"/>
                  </a:ext>
                </a:extLst>
              </p:cNvPr>
              <p:cNvSpPr/>
              <p:nvPr/>
            </p:nvSpPr>
            <p:spPr>
              <a:xfrm>
                <a:off x="11823946" y="2999209"/>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a:extLst>
                  <a:ext uri="{FF2B5EF4-FFF2-40B4-BE49-F238E27FC236}">
                    <a16:creationId xmlns:a16="http://schemas.microsoft.com/office/drawing/2014/main" id="{4064B142-8C38-4797-9970-042237E22935}"/>
                  </a:ext>
                </a:extLst>
              </p:cNvPr>
              <p:cNvSpPr/>
              <p:nvPr/>
            </p:nvSpPr>
            <p:spPr>
              <a:xfrm>
                <a:off x="12526604" y="2999209"/>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Rectangle 106">
                <a:extLst>
                  <a:ext uri="{FF2B5EF4-FFF2-40B4-BE49-F238E27FC236}">
                    <a16:creationId xmlns:a16="http://schemas.microsoft.com/office/drawing/2014/main" id="{35946319-EEFB-4170-A740-B3475ED27548}"/>
                  </a:ext>
                </a:extLst>
              </p:cNvPr>
              <p:cNvSpPr/>
              <p:nvPr/>
            </p:nvSpPr>
            <p:spPr>
              <a:xfrm>
                <a:off x="10416029" y="2997298"/>
                <a:ext cx="353352" cy="35335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a:extLst>
                  <a:ext uri="{FF2B5EF4-FFF2-40B4-BE49-F238E27FC236}">
                    <a16:creationId xmlns:a16="http://schemas.microsoft.com/office/drawing/2014/main" id="{DD1DB177-92EC-4F4D-B119-669AADC1B13B}"/>
                  </a:ext>
                </a:extLst>
              </p:cNvPr>
              <p:cNvSpPr/>
              <p:nvPr/>
            </p:nvSpPr>
            <p:spPr>
              <a:xfrm>
                <a:off x="14142066" y="3000451"/>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09" name="Rectangle 108">
                <a:extLst>
                  <a:ext uri="{FF2B5EF4-FFF2-40B4-BE49-F238E27FC236}">
                    <a16:creationId xmlns:a16="http://schemas.microsoft.com/office/drawing/2014/main" id="{0E925F73-C1C2-4968-9C46-DBA138590F07}"/>
                  </a:ext>
                </a:extLst>
              </p:cNvPr>
              <p:cNvSpPr/>
              <p:nvPr/>
            </p:nvSpPr>
            <p:spPr>
              <a:xfrm>
                <a:off x="14850174" y="3001048"/>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10" name="Rectangle 109">
                <a:extLst>
                  <a:ext uri="{FF2B5EF4-FFF2-40B4-BE49-F238E27FC236}">
                    <a16:creationId xmlns:a16="http://schemas.microsoft.com/office/drawing/2014/main" id="{B0FE9B14-8D96-4036-BF1E-DD55434F0611}"/>
                  </a:ext>
                </a:extLst>
              </p:cNvPr>
              <p:cNvSpPr/>
              <p:nvPr/>
            </p:nvSpPr>
            <p:spPr>
              <a:xfrm>
                <a:off x="15554977" y="2998382"/>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11" name="Rectangle 110">
                <a:extLst>
                  <a:ext uri="{FF2B5EF4-FFF2-40B4-BE49-F238E27FC236}">
                    <a16:creationId xmlns:a16="http://schemas.microsoft.com/office/drawing/2014/main" id="{1A07D0C3-96EE-4BAD-9027-C3AAEDE3FA78}"/>
                  </a:ext>
                </a:extLst>
              </p:cNvPr>
              <p:cNvSpPr/>
              <p:nvPr/>
            </p:nvSpPr>
            <p:spPr>
              <a:xfrm>
                <a:off x="13442870" y="2997922"/>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12" name="Rectangle 111">
                <a:extLst>
                  <a:ext uri="{FF2B5EF4-FFF2-40B4-BE49-F238E27FC236}">
                    <a16:creationId xmlns:a16="http://schemas.microsoft.com/office/drawing/2014/main" id="{40DE01ED-FBCF-4680-A1A0-8C547983BB67}"/>
                  </a:ext>
                </a:extLst>
              </p:cNvPr>
              <p:cNvSpPr/>
              <p:nvPr/>
            </p:nvSpPr>
            <p:spPr>
              <a:xfrm>
                <a:off x="11121246" y="686168"/>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Rectangle 112">
                <a:extLst>
                  <a:ext uri="{FF2B5EF4-FFF2-40B4-BE49-F238E27FC236}">
                    <a16:creationId xmlns:a16="http://schemas.microsoft.com/office/drawing/2014/main" id="{3E9133F8-9A2E-4A69-9A1A-C8E1E86B0CE3}"/>
                  </a:ext>
                </a:extLst>
              </p:cNvPr>
              <p:cNvSpPr/>
              <p:nvPr/>
            </p:nvSpPr>
            <p:spPr>
              <a:xfrm>
                <a:off x="11832054" y="686168"/>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a:extLst>
                  <a:ext uri="{FF2B5EF4-FFF2-40B4-BE49-F238E27FC236}">
                    <a16:creationId xmlns:a16="http://schemas.microsoft.com/office/drawing/2014/main" id="{3613A291-5767-4F15-9741-3DDB30A3F374}"/>
                  </a:ext>
                </a:extLst>
              </p:cNvPr>
              <p:cNvSpPr/>
              <p:nvPr/>
            </p:nvSpPr>
            <p:spPr>
              <a:xfrm>
                <a:off x="12534712" y="686168"/>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114">
                <a:extLst>
                  <a:ext uri="{FF2B5EF4-FFF2-40B4-BE49-F238E27FC236}">
                    <a16:creationId xmlns:a16="http://schemas.microsoft.com/office/drawing/2014/main" id="{FB74A5F6-9CED-468F-9590-030D268D7C08}"/>
                  </a:ext>
                </a:extLst>
              </p:cNvPr>
              <p:cNvSpPr/>
              <p:nvPr/>
            </p:nvSpPr>
            <p:spPr>
              <a:xfrm>
                <a:off x="10424137" y="684257"/>
                <a:ext cx="353352" cy="35335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115">
                <a:extLst>
                  <a:ext uri="{FF2B5EF4-FFF2-40B4-BE49-F238E27FC236}">
                    <a16:creationId xmlns:a16="http://schemas.microsoft.com/office/drawing/2014/main" id="{A5447F3B-3B02-42B3-ADA3-04C906EE83B4}"/>
                  </a:ext>
                </a:extLst>
              </p:cNvPr>
              <p:cNvSpPr/>
              <p:nvPr/>
            </p:nvSpPr>
            <p:spPr>
              <a:xfrm>
                <a:off x="14141610" y="682538"/>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17" name="Rectangle 116">
                <a:extLst>
                  <a:ext uri="{FF2B5EF4-FFF2-40B4-BE49-F238E27FC236}">
                    <a16:creationId xmlns:a16="http://schemas.microsoft.com/office/drawing/2014/main" id="{D83D1DE1-9F39-4827-B31B-B4405974284D}"/>
                  </a:ext>
                </a:extLst>
              </p:cNvPr>
              <p:cNvSpPr/>
              <p:nvPr/>
            </p:nvSpPr>
            <p:spPr>
              <a:xfrm>
                <a:off x="14849718" y="683135"/>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18" name="Rectangle 117">
                <a:extLst>
                  <a:ext uri="{FF2B5EF4-FFF2-40B4-BE49-F238E27FC236}">
                    <a16:creationId xmlns:a16="http://schemas.microsoft.com/office/drawing/2014/main" id="{EA469D9B-40CA-4C81-9FF9-2E855F713461}"/>
                  </a:ext>
                </a:extLst>
              </p:cNvPr>
              <p:cNvSpPr/>
              <p:nvPr/>
            </p:nvSpPr>
            <p:spPr>
              <a:xfrm>
                <a:off x="15554521" y="680469"/>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19" name="Rectangle 118">
                <a:extLst>
                  <a:ext uri="{FF2B5EF4-FFF2-40B4-BE49-F238E27FC236}">
                    <a16:creationId xmlns:a16="http://schemas.microsoft.com/office/drawing/2014/main" id="{BA1244C3-AE01-4358-8588-E5D664B8E0AD}"/>
                  </a:ext>
                </a:extLst>
              </p:cNvPr>
              <p:cNvSpPr/>
              <p:nvPr/>
            </p:nvSpPr>
            <p:spPr>
              <a:xfrm>
                <a:off x="13442414" y="683184"/>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20" name="Rectangle 119">
                <a:extLst>
                  <a:ext uri="{FF2B5EF4-FFF2-40B4-BE49-F238E27FC236}">
                    <a16:creationId xmlns:a16="http://schemas.microsoft.com/office/drawing/2014/main" id="{6843FF6A-52A4-4F9E-B903-B31D91D3A3C5}"/>
                  </a:ext>
                </a:extLst>
              </p:cNvPr>
              <p:cNvSpPr/>
              <p:nvPr/>
            </p:nvSpPr>
            <p:spPr>
              <a:xfrm>
                <a:off x="11113138" y="3699866"/>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Rectangle 120">
                <a:extLst>
                  <a:ext uri="{FF2B5EF4-FFF2-40B4-BE49-F238E27FC236}">
                    <a16:creationId xmlns:a16="http://schemas.microsoft.com/office/drawing/2014/main" id="{6293CE82-BF3D-4E5D-8BED-3E81DDF5AE83}"/>
                  </a:ext>
                </a:extLst>
              </p:cNvPr>
              <p:cNvSpPr/>
              <p:nvPr/>
            </p:nvSpPr>
            <p:spPr>
              <a:xfrm>
                <a:off x="11823946" y="3699866"/>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 name="Rectangle 121">
                <a:extLst>
                  <a:ext uri="{FF2B5EF4-FFF2-40B4-BE49-F238E27FC236}">
                    <a16:creationId xmlns:a16="http://schemas.microsoft.com/office/drawing/2014/main" id="{432858C2-B2B6-4256-85BD-3F3B20A98CB0}"/>
                  </a:ext>
                </a:extLst>
              </p:cNvPr>
              <p:cNvSpPr/>
              <p:nvPr/>
            </p:nvSpPr>
            <p:spPr>
              <a:xfrm>
                <a:off x="12526604" y="3699866"/>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Rectangle 122">
                <a:extLst>
                  <a:ext uri="{FF2B5EF4-FFF2-40B4-BE49-F238E27FC236}">
                    <a16:creationId xmlns:a16="http://schemas.microsoft.com/office/drawing/2014/main" id="{077D4E3C-1B29-40C6-8443-947C8B9368DD}"/>
                  </a:ext>
                </a:extLst>
              </p:cNvPr>
              <p:cNvSpPr/>
              <p:nvPr/>
            </p:nvSpPr>
            <p:spPr>
              <a:xfrm>
                <a:off x="10416029" y="3697955"/>
                <a:ext cx="353352" cy="35335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Rectangle 123">
                <a:extLst>
                  <a:ext uri="{FF2B5EF4-FFF2-40B4-BE49-F238E27FC236}">
                    <a16:creationId xmlns:a16="http://schemas.microsoft.com/office/drawing/2014/main" id="{4725990D-61CE-47D6-BA2A-DCACE58DEC32}"/>
                  </a:ext>
                </a:extLst>
              </p:cNvPr>
              <p:cNvSpPr/>
              <p:nvPr/>
            </p:nvSpPr>
            <p:spPr>
              <a:xfrm>
                <a:off x="14142066" y="3701108"/>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25" name="Rectangle 124">
                <a:extLst>
                  <a:ext uri="{FF2B5EF4-FFF2-40B4-BE49-F238E27FC236}">
                    <a16:creationId xmlns:a16="http://schemas.microsoft.com/office/drawing/2014/main" id="{F1C0B5D0-0813-4B84-B077-E55759DB40B1}"/>
                  </a:ext>
                </a:extLst>
              </p:cNvPr>
              <p:cNvSpPr/>
              <p:nvPr/>
            </p:nvSpPr>
            <p:spPr>
              <a:xfrm>
                <a:off x="14850174" y="3701705"/>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26" name="Rectangle 125">
                <a:extLst>
                  <a:ext uri="{FF2B5EF4-FFF2-40B4-BE49-F238E27FC236}">
                    <a16:creationId xmlns:a16="http://schemas.microsoft.com/office/drawing/2014/main" id="{A6F993C3-C27C-468C-9BDE-AD0EF41C10B1}"/>
                  </a:ext>
                </a:extLst>
              </p:cNvPr>
              <p:cNvSpPr/>
              <p:nvPr/>
            </p:nvSpPr>
            <p:spPr>
              <a:xfrm>
                <a:off x="15554977" y="3699039"/>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27" name="Rectangle 126">
                <a:extLst>
                  <a:ext uri="{FF2B5EF4-FFF2-40B4-BE49-F238E27FC236}">
                    <a16:creationId xmlns:a16="http://schemas.microsoft.com/office/drawing/2014/main" id="{77436903-7AAD-4AC1-9AFF-C9EC1818994E}"/>
                  </a:ext>
                </a:extLst>
              </p:cNvPr>
              <p:cNvSpPr/>
              <p:nvPr/>
            </p:nvSpPr>
            <p:spPr>
              <a:xfrm>
                <a:off x="13442870" y="3698579"/>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28" name="Rectangle 127">
                <a:extLst>
                  <a:ext uri="{FF2B5EF4-FFF2-40B4-BE49-F238E27FC236}">
                    <a16:creationId xmlns:a16="http://schemas.microsoft.com/office/drawing/2014/main" id="{60CB0BC4-9CEB-4475-897A-576BB40EA7CC}"/>
                  </a:ext>
                </a:extLst>
              </p:cNvPr>
              <p:cNvSpPr/>
              <p:nvPr/>
            </p:nvSpPr>
            <p:spPr>
              <a:xfrm>
                <a:off x="11121246" y="1374020"/>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9" name="Rectangle 128">
                <a:extLst>
                  <a:ext uri="{FF2B5EF4-FFF2-40B4-BE49-F238E27FC236}">
                    <a16:creationId xmlns:a16="http://schemas.microsoft.com/office/drawing/2014/main" id="{16C05315-C1CA-4280-A073-242B37252AC4}"/>
                  </a:ext>
                </a:extLst>
              </p:cNvPr>
              <p:cNvSpPr/>
              <p:nvPr/>
            </p:nvSpPr>
            <p:spPr>
              <a:xfrm>
                <a:off x="11832054" y="1374020"/>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0" name="Rectangle 129">
                <a:extLst>
                  <a:ext uri="{FF2B5EF4-FFF2-40B4-BE49-F238E27FC236}">
                    <a16:creationId xmlns:a16="http://schemas.microsoft.com/office/drawing/2014/main" id="{CD80DE07-FEA4-4499-8B40-5D8CD15F3E5F}"/>
                  </a:ext>
                </a:extLst>
              </p:cNvPr>
              <p:cNvSpPr/>
              <p:nvPr/>
            </p:nvSpPr>
            <p:spPr>
              <a:xfrm>
                <a:off x="12534712" y="1374020"/>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1" name="Rectangle 130">
                <a:extLst>
                  <a:ext uri="{FF2B5EF4-FFF2-40B4-BE49-F238E27FC236}">
                    <a16:creationId xmlns:a16="http://schemas.microsoft.com/office/drawing/2014/main" id="{09C0D45D-6558-4709-A969-E448B383A08A}"/>
                  </a:ext>
                </a:extLst>
              </p:cNvPr>
              <p:cNvSpPr/>
              <p:nvPr/>
            </p:nvSpPr>
            <p:spPr>
              <a:xfrm>
                <a:off x="10424137" y="1372109"/>
                <a:ext cx="353352" cy="35335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2" name="Rectangle 131">
                <a:extLst>
                  <a:ext uri="{FF2B5EF4-FFF2-40B4-BE49-F238E27FC236}">
                    <a16:creationId xmlns:a16="http://schemas.microsoft.com/office/drawing/2014/main" id="{49EA9F06-DBC4-4263-BE7E-18A6504B6784}"/>
                  </a:ext>
                </a:extLst>
              </p:cNvPr>
              <p:cNvSpPr/>
              <p:nvPr/>
            </p:nvSpPr>
            <p:spPr>
              <a:xfrm>
                <a:off x="14141610" y="1370390"/>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33" name="Rectangle 132">
                <a:extLst>
                  <a:ext uri="{FF2B5EF4-FFF2-40B4-BE49-F238E27FC236}">
                    <a16:creationId xmlns:a16="http://schemas.microsoft.com/office/drawing/2014/main" id="{C54B4293-36C4-4D49-9F53-CC6F4BEA841F}"/>
                  </a:ext>
                </a:extLst>
              </p:cNvPr>
              <p:cNvSpPr/>
              <p:nvPr/>
            </p:nvSpPr>
            <p:spPr>
              <a:xfrm>
                <a:off x="14849718" y="1370987"/>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34" name="Rectangle 133">
                <a:extLst>
                  <a:ext uri="{FF2B5EF4-FFF2-40B4-BE49-F238E27FC236}">
                    <a16:creationId xmlns:a16="http://schemas.microsoft.com/office/drawing/2014/main" id="{70EFAEC7-00AA-4702-9716-91A6B75955BB}"/>
                  </a:ext>
                </a:extLst>
              </p:cNvPr>
              <p:cNvSpPr/>
              <p:nvPr/>
            </p:nvSpPr>
            <p:spPr>
              <a:xfrm>
                <a:off x="15554521" y="1368321"/>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35" name="Rectangle 134">
                <a:extLst>
                  <a:ext uri="{FF2B5EF4-FFF2-40B4-BE49-F238E27FC236}">
                    <a16:creationId xmlns:a16="http://schemas.microsoft.com/office/drawing/2014/main" id="{EEC2B6DE-264C-4B38-8283-151D24BA1B24}"/>
                  </a:ext>
                </a:extLst>
              </p:cNvPr>
              <p:cNvSpPr/>
              <p:nvPr/>
            </p:nvSpPr>
            <p:spPr>
              <a:xfrm>
                <a:off x="13442414" y="1371036"/>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36" name="Rectangle 135">
                <a:extLst>
                  <a:ext uri="{FF2B5EF4-FFF2-40B4-BE49-F238E27FC236}">
                    <a16:creationId xmlns:a16="http://schemas.microsoft.com/office/drawing/2014/main" id="{A372B407-35DC-4B08-8F3D-9C9AF2A5ACFD}"/>
                  </a:ext>
                </a:extLst>
              </p:cNvPr>
              <p:cNvSpPr/>
              <p:nvPr/>
            </p:nvSpPr>
            <p:spPr>
              <a:xfrm>
                <a:off x="11113138" y="4387718"/>
                <a:ext cx="351782" cy="351782"/>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Rectangle 136">
                <a:extLst>
                  <a:ext uri="{FF2B5EF4-FFF2-40B4-BE49-F238E27FC236}">
                    <a16:creationId xmlns:a16="http://schemas.microsoft.com/office/drawing/2014/main" id="{C34F4864-AA3E-45C4-8081-633C4D356DF4}"/>
                  </a:ext>
                </a:extLst>
              </p:cNvPr>
              <p:cNvSpPr/>
              <p:nvPr/>
            </p:nvSpPr>
            <p:spPr>
              <a:xfrm>
                <a:off x="11823946" y="4387718"/>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Rectangle 137">
                <a:extLst>
                  <a:ext uri="{FF2B5EF4-FFF2-40B4-BE49-F238E27FC236}">
                    <a16:creationId xmlns:a16="http://schemas.microsoft.com/office/drawing/2014/main" id="{87458D80-0913-4B5D-B38F-85E6D952FBE0}"/>
                  </a:ext>
                </a:extLst>
              </p:cNvPr>
              <p:cNvSpPr/>
              <p:nvPr/>
            </p:nvSpPr>
            <p:spPr>
              <a:xfrm>
                <a:off x="12526604" y="4387718"/>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Rectangle 138">
                <a:extLst>
                  <a:ext uri="{FF2B5EF4-FFF2-40B4-BE49-F238E27FC236}">
                    <a16:creationId xmlns:a16="http://schemas.microsoft.com/office/drawing/2014/main" id="{A7A1DFBB-DECD-4CA1-8DB4-EE3564192E5E}"/>
                  </a:ext>
                </a:extLst>
              </p:cNvPr>
              <p:cNvSpPr/>
              <p:nvPr/>
            </p:nvSpPr>
            <p:spPr>
              <a:xfrm>
                <a:off x="10416029" y="4385807"/>
                <a:ext cx="353352" cy="35335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0" name="Rectangle 139">
                <a:extLst>
                  <a:ext uri="{FF2B5EF4-FFF2-40B4-BE49-F238E27FC236}">
                    <a16:creationId xmlns:a16="http://schemas.microsoft.com/office/drawing/2014/main" id="{89277C68-DBA5-4560-9630-963221CBED3C}"/>
                  </a:ext>
                </a:extLst>
              </p:cNvPr>
              <p:cNvSpPr/>
              <p:nvPr/>
            </p:nvSpPr>
            <p:spPr>
              <a:xfrm>
                <a:off x="14142066" y="4388960"/>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41" name="Rectangle 140">
                <a:extLst>
                  <a:ext uri="{FF2B5EF4-FFF2-40B4-BE49-F238E27FC236}">
                    <a16:creationId xmlns:a16="http://schemas.microsoft.com/office/drawing/2014/main" id="{495C382B-83D3-4BB8-8CE0-FFA4615280EC}"/>
                  </a:ext>
                </a:extLst>
              </p:cNvPr>
              <p:cNvSpPr/>
              <p:nvPr/>
            </p:nvSpPr>
            <p:spPr>
              <a:xfrm>
                <a:off x="14850174" y="4389557"/>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42" name="Rectangle 141">
                <a:extLst>
                  <a:ext uri="{FF2B5EF4-FFF2-40B4-BE49-F238E27FC236}">
                    <a16:creationId xmlns:a16="http://schemas.microsoft.com/office/drawing/2014/main" id="{09A379A9-8473-4F3D-BEEA-94E64E7E21FC}"/>
                  </a:ext>
                </a:extLst>
              </p:cNvPr>
              <p:cNvSpPr/>
              <p:nvPr/>
            </p:nvSpPr>
            <p:spPr>
              <a:xfrm>
                <a:off x="15554977" y="4386891"/>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43" name="Rectangle 142">
                <a:extLst>
                  <a:ext uri="{FF2B5EF4-FFF2-40B4-BE49-F238E27FC236}">
                    <a16:creationId xmlns:a16="http://schemas.microsoft.com/office/drawing/2014/main" id="{2FA9D9DF-263B-45F3-B274-195130CBECF6}"/>
                  </a:ext>
                </a:extLst>
              </p:cNvPr>
              <p:cNvSpPr/>
              <p:nvPr/>
            </p:nvSpPr>
            <p:spPr>
              <a:xfrm>
                <a:off x="13442870" y="4386431"/>
                <a:ext cx="352728" cy="352728"/>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44" name="Rectangle 143">
                <a:extLst>
                  <a:ext uri="{FF2B5EF4-FFF2-40B4-BE49-F238E27FC236}">
                    <a16:creationId xmlns:a16="http://schemas.microsoft.com/office/drawing/2014/main" id="{D9700A74-562E-476A-9017-926DC5A08F97}"/>
                  </a:ext>
                </a:extLst>
              </p:cNvPr>
              <p:cNvSpPr/>
              <p:nvPr/>
            </p:nvSpPr>
            <p:spPr>
              <a:xfrm>
                <a:off x="11121246" y="2079235"/>
                <a:ext cx="351782" cy="35178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5" name="Rectangle 144">
                <a:extLst>
                  <a:ext uri="{FF2B5EF4-FFF2-40B4-BE49-F238E27FC236}">
                    <a16:creationId xmlns:a16="http://schemas.microsoft.com/office/drawing/2014/main" id="{5DBFF3F5-D7EA-4294-B528-E632E0EE831F}"/>
                  </a:ext>
                </a:extLst>
              </p:cNvPr>
              <p:cNvSpPr/>
              <p:nvPr/>
            </p:nvSpPr>
            <p:spPr>
              <a:xfrm>
                <a:off x="11832054" y="2079235"/>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6" name="Rectangle 145">
                <a:extLst>
                  <a:ext uri="{FF2B5EF4-FFF2-40B4-BE49-F238E27FC236}">
                    <a16:creationId xmlns:a16="http://schemas.microsoft.com/office/drawing/2014/main" id="{4A188C91-64DB-498A-95D2-C82E8BFA6B8F}"/>
                  </a:ext>
                </a:extLst>
              </p:cNvPr>
              <p:cNvSpPr/>
              <p:nvPr/>
            </p:nvSpPr>
            <p:spPr>
              <a:xfrm>
                <a:off x="12534712" y="2079235"/>
                <a:ext cx="351782" cy="35178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Rectangle 146">
                <a:extLst>
                  <a:ext uri="{FF2B5EF4-FFF2-40B4-BE49-F238E27FC236}">
                    <a16:creationId xmlns:a16="http://schemas.microsoft.com/office/drawing/2014/main" id="{E3568C0A-CFED-4296-B955-CB5659DADA9A}"/>
                  </a:ext>
                </a:extLst>
              </p:cNvPr>
              <p:cNvSpPr/>
              <p:nvPr/>
            </p:nvSpPr>
            <p:spPr>
              <a:xfrm>
                <a:off x="10424137" y="2077324"/>
                <a:ext cx="353352" cy="353352"/>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8" name="Rectangle 147">
                <a:extLst>
                  <a:ext uri="{FF2B5EF4-FFF2-40B4-BE49-F238E27FC236}">
                    <a16:creationId xmlns:a16="http://schemas.microsoft.com/office/drawing/2014/main" id="{FD8B6FE4-404E-452C-906C-BAE0B0402BA9}"/>
                  </a:ext>
                </a:extLst>
              </p:cNvPr>
              <p:cNvSpPr/>
              <p:nvPr/>
            </p:nvSpPr>
            <p:spPr>
              <a:xfrm>
                <a:off x="14141610" y="2075605"/>
                <a:ext cx="352728" cy="35272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49" name="Rectangle 148">
                <a:extLst>
                  <a:ext uri="{FF2B5EF4-FFF2-40B4-BE49-F238E27FC236}">
                    <a16:creationId xmlns:a16="http://schemas.microsoft.com/office/drawing/2014/main" id="{06723AD7-B540-44AE-9080-BFFC275D74A0}"/>
                  </a:ext>
                </a:extLst>
              </p:cNvPr>
              <p:cNvSpPr/>
              <p:nvPr/>
            </p:nvSpPr>
            <p:spPr>
              <a:xfrm>
                <a:off x="14849718" y="2076202"/>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50" name="Rectangle 149">
                <a:extLst>
                  <a:ext uri="{FF2B5EF4-FFF2-40B4-BE49-F238E27FC236}">
                    <a16:creationId xmlns:a16="http://schemas.microsoft.com/office/drawing/2014/main" id="{3A3AADDB-4D69-4DCF-A5F6-8A23EC7CD4F9}"/>
                  </a:ext>
                </a:extLst>
              </p:cNvPr>
              <p:cNvSpPr/>
              <p:nvPr/>
            </p:nvSpPr>
            <p:spPr>
              <a:xfrm>
                <a:off x="15554521" y="2073536"/>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51" name="Rectangle 150">
                <a:extLst>
                  <a:ext uri="{FF2B5EF4-FFF2-40B4-BE49-F238E27FC236}">
                    <a16:creationId xmlns:a16="http://schemas.microsoft.com/office/drawing/2014/main" id="{A665E22D-81E9-4086-8155-8DDD79520BF1}"/>
                  </a:ext>
                </a:extLst>
              </p:cNvPr>
              <p:cNvSpPr/>
              <p:nvPr/>
            </p:nvSpPr>
            <p:spPr>
              <a:xfrm>
                <a:off x="13442414" y="2076251"/>
                <a:ext cx="352728" cy="35272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52" name="Rectangle 151">
                <a:extLst>
                  <a:ext uri="{FF2B5EF4-FFF2-40B4-BE49-F238E27FC236}">
                    <a16:creationId xmlns:a16="http://schemas.microsoft.com/office/drawing/2014/main" id="{622B7703-F1C8-40A9-A406-CAC67BD32CB7}"/>
                  </a:ext>
                </a:extLst>
              </p:cNvPr>
              <p:cNvSpPr/>
              <p:nvPr/>
            </p:nvSpPr>
            <p:spPr>
              <a:xfrm>
                <a:off x="11113138" y="5092933"/>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 name="Rectangle 152">
                <a:extLst>
                  <a:ext uri="{FF2B5EF4-FFF2-40B4-BE49-F238E27FC236}">
                    <a16:creationId xmlns:a16="http://schemas.microsoft.com/office/drawing/2014/main" id="{A6CF66CB-52C8-4135-B7BB-B5F4E8D6DC00}"/>
                  </a:ext>
                </a:extLst>
              </p:cNvPr>
              <p:cNvSpPr/>
              <p:nvPr/>
            </p:nvSpPr>
            <p:spPr>
              <a:xfrm>
                <a:off x="11823946" y="5092933"/>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4" name="Rectangle 153">
                <a:extLst>
                  <a:ext uri="{FF2B5EF4-FFF2-40B4-BE49-F238E27FC236}">
                    <a16:creationId xmlns:a16="http://schemas.microsoft.com/office/drawing/2014/main" id="{BBE0762C-BC63-4D95-AB6E-6492DF6C59F7}"/>
                  </a:ext>
                </a:extLst>
              </p:cNvPr>
              <p:cNvSpPr/>
              <p:nvPr/>
            </p:nvSpPr>
            <p:spPr>
              <a:xfrm>
                <a:off x="12526604" y="5092933"/>
                <a:ext cx="351782" cy="35178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Rectangle 154">
                <a:extLst>
                  <a:ext uri="{FF2B5EF4-FFF2-40B4-BE49-F238E27FC236}">
                    <a16:creationId xmlns:a16="http://schemas.microsoft.com/office/drawing/2014/main" id="{E6038F4E-4718-4676-B109-9202EF32F220}"/>
                  </a:ext>
                </a:extLst>
              </p:cNvPr>
              <p:cNvSpPr/>
              <p:nvPr/>
            </p:nvSpPr>
            <p:spPr>
              <a:xfrm>
                <a:off x="10416029" y="5091022"/>
                <a:ext cx="353352" cy="353352"/>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Rectangle 155">
                <a:extLst>
                  <a:ext uri="{FF2B5EF4-FFF2-40B4-BE49-F238E27FC236}">
                    <a16:creationId xmlns:a16="http://schemas.microsoft.com/office/drawing/2014/main" id="{77FA3453-3E2E-475A-944D-0C5E06C3E9E6}"/>
                  </a:ext>
                </a:extLst>
              </p:cNvPr>
              <p:cNvSpPr/>
              <p:nvPr/>
            </p:nvSpPr>
            <p:spPr>
              <a:xfrm>
                <a:off x="14142066" y="5094175"/>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57" name="Rectangle 156">
                <a:extLst>
                  <a:ext uri="{FF2B5EF4-FFF2-40B4-BE49-F238E27FC236}">
                    <a16:creationId xmlns:a16="http://schemas.microsoft.com/office/drawing/2014/main" id="{7631F6D2-C7C6-41D0-8DC2-6C083A1201D8}"/>
                  </a:ext>
                </a:extLst>
              </p:cNvPr>
              <p:cNvSpPr/>
              <p:nvPr/>
            </p:nvSpPr>
            <p:spPr>
              <a:xfrm>
                <a:off x="14850174" y="5094772"/>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58" name="Rectangle 157">
                <a:extLst>
                  <a:ext uri="{FF2B5EF4-FFF2-40B4-BE49-F238E27FC236}">
                    <a16:creationId xmlns:a16="http://schemas.microsoft.com/office/drawing/2014/main" id="{B60FDA91-3EC9-42E8-A0BE-12043EDC9348}"/>
                  </a:ext>
                </a:extLst>
              </p:cNvPr>
              <p:cNvSpPr/>
              <p:nvPr/>
            </p:nvSpPr>
            <p:spPr>
              <a:xfrm>
                <a:off x="15554977" y="5092106"/>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59" name="Rectangle 158">
                <a:extLst>
                  <a:ext uri="{FF2B5EF4-FFF2-40B4-BE49-F238E27FC236}">
                    <a16:creationId xmlns:a16="http://schemas.microsoft.com/office/drawing/2014/main" id="{936AE741-8EE6-4CD4-8E3A-B446F950F8EC}"/>
                  </a:ext>
                </a:extLst>
              </p:cNvPr>
              <p:cNvSpPr/>
              <p:nvPr/>
            </p:nvSpPr>
            <p:spPr>
              <a:xfrm>
                <a:off x="13442870" y="5091646"/>
                <a:ext cx="352728" cy="35272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grpSp>
        <p:sp>
          <p:nvSpPr>
            <p:cNvPr id="161" name="Rectangle 160">
              <a:extLst>
                <a:ext uri="{FF2B5EF4-FFF2-40B4-BE49-F238E27FC236}">
                  <a16:creationId xmlns:a16="http://schemas.microsoft.com/office/drawing/2014/main" id="{83AFCBB2-99F4-4EB9-92FA-C532DBAE1D83}"/>
                </a:ext>
              </a:extLst>
            </p:cNvPr>
            <p:cNvSpPr/>
            <p:nvPr/>
          </p:nvSpPr>
          <p:spPr>
            <a:xfrm>
              <a:off x="1184726" y="3816940"/>
              <a:ext cx="246393" cy="24639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2" name="Rectangle 161">
              <a:extLst>
                <a:ext uri="{FF2B5EF4-FFF2-40B4-BE49-F238E27FC236}">
                  <a16:creationId xmlns:a16="http://schemas.microsoft.com/office/drawing/2014/main" id="{C91EEECA-8702-4C96-B8D6-D76CD4D84544}"/>
                </a:ext>
              </a:extLst>
            </p:cNvPr>
            <p:cNvSpPr/>
            <p:nvPr/>
          </p:nvSpPr>
          <p:spPr>
            <a:xfrm>
              <a:off x="1682586" y="3816940"/>
              <a:ext cx="246393" cy="24639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 name="Rectangle 162">
              <a:extLst>
                <a:ext uri="{FF2B5EF4-FFF2-40B4-BE49-F238E27FC236}">
                  <a16:creationId xmlns:a16="http://schemas.microsoft.com/office/drawing/2014/main" id="{D5C2D2E9-ECF5-4BCB-BD69-E81B3AE2A146}"/>
                </a:ext>
              </a:extLst>
            </p:cNvPr>
            <p:cNvSpPr/>
            <p:nvPr/>
          </p:nvSpPr>
          <p:spPr>
            <a:xfrm>
              <a:off x="2174738" y="3816940"/>
              <a:ext cx="246393" cy="24639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Rectangle 163">
              <a:extLst>
                <a:ext uri="{FF2B5EF4-FFF2-40B4-BE49-F238E27FC236}">
                  <a16:creationId xmlns:a16="http://schemas.microsoft.com/office/drawing/2014/main" id="{F744743E-2A42-4CC0-A43D-2EC80F77E374}"/>
                </a:ext>
              </a:extLst>
            </p:cNvPr>
            <p:cNvSpPr/>
            <p:nvPr/>
          </p:nvSpPr>
          <p:spPr>
            <a:xfrm>
              <a:off x="696461" y="3815602"/>
              <a:ext cx="247493" cy="24749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Rectangle 164">
              <a:extLst>
                <a:ext uri="{FF2B5EF4-FFF2-40B4-BE49-F238E27FC236}">
                  <a16:creationId xmlns:a16="http://schemas.microsoft.com/office/drawing/2014/main" id="{AADCBA23-49BC-408C-8D89-965258EE1857}"/>
                </a:ext>
              </a:extLst>
            </p:cNvPr>
            <p:cNvSpPr/>
            <p:nvPr/>
          </p:nvSpPr>
          <p:spPr>
            <a:xfrm>
              <a:off x="1432581" y="3817488"/>
              <a:ext cx="247056" cy="247056"/>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66" name="Rectangle 165">
              <a:extLst>
                <a:ext uri="{FF2B5EF4-FFF2-40B4-BE49-F238E27FC236}">
                  <a16:creationId xmlns:a16="http://schemas.microsoft.com/office/drawing/2014/main" id="{1B34A775-43F9-4059-80CC-08568781C633}"/>
                </a:ext>
              </a:extLst>
            </p:cNvPr>
            <p:cNvSpPr/>
            <p:nvPr/>
          </p:nvSpPr>
          <p:spPr>
            <a:xfrm>
              <a:off x="1928550" y="3817906"/>
              <a:ext cx="247056" cy="247056"/>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67" name="Rectangle 166">
              <a:extLst>
                <a:ext uri="{FF2B5EF4-FFF2-40B4-BE49-F238E27FC236}">
                  <a16:creationId xmlns:a16="http://schemas.microsoft.com/office/drawing/2014/main" id="{907CE2E6-C0F2-4D1E-B7AD-3CA80FFBCF96}"/>
                </a:ext>
              </a:extLst>
            </p:cNvPr>
            <p:cNvSpPr/>
            <p:nvPr/>
          </p:nvSpPr>
          <p:spPr>
            <a:xfrm>
              <a:off x="2422204" y="3816039"/>
              <a:ext cx="247056" cy="247056"/>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68" name="Rectangle 167">
              <a:extLst>
                <a:ext uri="{FF2B5EF4-FFF2-40B4-BE49-F238E27FC236}">
                  <a16:creationId xmlns:a16="http://schemas.microsoft.com/office/drawing/2014/main" id="{DA72834F-4BBF-40D7-8C0D-65F3C26AF162}"/>
                </a:ext>
              </a:extLst>
            </p:cNvPr>
            <p:cNvSpPr/>
            <p:nvPr/>
          </p:nvSpPr>
          <p:spPr>
            <a:xfrm>
              <a:off x="942854" y="3817941"/>
              <a:ext cx="247056" cy="247056"/>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69" name="Rectangle 168">
              <a:extLst>
                <a:ext uri="{FF2B5EF4-FFF2-40B4-BE49-F238E27FC236}">
                  <a16:creationId xmlns:a16="http://schemas.microsoft.com/office/drawing/2014/main" id="{80AC68A8-D294-4F14-BCE5-ABFDB4617189}"/>
                </a:ext>
              </a:extLst>
            </p:cNvPr>
            <p:cNvSpPr/>
            <p:nvPr/>
          </p:nvSpPr>
          <p:spPr>
            <a:xfrm>
              <a:off x="1184726" y="4064962"/>
              <a:ext cx="246393" cy="24639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0" name="Rectangle 169">
              <a:extLst>
                <a:ext uri="{FF2B5EF4-FFF2-40B4-BE49-F238E27FC236}">
                  <a16:creationId xmlns:a16="http://schemas.microsoft.com/office/drawing/2014/main" id="{8021EA9F-3190-4EF7-B199-AA3BB2D09FCD}"/>
                </a:ext>
              </a:extLst>
            </p:cNvPr>
            <p:cNvSpPr/>
            <p:nvPr/>
          </p:nvSpPr>
          <p:spPr>
            <a:xfrm>
              <a:off x="1682586" y="4064962"/>
              <a:ext cx="246393" cy="24639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1" name="Rectangle 170">
              <a:extLst>
                <a:ext uri="{FF2B5EF4-FFF2-40B4-BE49-F238E27FC236}">
                  <a16:creationId xmlns:a16="http://schemas.microsoft.com/office/drawing/2014/main" id="{1546235B-32E5-4942-B5CB-9251748E8BAF}"/>
                </a:ext>
              </a:extLst>
            </p:cNvPr>
            <p:cNvSpPr/>
            <p:nvPr/>
          </p:nvSpPr>
          <p:spPr>
            <a:xfrm>
              <a:off x="2174738" y="4064962"/>
              <a:ext cx="246393" cy="24639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2" name="Rectangle 171">
              <a:extLst>
                <a:ext uri="{FF2B5EF4-FFF2-40B4-BE49-F238E27FC236}">
                  <a16:creationId xmlns:a16="http://schemas.microsoft.com/office/drawing/2014/main" id="{09DCED5B-956C-44AA-A39E-42DABF1F9172}"/>
                </a:ext>
              </a:extLst>
            </p:cNvPr>
            <p:cNvSpPr/>
            <p:nvPr/>
          </p:nvSpPr>
          <p:spPr>
            <a:xfrm>
              <a:off x="696461" y="4063624"/>
              <a:ext cx="247493" cy="24749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3" name="Rectangle 172">
              <a:extLst>
                <a:ext uri="{FF2B5EF4-FFF2-40B4-BE49-F238E27FC236}">
                  <a16:creationId xmlns:a16="http://schemas.microsoft.com/office/drawing/2014/main" id="{298CACC7-E283-46CB-BC5B-55722C939C00}"/>
                </a:ext>
              </a:extLst>
            </p:cNvPr>
            <p:cNvSpPr/>
            <p:nvPr/>
          </p:nvSpPr>
          <p:spPr>
            <a:xfrm>
              <a:off x="1432581" y="4065510"/>
              <a:ext cx="247056" cy="247056"/>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74" name="Rectangle 173">
              <a:extLst>
                <a:ext uri="{FF2B5EF4-FFF2-40B4-BE49-F238E27FC236}">
                  <a16:creationId xmlns:a16="http://schemas.microsoft.com/office/drawing/2014/main" id="{4DB79BBA-4FA4-4829-B334-5616326EBC96}"/>
                </a:ext>
              </a:extLst>
            </p:cNvPr>
            <p:cNvSpPr/>
            <p:nvPr/>
          </p:nvSpPr>
          <p:spPr>
            <a:xfrm>
              <a:off x="1928550" y="4065928"/>
              <a:ext cx="247056" cy="247056"/>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75" name="Rectangle 174">
              <a:extLst>
                <a:ext uri="{FF2B5EF4-FFF2-40B4-BE49-F238E27FC236}">
                  <a16:creationId xmlns:a16="http://schemas.microsoft.com/office/drawing/2014/main" id="{62A92026-5B70-4EAE-B72F-977448B66654}"/>
                </a:ext>
              </a:extLst>
            </p:cNvPr>
            <p:cNvSpPr/>
            <p:nvPr/>
          </p:nvSpPr>
          <p:spPr>
            <a:xfrm>
              <a:off x="2422204" y="4064061"/>
              <a:ext cx="247056" cy="247056"/>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76" name="Rectangle 175">
              <a:extLst>
                <a:ext uri="{FF2B5EF4-FFF2-40B4-BE49-F238E27FC236}">
                  <a16:creationId xmlns:a16="http://schemas.microsoft.com/office/drawing/2014/main" id="{C8B114F6-A52B-42C4-9112-766BAC0A93A8}"/>
                </a:ext>
              </a:extLst>
            </p:cNvPr>
            <p:cNvSpPr/>
            <p:nvPr/>
          </p:nvSpPr>
          <p:spPr>
            <a:xfrm>
              <a:off x="942854" y="4063738"/>
              <a:ext cx="247056" cy="247056"/>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77" name="Rectangle 176">
              <a:extLst>
                <a:ext uri="{FF2B5EF4-FFF2-40B4-BE49-F238E27FC236}">
                  <a16:creationId xmlns:a16="http://schemas.microsoft.com/office/drawing/2014/main" id="{9DE2E893-B02F-47CD-9D2F-0193DB500EA7}"/>
                </a:ext>
              </a:extLst>
            </p:cNvPr>
            <p:cNvSpPr/>
            <p:nvPr/>
          </p:nvSpPr>
          <p:spPr>
            <a:xfrm>
              <a:off x="1184726" y="4307691"/>
              <a:ext cx="246393" cy="24639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8" name="Rectangle 177">
              <a:extLst>
                <a:ext uri="{FF2B5EF4-FFF2-40B4-BE49-F238E27FC236}">
                  <a16:creationId xmlns:a16="http://schemas.microsoft.com/office/drawing/2014/main" id="{9ED77956-98A5-4555-960A-F0482177AE8E}"/>
                </a:ext>
              </a:extLst>
            </p:cNvPr>
            <p:cNvSpPr/>
            <p:nvPr/>
          </p:nvSpPr>
          <p:spPr>
            <a:xfrm>
              <a:off x="1682586" y="4307691"/>
              <a:ext cx="246393" cy="24639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9" name="Rectangle 178">
              <a:extLst>
                <a:ext uri="{FF2B5EF4-FFF2-40B4-BE49-F238E27FC236}">
                  <a16:creationId xmlns:a16="http://schemas.microsoft.com/office/drawing/2014/main" id="{173CEFD6-2487-485D-BBD3-F44DB7C857C6}"/>
                </a:ext>
              </a:extLst>
            </p:cNvPr>
            <p:cNvSpPr/>
            <p:nvPr/>
          </p:nvSpPr>
          <p:spPr>
            <a:xfrm>
              <a:off x="2174738" y="4307691"/>
              <a:ext cx="246393" cy="24639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0" name="Rectangle 179">
              <a:extLst>
                <a:ext uri="{FF2B5EF4-FFF2-40B4-BE49-F238E27FC236}">
                  <a16:creationId xmlns:a16="http://schemas.microsoft.com/office/drawing/2014/main" id="{E268E035-E8B4-4EB4-97EE-139712F704B9}"/>
                </a:ext>
              </a:extLst>
            </p:cNvPr>
            <p:cNvSpPr/>
            <p:nvPr/>
          </p:nvSpPr>
          <p:spPr>
            <a:xfrm>
              <a:off x="696461" y="4306352"/>
              <a:ext cx="247493" cy="24749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1" name="Rectangle 180">
              <a:extLst>
                <a:ext uri="{FF2B5EF4-FFF2-40B4-BE49-F238E27FC236}">
                  <a16:creationId xmlns:a16="http://schemas.microsoft.com/office/drawing/2014/main" id="{B76C0A93-1045-4104-A233-D1193A719DD7}"/>
                </a:ext>
              </a:extLst>
            </p:cNvPr>
            <p:cNvSpPr/>
            <p:nvPr/>
          </p:nvSpPr>
          <p:spPr>
            <a:xfrm>
              <a:off x="1432581" y="4308238"/>
              <a:ext cx="247056" cy="247056"/>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82" name="Rectangle 181">
              <a:extLst>
                <a:ext uri="{FF2B5EF4-FFF2-40B4-BE49-F238E27FC236}">
                  <a16:creationId xmlns:a16="http://schemas.microsoft.com/office/drawing/2014/main" id="{1ACAA185-79F9-4BA2-9112-A4CFAA9D4E8E}"/>
                </a:ext>
              </a:extLst>
            </p:cNvPr>
            <p:cNvSpPr/>
            <p:nvPr/>
          </p:nvSpPr>
          <p:spPr>
            <a:xfrm>
              <a:off x="1928550" y="4308657"/>
              <a:ext cx="247056" cy="247056"/>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83" name="Rectangle 182">
              <a:extLst>
                <a:ext uri="{FF2B5EF4-FFF2-40B4-BE49-F238E27FC236}">
                  <a16:creationId xmlns:a16="http://schemas.microsoft.com/office/drawing/2014/main" id="{343FDB1F-A93A-4761-BF38-938A291F8E64}"/>
                </a:ext>
              </a:extLst>
            </p:cNvPr>
            <p:cNvSpPr/>
            <p:nvPr/>
          </p:nvSpPr>
          <p:spPr>
            <a:xfrm>
              <a:off x="2422204" y="4306789"/>
              <a:ext cx="247056" cy="247056"/>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84" name="Rectangle 183">
              <a:extLst>
                <a:ext uri="{FF2B5EF4-FFF2-40B4-BE49-F238E27FC236}">
                  <a16:creationId xmlns:a16="http://schemas.microsoft.com/office/drawing/2014/main" id="{3C2B59EF-68D5-4E52-92D2-8CC0B3917FA7}"/>
                </a:ext>
              </a:extLst>
            </p:cNvPr>
            <p:cNvSpPr/>
            <p:nvPr/>
          </p:nvSpPr>
          <p:spPr>
            <a:xfrm>
              <a:off x="942854" y="4308691"/>
              <a:ext cx="247056" cy="247056"/>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85" name="Rectangle 184">
              <a:extLst>
                <a:ext uri="{FF2B5EF4-FFF2-40B4-BE49-F238E27FC236}">
                  <a16:creationId xmlns:a16="http://schemas.microsoft.com/office/drawing/2014/main" id="{D17EBCE2-6FCE-4960-ABE1-0B342D29FDAA}"/>
                </a:ext>
              </a:extLst>
            </p:cNvPr>
            <p:cNvSpPr/>
            <p:nvPr/>
          </p:nvSpPr>
          <p:spPr>
            <a:xfrm>
              <a:off x="1184726" y="4555712"/>
              <a:ext cx="246393" cy="24639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6" name="Rectangle 185">
              <a:extLst>
                <a:ext uri="{FF2B5EF4-FFF2-40B4-BE49-F238E27FC236}">
                  <a16:creationId xmlns:a16="http://schemas.microsoft.com/office/drawing/2014/main" id="{3982B5C7-67F8-47B5-9CDC-DCD65C28B200}"/>
                </a:ext>
              </a:extLst>
            </p:cNvPr>
            <p:cNvSpPr/>
            <p:nvPr/>
          </p:nvSpPr>
          <p:spPr>
            <a:xfrm>
              <a:off x="1682586" y="4555712"/>
              <a:ext cx="246393" cy="24639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7" name="Rectangle 186">
              <a:extLst>
                <a:ext uri="{FF2B5EF4-FFF2-40B4-BE49-F238E27FC236}">
                  <a16:creationId xmlns:a16="http://schemas.microsoft.com/office/drawing/2014/main" id="{F34DAF34-CDE5-407F-BF3A-063F8AB10FEA}"/>
                </a:ext>
              </a:extLst>
            </p:cNvPr>
            <p:cNvSpPr/>
            <p:nvPr/>
          </p:nvSpPr>
          <p:spPr>
            <a:xfrm>
              <a:off x="2174738" y="4555712"/>
              <a:ext cx="246393" cy="24639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8" name="Rectangle 187">
              <a:extLst>
                <a:ext uri="{FF2B5EF4-FFF2-40B4-BE49-F238E27FC236}">
                  <a16:creationId xmlns:a16="http://schemas.microsoft.com/office/drawing/2014/main" id="{DDD3E0C6-0EDE-4ED2-ABD2-F632A0959DFD}"/>
                </a:ext>
              </a:extLst>
            </p:cNvPr>
            <p:cNvSpPr/>
            <p:nvPr/>
          </p:nvSpPr>
          <p:spPr>
            <a:xfrm>
              <a:off x="696461" y="4554374"/>
              <a:ext cx="247493" cy="24749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9" name="Rectangle 188">
              <a:extLst>
                <a:ext uri="{FF2B5EF4-FFF2-40B4-BE49-F238E27FC236}">
                  <a16:creationId xmlns:a16="http://schemas.microsoft.com/office/drawing/2014/main" id="{CDEC1C6B-10F8-45D6-90A8-F2F8CE3FF974}"/>
                </a:ext>
              </a:extLst>
            </p:cNvPr>
            <p:cNvSpPr/>
            <p:nvPr/>
          </p:nvSpPr>
          <p:spPr>
            <a:xfrm>
              <a:off x="1432581" y="4556260"/>
              <a:ext cx="247056" cy="247056"/>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90" name="Rectangle 189">
              <a:extLst>
                <a:ext uri="{FF2B5EF4-FFF2-40B4-BE49-F238E27FC236}">
                  <a16:creationId xmlns:a16="http://schemas.microsoft.com/office/drawing/2014/main" id="{C6FA753B-69DA-4710-A6A3-B659279F59EF}"/>
                </a:ext>
              </a:extLst>
            </p:cNvPr>
            <p:cNvSpPr/>
            <p:nvPr/>
          </p:nvSpPr>
          <p:spPr>
            <a:xfrm>
              <a:off x="1928550" y="4556678"/>
              <a:ext cx="247056" cy="247056"/>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91" name="Rectangle 190">
              <a:extLst>
                <a:ext uri="{FF2B5EF4-FFF2-40B4-BE49-F238E27FC236}">
                  <a16:creationId xmlns:a16="http://schemas.microsoft.com/office/drawing/2014/main" id="{F45A9448-C266-419F-A9AA-E67830F6D878}"/>
                </a:ext>
              </a:extLst>
            </p:cNvPr>
            <p:cNvSpPr/>
            <p:nvPr/>
          </p:nvSpPr>
          <p:spPr>
            <a:xfrm>
              <a:off x="2422204" y="4554811"/>
              <a:ext cx="247056" cy="247056"/>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92" name="Rectangle 191">
              <a:extLst>
                <a:ext uri="{FF2B5EF4-FFF2-40B4-BE49-F238E27FC236}">
                  <a16:creationId xmlns:a16="http://schemas.microsoft.com/office/drawing/2014/main" id="{DDDB483D-5174-4DAE-A216-D01668D9A690}"/>
                </a:ext>
              </a:extLst>
            </p:cNvPr>
            <p:cNvSpPr/>
            <p:nvPr/>
          </p:nvSpPr>
          <p:spPr>
            <a:xfrm>
              <a:off x="942854" y="4554489"/>
              <a:ext cx="247056" cy="247056"/>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93" name="Rectangle 192">
              <a:extLst>
                <a:ext uri="{FF2B5EF4-FFF2-40B4-BE49-F238E27FC236}">
                  <a16:creationId xmlns:a16="http://schemas.microsoft.com/office/drawing/2014/main" id="{90231C40-5467-4FDC-B1FC-691CC2AB679D}"/>
                </a:ext>
              </a:extLst>
            </p:cNvPr>
            <p:cNvSpPr/>
            <p:nvPr/>
          </p:nvSpPr>
          <p:spPr>
            <a:xfrm>
              <a:off x="1184726" y="4789472"/>
              <a:ext cx="246393" cy="24639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 name="Rectangle 193">
              <a:extLst>
                <a:ext uri="{FF2B5EF4-FFF2-40B4-BE49-F238E27FC236}">
                  <a16:creationId xmlns:a16="http://schemas.microsoft.com/office/drawing/2014/main" id="{EBECB8A6-9ABE-4E25-93C4-D2D4B53C2BE0}"/>
                </a:ext>
              </a:extLst>
            </p:cNvPr>
            <p:cNvSpPr/>
            <p:nvPr/>
          </p:nvSpPr>
          <p:spPr>
            <a:xfrm>
              <a:off x="1682586" y="4789472"/>
              <a:ext cx="246393" cy="24639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5" name="Rectangle 194">
              <a:extLst>
                <a:ext uri="{FF2B5EF4-FFF2-40B4-BE49-F238E27FC236}">
                  <a16:creationId xmlns:a16="http://schemas.microsoft.com/office/drawing/2014/main" id="{56B8085C-6D99-4998-8AC5-AA53558FD316}"/>
                </a:ext>
              </a:extLst>
            </p:cNvPr>
            <p:cNvSpPr/>
            <p:nvPr/>
          </p:nvSpPr>
          <p:spPr>
            <a:xfrm>
              <a:off x="2174738" y="4789472"/>
              <a:ext cx="246393" cy="24639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6" name="Rectangle 195">
              <a:extLst>
                <a:ext uri="{FF2B5EF4-FFF2-40B4-BE49-F238E27FC236}">
                  <a16:creationId xmlns:a16="http://schemas.microsoft.com/office/drawing/2014/main" id="{F18564C2-E04A-4BC8-AF11-BA3CDEE53E38}"/>
                </a:ext>
              </a:extLst>
            </p:cNvPr>
            <p:cNvSpPr/>
            <p:nvPr/>
          </p:nvSpPr>
          <p:spPr>
            <a:xfrm>
              <a:off x="696461" y="4788134"/>
              <a:ext cx="247493" cy="24749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7" name="Rectangle 196">
              <a:extLst>
                <a:ext uri="{FF2B5EF4-FFF2-40B4-BE49-F238E27FC236}">
                  <a16:creationId xmlns:a16="http://schemas.microsoft.com/office/drawing/2014/main" id="{F5CE999E-CBEA-435A-8B81-35E6994AD8F3}"/>
                </a:ext>
              </a:extLst>
            </p:cNvPr>
            <p:cNvSpPr/>
            <p:nvPr/>
          </p:nvSpPr>
          <p:spPr>
            <a:xfrm>
              <a:off x="1432581" y="4790020"/>
              <a:ext cx="247056" cy="247056"/>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98" name="Rectangle 197">
              <a:extLst>
                <a:ext uri="{FF2B5EF4-FFF2-40B4-BE49-F238E27FC236}">
                  <a16:creationId xmlns:a16="http://schemas.microsoft.com/office/drawing/2014/main" id="{786123F6-63B7-4478-BBAB-BC5ACA122A59}"/>
                </a:ext>
              </a:extLst>
            </p:cNvPr>
            <p:cNvSpPr/>
            <p:nvPr/>
          </p:nvSpPr>
          <p:spPr>
            <a:xfrm>
              <a:off x="1928550" y="4790438"/>
              <a:ext cx="247056" cy="247056"/>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99" name="Rectangle 198">
              <a:extLst>
                <a:ext uri="{FF2B5EF4-FFF2-40B4-BE49-F238E27FC236}">
                  <a16:creationId xmlns:a16="http://schemas.microsoft.com/office/drawing/2014/main" id="{21E14973-D408-4C85-B88B-89E279EAF9A1}"/>
                </a:ext>
              </a:extLst>
            </p:cNvPr>
            <p:cNvSpPr/>
            <p:nvPr/>
          </p:nvSpPr>
          <p:spPr>
            <a:xfrm>
              <a:off x="2422204" y="4788571"/>
              <a:ext cx="247056" cy="247056"/>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00" name="Rectangle 199">
              <a:extLst>
                <a:ext uri="{FF2B5EF4-FFF2-40B4-BE49-F238E27FC236}">
                  <a16:creationId xmlns:a16="http://schemas.microsoft.com/office/drawing/2014/main" id="{9A113A4E-A12C-4414-BB08-D841BE8138D5}"/>
                </a:ext>
              </a:extLst>
            </p:cNvPr>
            <p:cNvSpPr/>
            <p:nvPr/>
          </p:nvSpPr>
          <p:spPr>
            <a:xfrm>
              <a:off x="942854" y="4790472"/>
              <a:ext cx="247056" cy="247056"/>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01" name="Rectangle 200">
              <a:extLst>
                <a:ext uri="{FF2B5EF4-FFF2-40B4-BE49-F238E27FC236}">
                  <a16:creationId xmlns:a16="http://schemas.microsoft.com/office/drawing/2014/main" id="{CB708B81-62D9-4338-A73D-924268409B2D}"/>
                </a:ext>
              </a:extLst>
            </p:cNvPr>
            <p:cNvSpPr/>
            <p:nvPr/>
          </p:nvSpPr>
          <p:spPr>
            <a:xfrm>
              <a:off x="1184726" y="5037494"/>
              <a:ext cx="246393" cy="24639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2" name="Rectangle 201">
              <a:extLst>
                <a:ext uri="{FF2B5EF4-FFF2-40B4-BE49-F238E27FC236}">
                  <a16:creationId xmlns:a16="http://schemas.microsoft.com/office/drawing/2014/main" id="{743C5F4F-2D6D-44A2-8C0B-7A830FBB6FC7}"/>
                </a:ext>
              </a:extLst>
            </p:cNvPr>
            <p:cNvSpPr/>
            <p:nvPr/>
          </p:nvSpPr>
          <p:spPr>
            <a:xfrm>
              <a:off x="1682586" y="5037494"/>
              <a:ext cx="246393" cy="24639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3" name="Rectangle 202">
              <a:extLst>
                <a:ext uri="{FF2B5EF4-FFF2-40B4-BE49-F238E27FC236}">
                  <a16:creationId xmlns:a16="http://schemas.microsoft.com/office/drawing/2014/main" id="{C2B7A910-0146-44DE-80ED-04BB18A39BCA}"/>
                </a:ext>
              </a:extLst>
            </p:cNvPr>
            <p:cNvSpPr/>
            <p:nvPr/>
          </p:nvSpPr>
          <p:spPr>
            <a:xfrm>
              <a:off x="2174738" y="5037494"/>
              <a:ext cx="246393" cy="24639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 name="Rectangle 203">
              <a:extLst>
                <a:ext uri="{FF2B5EF4-FFF2-40B4-BE49-F238E27FC236}">
                  <a16:creationId xmlns:a16="http://schemas.microsoft.com/office/drawing/2014/main" id="{A28D1983-394C-4280-929A-884DC2A892A3}"/>
                </a:ext>
              </a:extLst>
            </p:cNvPr>
            <p:cNvSpPr/>
            <p:nvPr/>
          </p:nvSpPr>
          <p:spPr>
            <a:xfrm>
              <a:off x="696461" y="5036155"/>
              <a:ext cx="247493" cy="24749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 name="Rectangle 204">
              <a:extLst>
                <a:ext uri="{FF2B5EF4-FFF2-40B4-BE49-F238E27FC236}">
                  <a16:creationId xmlns:a16="http://schemas.microsoft.com/office/drawing/2014/main" id="{961B9832-6B58-43E4-B012-BE1435338CA9}"/>
                </a:ext>
              </a:extLst>
            </p:cNvPr>
            <p:cNvSpPr/>
            <p:nvPr/>
          </p:nvSpPr>
          <p:spPr>
            <a:xfrm>
              <a:off x="1432581" y="5038041"/>
              <a:ext cx="247056" cy="247056"/>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06" name="Rectangle 205">
              <a:extLst>
                <a:ext uri="{FF2B5EF4-FFF2-40B4-BE49-F238E27FC236}">
                  <a16:creationId xmlns:a16="http://schemas.microsoft.com/office/drawing/2014/main" id="{4026C702-FBE8-4E3A-A040-5FA43279BFB1}"/>
                </a:ext>
              </a:extLst>
            </p:cNvPr>
            <p:cNvSpPr/>
            <p:nvPr/>
          </p:nvSpPr>
          <p:spPr>
            <a:xfrm>
              <a:off x="1928550" y="5038460"/>
              <a:ext cx="247056" cy="247056"/>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07" name="Rectangle 206">
              <a:extLst>
                <a:ext uri="{FF2B5EF4-FFF2-40B4-BE49-F238E27FC236}">
                  <a16:creationId xmlns:a16="http://schemas.microsoft.com/office/drawing/2014/main" id="{35AAA74E-1D7C-495B-BB90-EB623F339CDE}"/>
                </a:ext>
              </a:extLst>
            </p:cNvPr>
            <p:cNvSpPr/>
            <p:nvPr/>
          </p:nvSpPr>
          <p:spPr>
            <a:xfrm>
              <a:off x="2422204" y="5036592"/>
              <a:ext cx="247056" cy="247056"/>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08" name="Rectangle 207">
              <a:extLst>
                <a:ext uri="{FF2B5EF4-FFF2-40B4-BE49-F238E27FC236}">
                  <a16:creationId xmlns:a16="http://schemas.microsoft.com/office/drawing/2014/main" id="{6056EBD9-5D77-4110-BA4D-420AEF737761}"/>
                </a:ext>
              </a:extLst>
            </p:cNvPr>
            <p:cNvSpPr/>
            <p:nvPr/>
          </p:nvSpPr>
          <p:spPr>
            <a:xfrm>
              <a:off x="942854" y="5036270"/>
              <a:ext cx="247056" cy="247056"/>
            </a:xfrm>
            <a:prstGeom prst="rect">
              <a:avLst/>
            </a:prstGeom>
            <a:solidFill>
              <a:schemeClr val="accent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09" name="Rectangle 208">
              <a:extLst>
                <a:ext uri="{FF2B5EF4-FFF2-40B4-BE49-F238E27FC236}">
                  <a16:creationId xmlns:a16="http://schemas.microsoft.com/office/drawing/2014/main" id="{86FE666E-EA15-422D-9D52-C71D34D970B9}"/>
                </a:ext>
              </a:extLst>
            </p:cNvPr>
            <p:cNvSpPr/>
            <p:nvPr/>
          </p:nvSpPr>
          <p:spPr>
            <a:xfrm>
              <a:off x="1184726" y="5283415"/>
              <a:ext cx="246393" cy="24639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0" name="Rectangle 209">
              <a:extLst>
                <a:ext uri="{FF2B5EF4-FFF2-40B4-BE49-F238E27FC236}">
                  <a16:creationId xmlns:a16="http://schemas.microsoft.com/office/drawing/2014/main" id="{7C0A2D44-10E1-4B83-8410-851EDF04875E}"/>
                </a:ext>
              </a:extLst>
            </p:cNvPr>
            <p:cNvSpPr/>
            <p:nvPr/>
          </p:nvSpPr>
          <p:spPr>
            <a:xfrm>
              <a:off x="1682586" y="5283415"/>
              <a:ext cx="246393" cy="24639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1" name="Rectangle 210">
              <a:extLst>
                <a:ext uri="{FF2B5EF4-FFF2-40B4-BE49-F238E27FC236}">
                  <a16:creationId xmlns:a16="http://schemas.microsoft.com/office/drawing/2014/main" id="{39E983F7-A551-4021-8F3D-A7FEF30C4A1B}"/>
                </a:ext>
              </a:extLst>
            </p:cNvPr>
            <p:cNvSpPr/>
            <p:nvPr/>
          </p:nvSpPr>
          <p:spPr>
            <a:xfrm>
              <a:off x="2174738" y="5283415"/>
              <a:ext cx="246393" cy="24639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2" name="Rectangle 211">
              <a:extLst>
                <a:ext uri="{FF2B5EF4-FFF2-40B4-BE49-F238E27FC236}">
                  <a16:creationId xmlns:a16="http://schemas.microsoft.com/office/drawing/2014/main" id="{80E0FC32-4215-42EA-842F-5A37CDB64430}"/>
                </a:ext>
              </a:extLst>
            </p:cNvPr>
            <p:cNvSpPr/>
            <p:nvPr/>
          </p:nvSpPr>
          <p:spPr>
            <a:xfrm>
              <a:off x="696461" y="5282076"/>
              <a:ext cx="247493" cy="247493"/>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3" name="Rectangle 212">
              <a:extLst>
                <a:ext uri="{FF2B5EF4-FFF2-40B4-BE49-F238E27FC236}">
                  <a16:creationId xmlns:a16="http://schemas.microsoft.com/office/drawing/2014/main" id="{8FA372C5-F913-4C92-BACF-B2870D80B0FE}"/>
                </a:ext>
              </a:extLst>
            </p:cNvPr>
            <p:cNvSpPr/>
            <p:nvPr/>
          </p:nvSpPr>
          <p:spPr>
            <a:xfrm>
              <a:off x="1432581" y="5283962"/>
              <a:ext cx="247056" cy="247056"/>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14" name="Rectangle 213">
              <a:extLst>
                <a:ext uri="{FF2B5EF4-FFF2-40B4-BE49-F238E27FC236}">
                  <a16:creationId xmlns:a16="http://schemas.microsoft.com/office/drawing/2014/main" id="{6B2FED94-CCC4-4AD0-B5D7-29569C44320D}"/>
                </a:ext>
              </a:extLst>
            </p:cNvPr>
            <p:cNvSpPr/>
            <p:nvPr/>
          </p:nvSpPr>
          <p:spPr>
            <a:xfrm>
              <a:off x="1928550" y="5284381"/>
              <a:ext cx="247056" cy="247056"/>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15" name="Rectangle 214">
              <a:extLst>
                <a:ext uri="{FF2B5EF4-FFF2-40B4-BE49-F238E27FC236}">
                  <a16:creationId xmlns:a16="http://schemas.microsoft.com/office/drawing/2014/main" id="{872DD95E-2C77-4C0A-9A78-8EF327C4D1BE}"/>
                </a:ext>
              </a:extLst>
            </p:cNvPr>
            <p:cNvSpPr/>
            <p:nvPr/>
          </p:nvSpPr>
          <p:spPr>
            <a:xfrm>
              <a:off x="2422204" y="5282513"/>
              <a:ext cx="247056" cy="247056"/>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16" name="Rectangle 215">
              <a:extLst>
                <a:ext uri="{FF2B5EF4-FFF2-40B4-BE49-F238E27FC236}">
                  <a16:creationId xmlns:a16="http://schemas.microsoft.com/office/drawing/2014/main" id="{2E26B914-00A1-4350-AB6E-304930D44BF8}"/>
                </a:ext>
              </a:extLst>
            </p:cNvPr>
            <p:cNvSpPr/>
            <p:nvPr/>
          </p:nvSpPr>
          <p:spPr>
            <a:xfrm>
              <a:off x="942854" y="5284415"/>
              <a:ext cx="247056" cy="247056"/>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17" name="Rectangle 216">
              <a:extLst>
                <a:ext uri="{FF2B5EF4-FFF2-40B4-BE49-F238E27FC236}">
                  <a16:creationId xmlns:a16="http://schemas.microsoft.com/office/drawing/2014/main" id="{327E84A4-DDBE-4564-8558-CD9FCAE4D9FD}"/>
                </a:ext>
              </a:extLst>
            </p:cNvPr>
            <p:cNvSpPr/>
            <p:nvPr/>
          </p:nvSpPr>
          <p:spPr>
            <a:xfrm>
              <a:off x="1184726" y="5531436"/>
              <a:ext cx="246393" cy="24639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8" name="Rectangle 217">
              <a:extLst>
                <a:ext uri="{FF2B5EF4-FFF2-40B4-BE49-F238E27FC236}">
                  <a16:creationId xmlns:a16="http://schemas.microsoft.com/office/drawing/2014/main" id="{5A1FBF6F-B3FD-42C3-B4FE-842EC9ED3F21}"/>
                </a:ext>
              </a:extLst>
            </p:cNvPr>
            <p:cNvSpPr/>
            <p:nvPr/>
          </p:nvSpPr>
          <p:spPr>
            <a:xfrm>
              <a:off x="1682586" y="5531436"/>
              <a:ext cx="246393" cy="24639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9" name="Rectangle 218">
              <a:extLst>
                <a:ext uri="{FF2B5EF4-FFF2-40B4-BE49-F238E27FC236}">
                  <a16:creationId xmlns:a16="http://schemas.microsoft.com/office/drawing/2014/main" id="{4BD3A6D6-F489-4678-A621-9DCD3C508003}"/>
                </a:ext>
              </a:extLst>
            </p:cNvPr>
            <p:cNvSpPr/>
            <p:nvPr/>
          </p:nvSpPr>
          <p:spPr>
            <a:xfrm>
              <a:off x="2174738" y="5531436"/>
              <a:ext cx="246393" cy="24639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0" name="Rectangle 219">
              <a:extLst>
                <a:ext uri="{FF2B5EF4-FFF2-40B4-BE49-F238E27FC236}">
                  <a16:creationId xmlns:a16="http://schemas.microsoft.com/office/drawing/2014/main" id="{935680C7-A398-49A3-96B9-543B9D208A19}"/>
                </a:ext>
              </a:extLst>
            </p:cNvPr>
            <p:cNvSpPr/>
            <p:nvPr/>
          </p:nvSpPr>
          <p:spPr>
            <a:xfrm>
              <a:off x="696461" y="5530098"/>
              <a:ext cx="247493" cy="24749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1" name="Rectangle 220">
              <a:extLst>
                <a:ext uri="{FF2B5EF4-FFF2-40B4-BE49-F238E27FC236}">
                  <a16:creationId xmlns:a16="http://schemas.microsoft.com/office/drawing/2014/main" id="{5725AACC-8E1C-404C-B80B-0A77E7414B8C}"/>
                </a:ext>
              </a:extLst>
            </p:cNvPr>
            <p:cNvSpPr/>
            <p:nvPr/>
          </p:nvSpPr>
          <p:spPr>
            <a:xfrm>
              <a:off x="1432581" y="5531984"/>
              <a:ext cx="247056" cy="247056"/>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22" name="Rectangle 221">
              <a:extLst>
                <a:ext uri="{FF2B5EF4-FFF2-40B4-BE49-F238E27FC236}">
                  <a16:creationId xmlns:a16="http://schemas.microsoft.com/office/drawing/2014/main" id="{7C1B8952-43DA-4F39-8B1D-417760D89F21}"/>
                </a:ext>
              </a:extLst>
            </p:cNvPr>
            <p:cNvSpPr/>
            <p:nvPr/>
          </p:nvSpPr>
          <p:spPr>
            <a:xfrm>
              <a:off x="1928550" y="5532402"/>
              <a:ext cx="247056" cy="247056"/>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23" name="Rectangle 222">
              <a:extLst>
                <a:ext uri="{FF2B5EF4-FFF2-40B4-BE49-F238E27FC236}">
                  <a16:creationId xmlns:a16="http://schemas.microsoft.com/office/drawing/2014/main" id="{003A1940-A258-4818-A7B6-4A2343B29BD1}"/>
                </a:ext>
              </a:extLst>
            </p:cNvPr>
            <p:cNvSpPr/>
            <p:nvPr/>
          </p:nvSpPr>
          <p:spPr>
            <a:xfrm>
              <a:off x="2422204" y="5530535"/>
              <a:ext cx="247056" cy="247056"/>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24" name="Rectangle 223">
              <a:extLst>
                <a:ext uri="{FF2B5EF4-FFF2-40B4-BE49-F238E27FC236}">
                  <a16:creationId xmlns:a16="http://schemas.microsoft.com/office/drawing/2014/main" id="{2909D412-B1AC-4C24-8011-1706785604C7}"/>
                </a:ext>
              </a:extLst>
            </p:cNvPr>
            <p:cNvSpPr/>
            <p:nvPr/>
          </p:nvSpPr>
          <p:spPr>
            <a:xfrm>
              <a:off x="942854" y="5530213"/>
              <a:ext cx="247056" cy="247056"/>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grpSp>
      <p:sp>
        <p:nvSpPr>
          <p:cNvPr id="226" name="TextBox 225">
            <a:extLst>
              <a:ext uri="{FF2B5EF4-FFF2-40B4-BE49-F238E27FC236}">
                <a16:creationId xmlns:a16="http://schemas.microsoft.com/office/drawing/2014/main" id="{FBB8049F-56D1-4FBE-9B74-B14CE8F1CD01}"/>
              </a:ext>
            </a:extLst>
          </p:cNvPr>
          <p:cNvSpPr txBox="1"/>
          <p:nvPr/>
        </p:nvSpPr>
        <p:spPr>
          <a:xfrm>
            <a:off x="565844" y="5871680"/>
            <a:ext cx="2118727" cy="577081"/>
          </a:xfrm>
          <a:prstGeom prst="rect">
            <a:avLst/>
          </a:prstGeom>
          <a:noFill/>
        </p:spPr>
        <p:txBody>
          <a:bodyPr wrap="square" rtlCol="0">
            <a:spAutoFit/>
          </a:bodyPr>
          <a:lstStyle/>
          <a:p>
            <a:r>
              <a:rPr lang="en-US" sz="1050" dirty="0"/>
              <a:t>Full resolution Input Texture</a:t>
            </a:r>
            <a:br>
              <a:rPr lang="en-US" sz="1050" dirty="0"/>
            </a:br>
            <a:r>
              <a:rPr lang="en-US" sz="1050" dirty="0"/>
              <a:t>Width = W</a:t>
            </a:r>
          </a:p>
          <a:p>
            <a:r>
              <a:rPr lang="en-US" sz="1050" dirty="0"/>
              <a:t>Height = H</a:t>
            </a:r>
          </a:p>
        </p:txBody>
      </p:sp>
      <p:sp>
        <p:nvSpPr>
          <p:cNvPr id="227" name="TextBox 226">
            <a:extLst>
              <a:ext uri="{FF2B5EF4-FFF2-40B4-BE49-F238E27FC236}">
                <a16:creationId xmlns:a16="http://schemas.microsoft.com/office/drawing/2014/main" id="{F1C24985-601A-4249-88A4-4EC5885DAE6E}"/>
              </a:ext>
            </a:extLst>
          </p:cNvPr>
          <p:cNvSpPr txBox="1"/>
          <p:nvPr/>
        </p:nvSpPr>
        <p:spPr>
          <a:xfrm>
            <a:off x="3523824" y="5871680"/>
            <a:ext cx="2118727" cy="577081"/>
          </a:xfrm>
          <a:prstGeom prst="rect">
            <a:avLst/>
          </a:prstGeom>
          <a:noFill/>
        </p:spPr>
        <p:txBody>
          <a:bodyPr wrap="square" rtlCol="0">
            <a:spAutoFit/>
          </a:bodyPr>
          <a:lstStyle/>
          <a:p>
            <a:r>
              <a:rPr lang="en-US" sz="1050" dirty="0"/>
              <a:t>Half resolution 2D texture array</a:t>
            </a:r>
          </a:p>
          <a:p>
            <a:r>
              <a:rPr lang="en-US" sz="1050" dirty="0"/>
              <a:t>Width CEIL_DIV(W,2)</a:t>
            </a:r>
          </a:p>
          <a:p>
            <a:r>
              <a:rPr lang="en-US" sz="1050" dirty="0"/>
              <a:t>Height = CEIL_DIV(H,2)</a:t>
            </a:r>
          </a:p>
        </p:txBody>
      </p:sp>
    </p:spTree>
    <p:extLst>
      <p:ext uri="{BB962C8B-B14F-4D97-AF65-F5344CB8AC3E}">
        <p14:creationId xmlns:p14="http://schemas.microsoft.com/office/powerpoint/2010/main" val="4234472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High hopes</a:t>
            </a:r>
          </a:p>
        </p:txBody>
      </p:sp>
      <p:sp>
        <p:nvSpPr>
          <p:cNvPr id="3" name="Content Placeholder 2"/>
          <p:cNvSpPr>
            <a:spLocks noGrp="1"/>
          </p:cNvSpPr>
          <p:nvPr>
            <p:ph idx="1"/>
          </p:nvPr>
        </p:nvSpPr>
        <p:spPr/>
        <p:txBody>
          <a:bodyPr>
            <a:normAutofit/>
          </a:bodyPr>
          <a:lstStyle/>
          <a:p>
            <a:r>
              <a:rPr lang="en-US" dirty="0"/>
              <a:t>The Plan</a:t>
            </a:r>
          </a:p>
          <a:p>
            <a:pPr lvl="1"/>
            <a:r>
              <a:rPr lang="en-US" dirty="0"/>
              <a:t>Render everything 4xMSAA </a:t>
            </a:r>
            <a:r>
              <a:rPr lang="en-US" dirty="0" err="1"/>
              <a:t>swizzled</a:t>
            </a:r>
            <a:endParaRPr lang="en-US" dirty="0"/>
          </a:p>
          <a:p>
            <a:pPr lvl="1"/>
            <a:r>
              <a:rPr lang="en-US" dirty="0"/>
              <a:t>Use stencil for VRS masking</a:t>
            </a:r>
          </a:p>
          <a:p>
            <a:endParaRPr lang="en-US" dirty="0"/>
          </a:p>
          <a:p>
            <a:r>
              <a:rPr lang="en-US" dirty="0"/>
              <a:t>Early research indicates that negative performance loss, in worst cases, can be minimized</a:t>
            </a:r>
          </a:p>
          <a:p>
            <a:pPr lvl="1"/>
            <a:r>
              <a:rPr lang="en-US" dirty="0"/>
              <a:t>Aggressive sample rate</a:t>
            </a:r>
          </a:p>
          <a:p>
            <a:pPr lvl="1"/>
            <a:r>
              <a:rPr lang="en-US" dirty="0"/>
              <a:t>Interleaved rendering</a:t>
            </a:r>
          </a:p>
          <a:p>
            <a:pPr lvl="1"/>
            <a:r>
              <a:rPr lang="en-US" dirty="0"/>
              <a:t>Optimized CS / </a:t>
            </a:r>
            <a:r>
              <a:rPr lang="en-US" dirty="0" err="1"/>
              <a:t>PostFX</a:t>
            </a:r>
            <a:r>
              <a:rPr lang="en-US" dirty="0"/>
              <a:t> jobs taking advantage of VRS Masking</a:t>
            </a:r>
          </a:p>
          <a:p>
            <a:pPr lvl="1"/>
            <a:endParaRPr lang="en-US" dirty="0"/>
          </a:p>
          <a:p>
            <a:r>
              <a:rPr lang="en-US" dirty="0"/>
              <a:t>Primary advantages over hardware VRS</a:t>
            </a:r>
          </a:p>
          <a:p>
            <a:pPr lvl="1"/>
            <a:r>
              <a:rPr lang="en-US" dirty="0"/>
              <a:t>Available on all platforms</a:t>
            </a:r>
          </a:p>
          <a:p>
            <a:pPr lvl="1"/>
            <a:r>
              <a:rPr lang="en-US" dirty="0"/>
              <a:t>Potentially higher performance due to smaller tiles</a:t>
            </a:r>
          </a:p>
          <a:p>
            <a:pPr lvl="1"/>
            <a:r>
              <a:rPr lang="en-US" dirty="0"/>
              <a:t>Potentially higher image quality due to smaller tiles and implied reconstruction methods</a:t>
            </a:r>
          </a:p>
        </p:txBody>
      </p:sp>
    </p:spTree>
    <p:extLst>
      <p:ext uri="{BB962C8B-B14F-4D97-AF65-F5344CB8AC3E}">
        <p14:creationId xmlns:p14="http://schemas.microsoft.com/office/powerpoint/2010/main" val="39319852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31562DC-3057-4342-8A77-AD4A7D5B6FAE}"/>
              </a:ext>
            </a:extLst>
          </p:cNvPr>
          <p:cNvSpPr>
            <a:spLocks noGrp="1"/>
          </p:cNvSpPr>
          <p:nvPr>
            <p:ph type="body" sz="quarter" idx="11"/>
          </p:nvPr>
        </p:nvSpPr>
        <p:spPr/>
        <p:txBody>
          <a:bodyPr>
            <a:normAutofit/>
          </a:bodyPr>
          <a:lstStyle/>
          <a:p>
            <a:r>
              <a:rPr lang="en-US" sz="2000" dirty="0"/>
              <a:t>SOFTWARE VRS	</a:t>
            </a:r>
          </a:p>
        </p:txBody>
      </p:sp>
      <p:sp>
        <p:nvSpPr>
          <p:cNvPr id="5" name="Text Placeholder 4">
            <a:extLst>
              <a:ext uri="{FF2B5EF4-FFF2-40B4-BE49-F238E27FC236}">
                <a16:creationId xmlns:a16="http://schemas.microsoft.com/office/drawing/2014/main" id="{069F245C-90E7-4241-8BA6-4CD90D2BCE4F}"/>
              </a:ext>
            </a:extLst>
          </p:cNvPr>
          <p:cNvSpPr>
            <a:spLocks noGrp="1"/>
          </p:cNvSpPr>
          <p:nvPr>
            <p:ph type="body" sz="quarter" idx="12"/>
          </p:nvPr>
        </p:nvSpPr>
        <p:spPr/>
        <p:txBody>
          <a:bodyPr/>
          <a:lstStyle/>
          <a:p>
            <a:endParaRPr lang="en-US" dirty="0"/>
          </a:p>
        </p:txBody>
      </p:sp>
    </p:spTree>
    <p:extLst>
      <p:ext uri="{BB962C8B-B14F-4D97-AF65-F5344CB8AC3E}">
        <p14:creationId xmlns:p14="http://schemas.microsoft.com/office/powerpoint/2010/main" val="1635234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IW8 VRS 2.0 July Update</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p:txBody>
          <a:bodyPr>
            <a:normAutofit/>
          </a:bodyPr>
          <a:lstStyle/>
          <a:p>
            <a:r>
              <a:rPr lang="en-US" dirty="0"/>
              <a:t>VRS F+ / Compute pipeline is complete</a:t>
            </a:r>
          </a:p>
        </p:txBody>
      </p:sp>
      <p:pic>
        <p:nvPicPr>
          <p:cNvPr id="5" name="Picture 4" descr="A tree in a forest&#10;&#10;Description automatically generated">
            <a:extLst>
              <a:ext uri="{FF2B5EF4-FFF2-40B4-BE49-F238E27FC236}">
                <a16:creationId xmlns:a16="http://schemas.microsoft.com/office/drawing/2014/main" id="{79869121-73E7-4479-9B96-C824810007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FE1EBD34-C60E-46B0-B578-209F87379AD6}"/>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4948783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IW8 VRS 2.0 July Update</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p:txBody>
          <a:bodyPr>
            <a:normAutofit/>
          </a:bodyPr>
          <a:lstStyle/>
          <a:p>
            <a:r>
              <a:rPr lang="en-US" dirty="0"/>
              <a:t>VRS F+ / Compute pipeline is complete</a:t>
            </a:r>
          </a:p>
        </p:txBody>
      </p:sp>
      <p:pic>
        <p:nvPicPr>
          <p:cNvPr id="6" name="Picture 5" descr="A picture containing flower, hydrant&#10;&#10;Description automatically generated">
            <a:extLst>
              <a:ext uri="{FF2B5EF4-FFF2-40B4-BE49-F238E27FC236}">
                <a16:creationId xmlns:a16="http://schemas.microsoft.com/office/drawing/2014/main" id="{119062BC-40B1-4B43-944D-243F13E1A2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502796F9-96B2-4B28-AF0B-CFE23680E7E6}"/>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887002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Pipeline Setup</a:t>
            </a:r>
          </a:p>
        </p:txBody>
      </p:sp>
      <p:sp>
        <p:nvSpPr>
          <p:cNvPr id="4" name="Oval 3">
            <a:extLst>
              <a:ext uri="{FF2B5EF4-FFF2-40B4-BE49-F238E27FC236}">
                <a16:creationId xmlns:a16="http://schemas.microsoft.com/office/drawing/2014/main" id="{AF0F9C5C-3F37-42DC-9695-D8EECCF5AE34}"/>
              </a:ext>
            </a:extLst>
          </p:cNvPr>
          <p:cNvSpPr/>
          <p:nvPr/>
        </p:nvSpPr>
        <p:spPr>
          <a:xfrm>
            <a:off x="182540" y="2710438"/>
            <a:ext cx="1772502" cy="1481249"/>
          </a:xfrm>
          <a:prstGeom prst="ellipse">
            <a:avLst/>
          </a:prstGeom>
          <a:solidFill>
            <a:srgbClr val="F58C8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effectLst>
                  <a:outerShdw blurRad="38100" dist="38100" dir="2700000" algn="tl">
                    <a:srgbClr val="000000">
                      <a:alpha val="43137"/>
                    </a:srgbClr>
                  </a:outerShdw>
                </a:effectLst>
              </a:rPr>
              <a:t>PrimID</a:t>
            </a:r>
            <a:r>
              <a:rPr lang="en-US" dirty="0">
                <a:effectLst>
                  <a:outerShdw blurRad="38100" dist="38100" dir="2700000" algn="tl">
                    <a:srgbClr val="000000">
                      <a:alpha val="43137"/>
                    </a:srgbClr>
                  </a:outerShdw>
                </a:effectLst>
              </a:rPr>
              <a:t>  Depth  Stencil </a:t>
            </a:r>
            <a:r>
              <a:rPr lang="en-US" dirty="0" err="1">
                <a:effectLst>
                  <a:outerShdw blurRad="38100" dist="38100" dir="2700000" algn="tl">
                    <a:srgbClr val="000000">
                      <a:alpha val="43137"/>
                    </a:srgbClr>
                  </a:outerShdw>
                </a:effectLst>
              </a:rPr>
              <a:t>Prepass</a:t>
            </a:r>
            <a:endParaRPr lang="en-US" dirty="0">
              <a:effectLst>
                <a:outerShdw blurRad="38100" dist="38100" dir="2700000" algn="tl">
                  <a:srgbClr val="000000">
                    <a:alpha val="43137"/>
                  </a:srgbClr>
                </a:outerShdw>
              </a:effectLst>
            </a:endParaRPr>
          </a:p>
        </p:txBody>
      </p:sp>
      <p:sp>
        <p:nvSpPr>
          <p:cNvPr id="6" name="Oval 5">
            <a:extLst>
              <a:ext uri="{FF2B5EF4-FFF2-40B4-BE49-F238E27FC236}">
                <a16:creationId xmlns:a16="http://schemas.microsoft.com/office/drawing/2014/main" id="{F4A2DF2B-5E12-4DFE-ACDA-7E4EDA719E0C}"/>
              </a:ext>
            </a:extLst>
          </p:cNvPr>
          <p:cNvSpPr/>
          <p:nvPr/>
        </p:nvSpPr>
        <p:spPr>
          <a:xfrm>
            <a:off x="5181037" y="3030286"/>
            <a:ext cx="1963565" cy="1149826"/>
          </a:xfrm>
          <a:prstGeom prst="ellipse">
            <a:avLst/>
          </a:prstGeom>
          <a:solidFill>
            <a:srgbClr val="F58C8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F+ Draws /w VRS Stencil</a:t>
            </a:r>
          </a:p>
        </p:txBody>
      </p:sp>
      <p:sp>
        <p:nvSpPr>
          <p:cNvPr id="7" name="Oval 6">
            <a:extLst>
              <a:ext uri="{FF2B5EF4-FFF2-40B4-BE49-F238E27FC236}">
                <a16:creationId xmlns:a16="http://schemas.microsoft.com/office/drawing/2014/main" id="{B62F70F8-95E1-4D76-B76A-5BE37840EB54}"/>
              </a:ext>
            </a:extLst>
          </p:cNvPr>
          <p:cNvSpPr/>
          <p:nvPr/>
        </p:nvSpPr>
        <p:spPr>
          <a:xfrm>
            <a:off x="9819568" y="4258963"/>
            <a:ext cx="1888170" cy="1061902"/>
          </a:xfrm>
          <a:prstGeom prst="ellipse">
            <a:avLst/>
          </a:prstGeom>
          <a:solidFill>
            <a:srgbClr val="00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Gradient Detection</a:t>
            </a:r>
          </a:p>
        </p:txBody>
      </p:sp>
      <p:sp>
        <p:nvSpPr>
          <p:cNvPr id="8" name="Oval 7">
            <a:extLst>
              <a:ext uri="{FF2B5EF4-FFF2-40B4-BE49-F238E27FC236}">
                <a16:creationId xmlns:a16="http://schemas.microsoft.com/office/drawing/2014/main" id="{F545214F-3D42-4624-B8A1-71D4448A5F74}"/>
              </a:ext>
            </a:extLst>
          </p:cNvPr>
          <p:cNvSpPr/>
          <p:nvPr/>
        </p:nvSpPr>
        <p:spPr>
          <a:xfrm>
            <a:off x="5181037" y="1456526"/>
            <a:ext cx="1963566" cy="1253912"/>
          </a:xfrm>
          <a:prstGeom prst="ellipse">
            <a:avLst/>
          </a:prstGeom>
          <a:solidFill>
            <a:srgbClr val="00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Jobs /w VRS Mask &amp; Packed Waves</a:t>
            </a:r>
          </a:p>
        </p:txBody>
      </p:sp>
      <p:sp>
        <p:nvSpPr>
          <p:cNvPr id="9" name="Oval 8">
            <a:extLst>
              <a:ext uri="{FF2B5EF4-FFF2-40B4-BE49-F238E27FC236}">
                <a16:creationId xmlns:a16="http://schemas.microsoft.com/office/drawing/2014/main" id="{917435EA-E95A-45C5-BC67-4FBB49A8395A}"/>
              </a:ext>
            </a:extLst>
          </p:cNvPr>
          <p:cNvSpPr/>
          <p:nvPr/>
        </p:nvSpPr>
        <p:spPr>
          <a:xfrm>
            <a:off x="7266263" y="3071230"/>
            <a:ext cx="1963565" cy="1055528"/>
          </a:xfrm>
          <a:prstGeom prst="ellipse">
            <a:avLst/>
          </a:prstGeom>
          <a:solidFill>
            <a:srgbClr val="00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VRS Resolve &amp; Deblocking</a:t>
            </a:r>
          </a:p>
        </p:txBody>
      </p:sp>
      <p:sp>
        <p:nvSpPr>
          <p:cNvPr id="10" name="Oval 9">
            <a:extLst>
              <a:ext uri="{FF2B5EF4-FFF2-40B4-BE49-F238E27FC236}">
                <a16:creationId xmlns:a16="http://schemas.microsoft.com/office/drawing/2014/main" id="{26657944-8767-4D95-A3E4-237F3BAAAD22}"/>
              </a:ext>
            </a:extLst>
          </p:cNvPr>
          <p:cNvSpPr/>
          <p:nvPr/>
        </p:nvSpPr>
        <p:spPr>
          <a:xfrm>
            <a:off x="9356874" y="3222507"/>
            <a:ext cx="1347711" cy="739325"/>
          </a:xfrm>
          <a:prstGeom prst="ellipse">
            <a:avLst/>
          </a:prstGeom>
          <a:solidFill>
            <a:srgbClr val="00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effectLst>
                  <a:outerShdw blurRad="38100" dist="38100" dir="2700000" algn="tl">
                    <a:srgbClr val="000000">
                      <a:alpha val="43137"/>
                    </a:srgbClr>
                  </a:outerShdw>
                </a:effectLst>
              </a:rPr>
              <a:t>PostFX</a:t>
            </a:r>
            <a:endParaRPr lang="en-US" dirty="0">
              <a:effectLst>
                <a:outerShdw blurRad="38100" dist="38100" dir="2700000" algn="tl">
                  <a:srgbClr val="000000">
                    <a:alpha val="43137"/>
                  </a:srgbClr>
                </a:outerShdw>
              </a:effectLst>
            </a:endParaRPr>
          </a:p>
        </p:txBody>
      </p:sp>
      <p:sp>
        <p:nvSpPr>
          <p:cNvPr id="11" name="Oval 10">
            <a:extLst>
              <a:ext uri="{FF2B5EF4-FFF2-40B4-BE49-F238E27FC236}">
                <a16:creationId xmlns:a16="http://schemas.microsoft.com/office/drawing/2014/main" id="{B24DFDE6-B179-450D-A947-24C518DA413F}"/>
              </a:ext>
            </a:extLst>
          </p:cNvPr>
          <p:cNvSpPr/>
          <p:nvPr/>
        </p:nvSpPr>
        <p:spPr>
          <a:xfrm>
            <a:off x="2265413" y="2760648"/>
            <a:ext cx="2759079" cy="1433956"/>
          </a:xfrm>
          <a:prstGeom prst="ellipse">
            <a:avLst/>
          </a:prstGeom>
          <a:solidFill>
            <a:srgbClr val="00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VRS Render Mask Generation &amp; History Update</a:t>
            </a:r>
          </a:p>
        </p:txBody>
      </p:sp>
      <p:sp>
        <p:nvSpPr>
          <p:cNvPr id="12" name="Rectangle 11">
            <a:extLst>
              <a:ext uri="{FF2B5EF4-FFF2-40B4-BE49-F238E27FC236}">
                <a16:creationId xmlns:a16="http://schemas.microsoft.com/office/drawing/2014/main" id="{C4906703-0AFE-4867-B407-A97ACED2BA90}"/>
              </a:ext>
            </a:extLst>
          </p:cNvPr>
          <p:cNvSpPr/>
          <p:nvPr/>
        </p:nvSpPr>
        <p:spPr>
          <a:xfrm>
            <a:off x="267837" y="5577508"/>
            <a:ext cx="1601904" cy="283193"/>
          </a:xfrm>
          <a:prstGeom prst="rect">
            <a:avLst/>
          </a:prstGeom>
          <a:solidFill>
            <a:srgbClr val="AC4F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Velocity 0 / 1</a:t>
            </a:r>
          </a:p>
        </p:txBody>
      </p:sp>
      <p:sp>
        <p:nvSpPr>
          <p:cNvPr id="13" name="Rectangle 12">
            <a:extLst>
              <a:ext uri="{FF2B5EF4-FFF2-40B4-BE49-F238E27FC236}">
                <a16:creationId xmlns:a16="http://schemas.microsoft.com/office/drawing/2014/main" id="{AB0AEFB0-6A12-4784-A9DC-FF094EA11B9D}"/>
              </a:ext>
            </a:extLst>
          </p:cNvPr>
          <p:cNvSpPr/>
          <p:nvPr/>
        </p:nvSpPr>
        <p:spPr>
          <a:xfrm>
            <a:off x="9983693" y="5484536"/>
            <a:ext cx="1569074" cy="1137943"/>
          </a:xfrm>
          <a:prstGeom prst="rect">
            <a:avLst/>
          </a:prstGeom>
          <a:solidFill>
            <a:srgbClr val="AC4F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VRS Image Mask History</a:t>
            </a:r>
          </a:p>
          <a:p>
            <a:pPr algn="ctr"/>
            <a:r>
              <a:rPr lang="en-US" dirty="0">
                <a:effectLst>
                  <a:outerShdw blurRad="38100" dist="38100" dir="2700000" algn="tl">
                    <a:srgbClr val="000000">
                      <a:alpha val="43137"/>
                    </a:srgbClr>
                  </a:outerShdw>
                </a:effectLst>
              </a:rPr>
              <a:t>(update)</a:t>
            </a:r>
          </a:p>
        </p:txBody>
      </p:sp>
      <p:sp>
        <p:nvSpPr>
          <p:cNvPr id="14" name="Rectangle 13">
            <a:extLst>
              <a:ext uri="{FF2B5EF4-FFF2-40B4-BE49-F238E27FC236}">
                <a16:creationId xmlns:a16="http://schemas.microsoft.com/office/drawing/2014/main" id="{3793B413-6866-497C-94C8-A441647A3AEC}"/>
              </a:ext>
            </a:extLst>
          </p:cNvPr>
          <p:cNvSpPr/>
          <p:nvPr/>
        </p:nvSpPr>
        <p:spPr>
          <a:xfrm>
            <a:off x="267839" y="4390793"/>
            <a:ext cx="1601904" cy="283193"/>
          </a:xfrm>
          <a:prstGeom prst="rect">
            <a:avLst/>
          </a:prstGeom>
          <a:solidFill>
            <a:srgbClr val="AC4F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effectLst>
                  <a:outerShdw blurRad="38100" dist="38100" dir="2700000" algn="tl">
                    <a:srgbClr val="000000">
                      <a:alpha val="43137"/>
                    </a:srgbClr>
                  </a:outerShdw>
                </a:effectLst>
              </a:rPr>
              <a:t>FMask</a:t>
            </a:r>
            <a:endParaRPr lang="en-US" dirty="0">
              <a:effectLst>
                <a:outerShdw blurRad="38100" dist="38100" dir="2700000" algn="tl">
                  <a:srgbClr val="000000">
                    <a:alpha val="43137"/>
                  </a:srgbClr>
                </a:outerShdw>
              </a:effectLst>
            </a:endParaRPr>
          </a:p>
        </p:txBody>
      </p:sp>
      <p:sp>
        <p:nvSpPr>
          <p:cNvPr id="15" name="Rectangle 14">
            <a:extLst>
              <a:ext uri="{FF2B5EF4-FFF2-40B4-BE49-F238E27FC236}">
                <a16:creationId xmlns:a16="http://schemas.microsoft.com/office/drawing/2014/main" id="{A9E296BD-0DAB-4AC6-BCA7-5557A09BAF55}"/>
              </a:ext>
            </a:extLst>
          </p:cNvPr>
          <p:cNvSpPr/>
          <p:nvPr/>
        </p:nvSpPr>
        <p:spPr>
          <a:xfrm>
            <a:off x="2523698" y="4390793"/>
            <a:ext cx="2243919" cy="283193"/>
          </a:xfrm>
          <a:prstGeom prst="rect">
            <a:avLst/>
          </a:prstGeom>
          <a:solidFill>
            <a:srgbClr val="AC4F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VRS Render Mask</a:t>
            </a:r>
          </a:p>
        </p:txBody>
      </p:sp>
      <p:sp>
        <p:nvSpPr>
          <p:cNvPr id="16" name="Rectangle 15">
            <a:extLst>
              <a:ext uri="{FF2B5EF4-FFF2-40B4-BE49-F238E27FC236}">
                <a16:creationId xmlns:a16="http://schemas.microsoft.com/office/drawing/2014/main" id="{437FD2FD-0867-4B68-BC07-05B68FB87CF0}"/>
              </a:ext>
            </a:extLst>
          </p:cNvPr>
          <p:cNvSpPr/>
          <p:nvPr/>
        </p:nvSpPr>
        <p:spPr>
          <a:xfrm>
            <a:off x="267837" y="4789914"/>
            <a:ext cx="1601904" cy="694622"/>
          </a:xfrm>
          <a:prstGeom prst="rect">
            <a:avLst/>
          </a:prstGeom>
          <a:solidFill>
            <a:srgbClr val="AC4F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4x MSAA Stencil</a:t>
            </a:r>
          </a:p>
        </p:txBody>
      </p:sp>
      <p:sp>
        <p:nvSpPr>
          <p:cNvPr id="17" name="Rectangle 16">
            <a:extLst>
              <a:ext uri="{FF2B5EF4-FFF2-40B4-BE49-F238E27FC236}">
                <a16:creationId xmlns:a16="http://schemas.microsoft.com/office/drawing/2014/main" id="{D095B432-8B62-4D16-BD9D-A65723B41839}"/>
              </a:ext>
            </a:extLst>
          </p:cNvPr>
          <p:cNvSpPr/>
          <p:nvPr/>
        </p:nvSpPr>
        <p:spPr>
          <a:xfrm>
            <a:off x="2623500" y="1581144"/>
            <a:ext cx="2047163" cy="1017947"/>
          </a:xfrm>
          <a:prstGeom prst="rect">
            <a:avLst/>
          </a:prstGeom>
          <a:solidFill>
            <a:srgbClr val="AC4F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VRS Compute Mask</a:t>
            </a:r>
          </a:p>
          <a:p>
            <a:pPr algn="ctr"/>
            <a:r>
              <a:rPr lang="en-US" dirty="0">
                <a:effectLst>
                  <a:outerShdw blurRad="38100" dist="38100" dir="2700000" algn="tl">
                    <a:srgbClr val="000000">
                      <a:alpha val="43137"/>
                    </a:srgbClr>
                  </a:outerShdw>
                </a:effectLst>
              </a:rPr>
              <a:t>/w Wave Packing</a:t>
            </a:r>
          </a:p>
        </p:txBody>
      </p:sp>
      <p:sp>
        <p:nvSpPr>
          <p:cNvPr id="18" name="Rectangle 17">
            <a:extLst>
              <a:ext uri="{FF2B5EF4-FFF2-40B4-BE49-F238E27FC236}">
                <a16:creationId xmlns:a16="http://schemas.microsoft.com/office/drawing/2014/main" id="{3F2D2794-E949-4FCC-8D97-BA863E9821F6}"/>
              </a:ext>
            </a:extLst>
          </p:cNvPr>
          <p:cNvSpPr/>
          <p:nvPr/>
        </p:nvSpPr>
        <p:spPr>
          <a:xfrm>
            <a:off x="2523698" y="4812949"/>
            <a:ext cx="2243919" cy="694622"/>
          </a:xfrm>
          <a:prstGeom prst="rect">
            <a:avLst/>
          </a:prstGeom>
          <a:solidFill>
            <a:srgbClr val="AC4F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4x MSAA Stippled Stencil</a:t>
            </a:r>
          </a:p>
        </p:txBody>
      </p:sp>
      <p:sp>
        <p:nvSpPr>
          <p:cNvPr id="19" name="Oval 18">
            <a:extLst>
              <a:ext uri="{FF2B5EF4-FFF2-40B4-BE49-F238E27FC236}">
                <a16:creationId xmlns:a16="http://schemas.microsoft.com/office/drawing/2014/main" id="{FA554EB5-5705-4D45-B58A-1EF766B80D5D}"/>
              </a:ext>
            </a:extLst>
          </p:cNvPr>
          <p:cNvSpPr/>
          <p:nvPr/>
        </p:nvSpPr>
        <p:spPr>
          <a:xfrm>
            <a:off x="10814103" y="3222507"/>
            <a:ext cx="1347711" cy="739325"/>
          </a:xfrm>
          <a:prstGeom prst="ellipse">
            <a:avLst/>
          </a:prstGeom>
          <a:solidFill>
            <a:srgbClr val="00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TAA</a:t>
            </a:r>
          </a:p>
        </p:txBody>
      </p:sp>
      <p:sp>
        <p:nvSpPr>
          <p:cNvPr id="20" name="Rectangle 19">
            <a:extLst>
              <a:ext uri="{FF2B5EF4-FFF2-40B4-BE49-F238E27FC236}">
                <a16:creationId xmlns:a16="http://schemas.microsoft.com/office/drawing/2014/main" id="{CA232D8D-0178-4FBC-87CA-F87A292E4F7F}"/>
              </a:ext>
            </a:extLst>
          </p:cNvPr>
          <p:cNvSpPr/>
          <p:nvPr/>
        </p:nvSpPr>
        <p:spPr>
          <a:xfrm>
            <a:off x="2523698" y="5650864"/>
            <a:ext cx="2243919" cy="903375"/>
          </a:xfrm>
          <a:prstGeom prst="rect">
            <a:avLst/>
          </a:prstGeom>
          <a:solidFill>
            <a:srgbClr val="AC4F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ffectLst>
                  <a:outerShdw blurRad="38100" dist="38100" dir="2700000" algn="tl">
                    <a:srgbClr val="000000">
                      <a:alpha val="43137"/>
                    </a:srgbClr>
                  </a:outerShdw>
                </a:effectLst>
              </a:rPr>
              <a:t>VRS Image Mask History (re-project)</a:t>
            </a:r>
          </a:p>
        </p:txBody>
      </p:sp>
      <p:cxnSp>
        <p:nvCxnSpPr>
          <p:cNvPr id="83" name="Straight Arrow Connector 82">
            <a:extLst>
              <a:ext uri="{FF2B5EF4-FFF2-40B4-BE49-F238E27FC236}">
                <a16:creationId xmlns:a16="http://schemas.microsoft.com/office/drawing/2014/main" id="{B3261213-0E8A-4AC5-A836-11AC643A863E}"/>
              </a:ext>
            </a:extLst>
          </p:cNvPr>
          <p:cNvCxnSpPr>
            <a:cxnSpLocks/>
            <a:stCxn id="4" idx="4"/>
            <a:endCxn id="14" idx="0"/>
          </p:cNvCxnSpPr>
          <p:nvPr/>
        </p:nvCxnSpPr>
        <p:spPr>
          <a:xfrm>
            <a:off x="1068791" y="4191687"/>
            <a:ext cx="0" cy="19910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1" name="Straight Arrow Connector 90">
            <a:extLst>
              <a:ext uri="{FF2B5EF4-FFF2-40B4-BE49-F238E27FC236}">
                <a16:creationId xmlns:a16="http://schemas.microsoft.com/office/drawing/2014/main" id="{6BCE23D0-D76C-42F8-98BB-C083B86C9DB1}"/>
              </a:ext>
            </a:extLst>
          </p:cNvPr>
          <p:cNvCxnSpPr>
            <a:cxnSpLocks/>
            <a:stCxn id="6" idx="6"/>
            <a:endCxn id="9" idx="2"/>
          </p:cNvCxnSpPr>
          <p:nvPr/>
        </p:nvCxnSpPr>
        <p:spPr>
          <a:xfrm flipV="1">
            <a:off x="7144602" y="3598994"/>
            <a:ext cx="121661" cy="620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4" name="Straight Arrow Connector 93">
            <a:extLst>
              <a:ext uri="{FF2B5EF4-FFF2-40B4-BE49-F238E27FC236}">
                <a16:creationId xmlns:a16="http://schemas.microsoft.com/office/drawing/2014/main" id="{F00FA5C3-A94C-47D8-8E91-58A0D0806F6B}"/>
              </a:ext>
            </a:extLst>
          </p:cNvPr>
          <p:cNvCxnSpPr>
            <a:cxnSpLocks/>
            <a:stCxn id="8" idx="4"/>
            <a:endCxn id="6" idx="0"/>
          </p:cNvCxnSpPr>
          <p:nvPr/>
        </p:nvCxnSpPr>
        <p:spPr>
          <a:xfrm>
            <a:off x="6162820" y="2710438"/>
            <a:ext cx="0" cy="31984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9" name="Straight Arrow Connector 98">
            <a:extLst>
              <a:ext uri="{FF2B5EF4-FFF2-40B4-BE49-F238E27FC236}">
                <a16:creationId xmlns:a16="http://schemas.microsoft.com/office/drawing/2014/main" id="{F3B22393-A371-44A3-A62E-02266EB86D78}"/>
              </a:ext>
            </a:extLst>
          </p:cNvPr>
          <p:cNvCxnSpPr>
            <a:cxnSpLocks/>
            <a:stCxn id="17" idx="3"/>
            <a:endCxn id="8" idx="2"/>
          </p:cNvCxnSpPr>
          <p:nvPr/>
        </p:nvCxnSpPr>
        <p:spPr>
          <a:xfrm flipV="1">
            <a:off x="4670663" y="2083482"/>
            <a:ext cx="510374" cy="663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2" name="Straight Arrow Connector 101">
            <a:extLst>
              <a:ext uri="{FF2B5EF4-FFF2-40B4-BE49-F238E27FC236}">
                <a16:creationId xmlns:a16="http://schemas.microsoft.com/office/drawing/2014/main" id="{2942F03F-2180-42E7-9E74-EFD75ECB0BB1}"/>
              </a:ext>
            </a:extLst>
          </p:cNvPr>
          <p:cNvCxnSpPr>
            <a:cxnSpLocks/>
            <a:stCxn id="11" idx="0"/>
            <a:endCxn id="17" idx="2"/>
          </p:cNvCxnSpPr>
          <p:nvPr/>
        </p:nvCxnSpPr>
        <p:spPr>
          <a:xfrm flipV="1">
            <a:off x="3644953" y="2599091"/>
            <a:ext cx="2129" cy="16155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5" name="Straight Arrow Connector 104">
            <a:extLst>
              <a:ext uri="{FF2B5EF4-FFF2-40B4-BE49-F238E27FC236}">
                <a16:creationId xmlns:a16="http://schemas.microsoft.com/office/drawing/2014/main" id="{01B1FCAD-B181-4C2D-B0AE-059F340FDF1D}"/>
              </a:ext>
            </a:extLst>
          </p:cNvPr>
          <p:cNvCxnSpPr>
            <a:cxnSpLocks/>
            <a:stCxn id="11" idx="4"/>
            <a:endCxn id="15" idx="0"/>
          </p:cNvCxnSpPr>
          <p:nvPr/>
        </p:nvCxnSpPr>
        <p:spPr>
          <a:xfrm>
            <a:off x="3644953" y="4194604"/>
            <a:ext cx="705" cy="19618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15" name="Connector: Elbow 114">
            <a:extLst>
              <a:ext uri="{FF2B5EF4-FFF2-40B4-BE49-F238E27FC236}">
                <a16:creationId xmlns:a16="http://schemas.microsoft.com/office/drawing/2014/main" id="{43C148A2-79FA-415C-9FEB-4DC07370D1F2}"/>
              </a:ext>
            </a:extLst>
          </p:cNvPr>
          <p:cNvCxnSpPr>
            <a:cxnSpLocks/>
            <a:stCxn id="14" idx="3"/>
            <a:endCxn id="11" idx="2"/>
          </p:cNvCxnSpPr>
          <p:nvPr/>
        </p:nvCxnSpPr>
        <p:spPr>
          <a:xfrm flipV="1">
            <a:off x="1869743" y="3477626"/>
            <a:ext cx="395670" cy="1054764"/>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16" name="Connector: Elbow 115">
            <a:extLst>
              <a:ext uri="{FF2B5EF4-FFF2-40B4-BE49-F238E27FC236}">
                <a16:creationId xmlns:a16="http://schemas.microsoft.com/office/drawing/2014/main" id="{66F93E27-DF77-4C7B-B364-F14DAD609381}"/>
              </a:ext>
            </a:extLst>
          </p:cNvPr>
          <p:cNvCxnSpPr>
            <a:cxnSpLocks/>
            <a:stCxn id="16" idx="3"/>
            <a:endCxn id="11" idx="2"/>
          </p:cNvCxnSpPr>
          <p:nvPr/>
        </p:nvCxnSpPr>
        <p:spPr>
          <a:xfrm flipV="1">
            <a:off x="1869741" y="3477626"/>
            <a:ext cx="395672" cy="1659599"/>
          </a:xfrm>
          <a:prstGeom prst="bentConnector3">
            <a:avLst>
              <a:gd name="adj1" fmla="val 50000"/>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19" name="Connector: Elbow 118">
            <a:extLst>
              <a:ext uri="{FF2B5EF4-FFF2-40B4-BE49-F238E27FC236}">
                <a16:creationId xmlns:a16="http://schemas.microsoft.com/office/drawing/2014/main" id="{DDE2FC10-F193-479B-97BF-3A48EA82ABEE}"/>
              </a:ext>
            </a:extLst>
          </p:cNvPr>
          <p:cNvCxnSpPr>
            <a:cxnSpLocks/>
            <a:stCxn id="12" idx="3"/>
            <a:endCxn id="11" idx="2"/>
          </p:cNvCxnSpPr>
          <p:nvPr/>
        </p:nvCxnSpPr>
        <p:spPr>
          <a:xfrm flipV="1">
            <a:off x="1869741" y="3477626"/>
            <a:ext cx="395672" cy="2241479"/>
          </a:xfrm>
          <a:prstGeom prst="bentConnector3">
            <a:avLst>
              <a:gd name="adj1" fmla="val 50000"/>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2" name="Connector: Elbow 121">
            <a:extLst>
              <a:ext uri="{FF2B5EF4-FFF2-40B4-BE49-F238E27FC236}">
                <a16:creationId xmlns:a16="http://schemas.microsoft.com/office/drawing/2014/main" id="{1A0060F8-86CD-4E4C-BF81-9264DD4E917C}"/>
              </a:ext>
            </a:extLst>
          </p:cNvPr>
          <p:cNvCxnSpPr>
            <a:cxnSpLocks/>
            <a:stCxn id="20" idx="1"/>
            <a:endCxn id="11" idx="2"/>
          </p:cNvCxnSpPr>
          <p:nvPr/>
        </p:nvCxnSpPr>
        <p:spPr>
          <a:xfrm rot="10800000">
            <a:off x="2265414" y="3477626"/>
            <a:ext cx="258285" cy="2624926"/>
          </a:xfrm>
          <a:prstGeom prst="bentConnector3">
            <a:avLst>
              <a:gd name="adj1" fmla="val 171377"/>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8" name="Connector: Elbow 127">
            <a:extLst>
              <a:ext uri="{FF2B5EF4-FFF2-40B4-BE49-F238E27FC236}">
                <a16:creationId xmlns:a16="http://schemas.microsoft.com/office/drawing/2014/main" id="{DA1AD469-49FB-469B-A886-C01BC69A7CC1}"/>
              </a:ext>
            </a:extLst>
          </p:cNvPr>
          <p:cNvCxnSpPr>
            <a:cxnSpLocks/>
            <a:stCxn id="18" idx="3"/>
            <a:endCxn id="6" idx="4"/>
          </p:cNvCxnSpPr>
          <p:nvPr/>
        </p:nvCxnSpPr>
        <p:spPr>
          <a:xfrm flipV="1">
            <a:off x="4767617" y="4180112"/>
            <a:ext cx="1395203" cy="980148"/>
          </a:xfrm>
          <a:prstGeom prst="bentConnector2">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1" name="Connector: Elbow 130">
            <a:extLst>
              <a:ext uri="{FF2B5EF4-FFF2-40B4-BE49-F238E27FC236}">
                <a16:creationId xmlns:a16="http://schemas.microsoft.com/office/drawing/2014/main" id="{48345120-9200-404B-8CAF-6782C78EB245}"/>
              </a:ext>
            </a:extLst>
          </p:cNvPr>
          <p:cNvCxnSpPr>
            <a:cxnSpLocks/>
            <a:stCxn id="20" idx="3"/>
            <a:endCxn id="7" idx="2"/>
          </p:cNvCxnSpPr>
          <p:nvPr/>
        </p:nvCxnSpPr>
        <p:spPr>
          <a:xfrm flipV="1">
            <a:off x="4767617" y="4789914"/>
            <a:ext cx="5051951" cy="1312638"/>
          </a:xfrm>
          <a:prstGeom prst="bentConnector3">
            <a:avLst>
              <a:gd name="adj1" fmla="val 50000"/>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4" name="Connector: Elbow 133">
            <a:extLst>
              <a:ext uri="{FF2B5EF4-FFF2-40B4-BE49-F238E27FC236}">
                <a16:creationId xmlns:a16="http://schemas.microsoft.com/office/drawing/2014/main" id="{72700DE0-6AAD-4C99-9AC6-6AB861B4856A}"/>
              </a:ext>
            </a:extLst>
          </p:cNvPr>
          <p:cNvCxnSpPr>
            <a:cxnSpLocks/>
            <a:stCxn id="13" idx="2"/>
            <a:endCxn id="20" idx="2"/>
          </p:cNvCxnSpPr>
          <p:nvPr/>
        </p:nvCxnSpPr>
        <p:spPr>
          <a:xfrm rot="5400000" flipH="1">
            <a:off x="7172824" y="3027073"/>
            <a:ext cx="68240" cy="7122572"/>
          </a:xfrm>
          <a:prstGeom prst="bentConnector3">
            <a:avLst>
              <a:gd name="adj1" fmla="val -197239"/>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2" name="Straight Arrow Connector 141">
            <a:extLst>
              <a:ext uri="{FF2B5EF4-FFF2-40B4-BE49-F238E27FC236}">
                <a16:creationId xmlns:a16="http://schemas.microsoft.com/office/drawing/2014/main" id="{8E6BD393-7F78-4E29-AF55-84E5C6656E41}"/>
              </a:ext>
            </a:extLst>
          </p:cNvPr>
          <p:cNvCxnSpPr>
            <a:cxnSpLocks/>
            <a:stCxn id="7" idx="4"/>
            <a:endCxn id="13" idx="0"/>
          </p:cNvCxnSpPr>
          <p:nvPr/>
        </p:nvCxnSpPr>
        <p:spPr>
          <a:xfrm>
            <a:off x="10763653" y="5320865"/>
            <a:ext cx="4577" cy="16367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5" name="Straight Arrow Connector 144">
            <a:extLst>
              <a:ext uri="{FF2B5EF4-FFF2-40B4-BE49-F238E27FC236}">
                <a16:creationId xmlns:a16="http://schemas.microsoft.com/office/drawing/2014/main" id="{22E29CDA-9FC1-4CA3-B091-FF61E70790E5}"/>
              </a:ext>
            </a:extLst>
          </p:cNvPr>
          <p:cNvCxnSpPr>
            <a:cxnSpLocks/>
            <a:stCxn id="9" idx="6"/>
            <a:endCxn id="10" idx="2"/>
          </p:cNvCxnSpPr>
          <p:nvPr/>
        </p:nvCxnSpPr>
        <p:spPr>
          <a:xfrm flipV="1">
            <a:off x="9229828" y="3592170"/>
            <a:ext cx="127046" cy="682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8" name="Straight Arrow Connector 147">
            <a:extLst>
              <a:ext uri="{FF2B5EF4-FFF2-40B4-BE49-F238E27FC236}">
                <a16:creationId xmlns:a16="http://schemas.microsoft.com/office/drawing/2014/main" id="{273FDF42-1060-4B15-B986-4F8439E85F5F}"/>
              </a:ext>
            </a:extLst>
          </p:cNvPr>
          <p:cNvCxnSpPr>
            <a:cxnSpLocks/>
            <a:stCxn id="10" idx="4"/>
            <a:endCxn id="7" idx="0"/>
          </p:cNvCxnSpPr>
          <p:nvPr/>
        </p:nvCxnSpPr>
        <p:spPr>
          <a:xfrm>
            <a:off x="10030730" y="3961832"/>
            <a:ext cx="732923" cy="29713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1" name="Straight Arrow Connector 150">
            <a:extLst>
              <a:ext uri="{FF2B5EF4-FFF2-40B4-BE49-F238E27FC236}">
                <a16:creationId xmlns:a16="http://schemas.microsoft.com/office/drawing/2014/main" id="{6D369C1A-B5A2-4A9B-93FB-8F5112B8AC0C}"/>
              </a:ext>
            </a:extLst>
          </p:cNvPr>
          <p:cNvCxnSpPr>
            <a:cxnSpLocks/>
            <a:stCxn id="7" idx="0"/>
            <a:endCxn id="19" idx="4"/>
          </p:cNvCxnSpPr>
          <p:nvPr/>
        </p:nvCxnSpPr>
        <p:spPr>
          <a:xfrm flipV="1">
            <a:off x="10763653" y="3961832"/>
            <a:ext cx="724306" cy="29713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7" name="Straight Arrow Connector 66">
            <a:extLst>
              <a:ext uri="{FF2B5EF4-FFF2-40B4-BE49-F238E27FC236}">
                <a16:creationId xmlns:a16="http://schemas.microsoft.com/office/drawing/2014/main" id="{6A3F8079-42FC-476E-A37C-0C5DB9D5ED59}"/>
              </a:ext>
            </a:extLst>
          </p:cNvPr>
          <p:cNvCxnSpPr>
            <a:cxnSpLocks/>
            <a:stCxn id="10" idx="6"/>
            <a:endCxn id="19" idx="2"/>
          </p:cNvCxnSpPr>
          <p:nvPr/>
        </p:nvCxnSpPr>
        <p:spPr>
          <a:xfrm>
            <a:off x="10704585" y="3592170"/>
            <a:ext cx="109518"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27851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General Setup</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p:txBody>
          <a:bodyPr>
            <a:normAutofit/>
          </a:bodyPr>
          <a:lstStyle/>
          <a:p>
            <a:r>
              <a:rPr lang="en-US" dirty="0"/>
              <a:t>Frame is rendered with 4xMSAA swizzle / de-interleave in mind</a:t>
            </a:r>
          </a:p>
          <a:p>
            <a:pPr lvl="1"/>
            <a:r>
              <a:rPr lang="en-US" dirty="0"/>
              <a:t>Draws</a:t>
            </a:r>
          </a:p>
          <a:p>
            <a:pPr lvl="1"/>
            <a:r>
              <a:rPr lang="en-US" dirty="0"/>
              <a:t>CS jobs</a:t>
            </a:r>
          </a:p>
          <a:p>
            <a:r>
              <a:rPr lang="en-US" dirty="0"/>
              <a:t>VRS operates at pixel QUAD granularity (2x2)</a:t>
            </a:r>
          </a:p>
          <a:p>
            <a:pPr lvl="1"/>
            <a:r>
              <a:rPr lang="en-US" dirty="0"/>
              <a:t>As opposed to HW implementation working on MSAA tile size (16x16)</a:t>
            </a:r>
          </a:p>
          <a:p>
            <a:r>
              <a:rPr lang="en-US" dirty="0"/>
              <a:t>Swizzle pattern</a:t>
            </a:r>
          </a:p>
          <a:p>
            <a:pPr lvl="1"/>
            <a:r>
              <a:rPr lang="en-US" dirty="0"/>
              <a:t>Square /w rotating provoking pixel</a:t>
            </a:r>
          </a:p>
          <a:p>
            <a:r>
              <a:rPr lang="en-US" dirty="0"/>
              <a:t>Manually create Stencil mask from VRS shading rate map</a:t>
            </a:r>
          </a:p>
        </p:txBody>
      </p:sp>
      <p:sp>
        <p:nvSpPr>
          <p:cNvPr id="4" name="Rectangle 3">
            <a:extLst>
              <a:ext uri="{FF2B5EF4-FFF2-40B4-BE49-F238E27FC236}">
                <a16:creationId xmlns:a16="http://schemas.microsoft.com/office/drawing/2014/main" id="{2C7B1553-4882-404B-B76D-99344EB92CCC}"/>
              </a:ext>
            </a:extLst>
          </p:cNvPr>
          <p:cNvSpPr/>
          <p:nvPr/>
        </p:nvSpPr>
        <p:spPr>
          <a:xfrm>
            <a:off x="1562609" y="4905989"/>
            <a:ext cx="1330658" cy="1308312"/>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A24D31C4-A72D-4F94-B43C-2F72450895AF}"/>
              </a:ext>
            </a:extLst>
          </p:cNvPr>
          <p:cNvSpPr/>
          <p:nvPr/>
        </p:nvSpPr>
        <p:spPr>
          <a:xfrm>
            <a:off x="2050516" y="539817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2F3DADB-900A-471A-90C5-819811C0845F}"/>
              </a:ext>
            </a:extLst>
          </p:cNvPr>
          <p:cNvSpPr/>
          <p:nvPr/>
        </p:nvSpPr>
        <p:spPr>
          <a:xfrm>
            <a:off x="3614323" y="4905989"/>
            <a:ext cx="1330658" cy="1308312"/>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06514DDE-14F2-4AA8-A0BE-67A995154277}"/>
              </a:ext>
            </a:extLst>
          </p:cNvPr>
          <p:cNvSpPr/>
          <p:nvPr/>
        </p:nvSpPr>
        <p:spPr>
          <a:xfrm>
            <a:off x="3774684" y="5084273"/>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0" name="Oval 9">
            <a:extLst>
              <a:ext uri="{FF2B5EF4-FFF2-40B4-BE49-F238E27FC236}">
                <a16:creationId xmlns:a16="http://schemas.microsoft.com/office/drawing/2014/main" id="{0C07BBC7-C1B0-4AC3-9CE9-EE4D8621CAF8}"/>
              </a:ext>
            </a:extLst>
          </p:cNvPr>
          <p:cNvSpPr/>
          <p:nvPr/>
        </p:nvSpPr>
        <p:spPr>
          <a:xfrm>
            <a:off x="4495739" y="508427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11" name="Oval 10">
            <a:extLst>
              <a:ext uri="{FF2B5EF4-FFF2-40B4-BE49-F238E27FC236}">
                <a16:creationId xmlns:a16="http://schemas.microsoft.com/office/drawing/2014/main" id="{EB5AC507-DC37-44E1-B24B-C83C60A61DB2}"/>
              </a:ext>
            </a:extLst>
          </p:cNvPr>
          <p:cNvSpPr/>
          <p:nvPr/>
        </p:nvSpPr>
        <p:spPr>
          <a:xfrm>
            <a:off x="3774684" y="571207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2" name="Oval 11">
            <a:extLst>
              <a:ext uri="{FF2B5EF4-FFF2-40B4-BE49-F238E27FC236}">
                <a16:creationId xmlns:a16="http://schemas.microsoft.com/office/drawing/2014/main" id="{AA9FF1F9-2511-4EF8-BE16-89A4CBBAE7A9}"/>
              </a:ext>
            </a:extLst>
          </p:cNvPr>
          <p:cNvSpPr/>
          <p:nvPr/>
        </p:nvSpPr>
        <p:spPr>
          <a:xfrm>
            <a:off x="4495740" y="571207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14" name="Rectangle 13">
            <a:extLst>
              <a:ext uri="{FF2B5EF4-FFF2-40B4-BE49-F238E27FC236}">
                <a16:creationId xmlns:a16="http://schemas.microsoft.com/office/drawing/2014/main" id="{E6780410-DAD8-4115-9934-1A793CB5845E}"/>
              </a:ext>
            </a:extLst>
          </p:cNvPr>
          <p:cNvSpPr/>
          <p:nvPr/>
        </p:nvSpPr>
        <p:spPr>
          <a:xfrm>
            <a:off x="5454365" y="4905989"/>
            <a:ext cx="1330658" cy="1308312"/>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139E2AD2-D9F2-49D6-8DD2-4C6B2680AFD0}"/>
              </a:ext>
            </a:extLst>
          </p:cNvPr>
          <p:cNvSpPr/>
          <p:nvPr/>
        </p:nvSpPr>
        <p:spPr>
          <a:xfrm>
            <a:off x="5614514" y="5084273"/>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16" name="Oval 15">
            <a:extLst>
              <a:ext uri="{FF2B5EF4-FFF2-40B4-BE49-F238E27FC236}">
                <a16:creationId xmlns:a16="http://schemas.microsoft.com/office/drawing/2014/main" id="{0B72DD36-74B3-482F-A1F7-01824E4C03E4}"/>
              </a:ext>
            </a:extLst>
          </p:cNvPr>
          <p:cNvSpPr/>
          <p:nvPr/>
        </p:nvSpPr>
        <p:spPr>
          <a:xfrm>
            <a:off x="6335569" y="508427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7" name="Oval 16">
            <a:extLst>
              <a:ext uri="{FF2B5EF4-FFF2-40B4-BE49-F238E27FC236}">
                <a16:creationId xmlns:a16="http://schemas.microsoft.com/office/drawing/2014/main" id="{BE1967DF-A507-4E5A-A720-8C37D2956DC7}"/>
              </a:ext>
            </a:extLst>
          </p:cNvPr>
          <p:cNvSpPr/>
          <p:nvPr/>
        </p:nvSpPr>
        <p:spPr>
          <a:xfrm>
            <a:off x="5614514" y="571207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8" name="Oval 17">
            <a:extLst>
              <a:ext uri="{FF2B5EF4-FFF2-40B4-BE49-F238E27FC236}">
                <a16:creationId xmlns:a16="http://schemas.microsoft.com/office/drawing/2014/main" id="{CA0DFDFD-3530-4731-BD63-7FA9888CD7F8}"/>
              </a:ext>
            </a:extLst>
          </p:cNvPr>
          <p:cNvSpPr/>
          <p:nvPr/>
        </p:nvSpPr>
        <p:spPr>
          <a:xfrm>
            <a:off x="6335570" y="571207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19" name="Rectangle 18">
            <a:extLst>
              <a:ext uri="{FF2B5EF4-FFF2-40B4-BE49-F238E27FC236}">
                <a16:creationId xmlns:a16="http://schemas.microsoft.com/office/drawing/2014/main" id="{6A42EF3A-DA73-4E2C-807C-1636AB44F43E}"/>
              </a:ext>
            </a:extLst>
          </p:cNvPr>
          <p:cNvSpPr/>
          <p:nvPr/>
        </p:nvSpPr>
        <p:spPr>
          <a:xfrm>
            <a:off x="7224605" y="4905989"/>
            <a:ext cx="1330658" cy="1308312"/>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D965E392-6D75-4075-8130-E744F5A7EF7C}"/>
              </a:ext>
            </a:extLst>
          </p:cNvPr>
          <p:cNvSpPr/>
          <p:nvPr/>
        </p:nvSpPr>
        <p:spPr>
          <a:xfrm>
            <a:off x="7399068" y="5084273"/>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21" name="Oval 20">
            <a:extLst>
              <a:ext uri="{FF2B5EF4-FFF2-40B4-BE49-F238E27FC236}">
                <a16:creationId xmlns:a16="http://schemas.microsoft.com/office/drawing/2014/main" id="{8ECD54F2-7A06-4637-A328-2601452E3CC4}"/>
              </a:ext>
            </a:extLst>
          </p:cNvPr>
          <p:cNvSpPr/>
          <p:nvPr/>
        </p:nvSpPr>
        <p:spPr>
          <a:xfrm>
            <a:off x="8120123" y="508427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22" name="Oval 21">
            <a:extLst>
              <a:ext uri="{FF2B5EF4-FFF2-40B4-BE49-F238E27FC236}">
                <a16:creationId xmlns:a16="http://schemas.microsoft.com/office/drawing/2014/main" id="{59C5939C-699D-4CDE-B00D-0453F2F5F60D}"/>
              </a:ext>
            </a:extLst>
          </p:cNvPr>
          <p:cNvSpPr/>
          <p:nvPr/>
        </p:nvSpPr>
        <p:spPr>
          <a:xfrm>
            <a:off x="7399068" y="571207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23" name="Oval 22">
            <a:extLst>
              <a:ext uri="{FF2B5EF4-FFF2-40B4-BE49-F238E27FC236}">
                <a16:creationId xmlns:a16="http://schemas.microsoft.com/office/drawing/2014/main" id="{79ED06EB-D6CA-46A9-8A22-9E70C375631C}"/>
              </a:ext>
            </a:extLst>
          </p:cNvPr>
          <p:cNvSpPr/>
          <p:nvPr/>
        </p:nvSpPr>
        <p:spPr>
          <a:xfrm>
            <a:off x="8120124" y="571207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24" name="Rectangle 23">
            <a:extLst>
              <a:ext uri="{FF2B5EF4-FFF2-40B4-BE49-F238E27FC236}">
                <a16:creationId xmlns:a16="http://schemas.microsoft.com/office/drawing/2014/main" id="{0CE91DDE-0ABA-4976-BF7D-74B89D70AC7E}"/>
              </a:ext>
            </a:extLst>
          </p:cNvPr>
          <p:cNvSpPr/>
          <p:nvPr/>
        </p:nvSpPr>
        <p:spPr>
          <a:xfrm>
            <a:off x="8960263" y="4905989"/>
            <a:ext cx="1330658" cy="1308312"/>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FAFC794F-1E0B-44D9-8BC4-7C17DB7613C3}"/>
              </a:ext>
            </a:extLst>
          </p:cNvPr>
          <p:cNvSpPr/>
          <p:nvPr/>
        </p:nvSpPr>
        <p:spPr>
          <a:xfrm>
            <a:off x="9120624" y="5084273"/>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26" name="Oval 25">
            <a:extLst>
              <a:ext uri="{FF2B5EF4-FFF2-40B4-BE49-F238E27FC236}">
                <a16:creationId xmlns:a16="http://schemas.microsoft.com/office/drawing/2014/main" id="{CC9FEB6F-3B5E-4CBA-8DA7-A0BC5E2AE8E1}"/>
              </a:ext>
            </a:extLst>
          </p:cNvPr>
          <p:cNvSpPr/>
          <p:nvPr/>
        </p:nvSpPr>
        <p:spPr>
          <a:xfrm>
            <a:off x="9841679" y="508427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27" name="Oval 26">
            <a:extLst>
              <a:ext uri="{FF2B5EF4-FFF2-40B4-BE49-F238E27FC236}">
                <a16:creationId xmlns:a16="http://schemas.microsoft.com/office/drawing/2014/main" id="{FE6921A3-0811-47C8-B167-D474FEB1A11E}"/>
              </a:ext>
            </a:extLst>
          </p:cNvPr>
          <p:cNvSpPr/>
          <p:nvPr/>
        </p:nvSpPr>
        <p:spPr>
          <a:xfrm>
            <a:off x="9120624" y="571207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28" name="Oval 27">
            <a:extLst>
              <a:ext uri="{FF2B5EF4-FFF2-40B4-BE49-F238E27FC236}">
                <a16:creationId xmlns:a16="http://schemas.microsoft.com/office/drawing/2014/main" id="{590A4BFC-BCE8-4B8C-851E-4BE07A614792}"/>
              </a:ext>
            </a:extLst>
          </p:cNvPr>
          <p:cNvSpPr/>
          <p:nvPr/>
        </p:nvSpPr>
        <p:spPr>
          <a:xfrm>
            <a:off x="9841680" y="571207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cxnSp>
        <p:nvCxnSpPr>
          <p:cNvPr id="30" name="Straight Arrow Connector 29">
            <a:extLst>
              <a:ext uri="{FF2B5EF4-FFF2-40B4-BE49-F238E27FC236}">
                <a16:creationId xmlns:a16="http://schemas.microsoft.com/office/drawing/2014/main" id="{2522E981-CC7E-4D1C-A6B5-7F23D986C9AF}"/>
              </a:ext>
            </a:extLst>
          </p:cNvPr>
          <p:cNvCxnSpPr>
            <a:cxnSpLocks/>
            <a:stCxn id="6" idx="3"/>
            <a:endCxn id="14" idx="1"/>
          </p:cNvCxnSpPr>
          <p:nvPr/>
        </p:nvCxnSpPr>
        <p:spPr>
          <a:xfrm>
            <a:off x="4944981" y="5560145"/>
            <a:ext cx="509384"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70A8FD8F-B879-43FF-9C44-1D5F164D7684}"/>
              </a:ext>
            </a:extLst>
          </p:cNvPr>
          <p:cNvCxnSpPr>
            <a:cxnSpLocks/>
            <a:stCxn id="14" idx="3"/>
            <a:endCxn id="19" idx="1"/>
          </p:cNvCxnSpPr>
          <p:nvPr/>
        </p:nvCxnSpPr>
        <p:spPr>
          <a:xfrm>
            <a:off x="6785023" y="5560145"/>
            <a:ext cx="439582"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87EE2F10-D32B-482C-85EB-76FB6912280E}"/>
              </a:ext>
            </a:extLst>
          </p:cNvPr>
          <p:cNvCxnSpPr>
            <a:cxnSpLocks/>
            <a:stCxn id="19" idx="3"/>
            <a:endCxn id="24" idx="1"/>
          </p:cNvCxnSpPr>
          <p:nvPr/>
        </p:nvCxnSpPr>
        <p:spPr>
          <a:xfrm>
            <a:off x="8555263" y="5560145"/>
            <a:ext cx="405000"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89520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VRS Image Mask</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p:txBody>
          <a:bodyPr>
            <a:normAutofit/>
          </a:bodyPr>
          <a:lstStyle/>
          <a:p>
            <a:r>
              <a:rPr lang="en-US" dirty="0"/>
              <a:t>Per Quad granularity</a:t>
            </a:r>
          </a:p>
          <a:p>
            <a:r>
              <a:rPr lang="en-US" dirty="0"/>
              <a:t>2 bit mask based off image data only</a:t>
            </a:r>
          </a:p>
          <a:p>
            <a:pPr lvl="1"/>
            <a:r>
              <a:rPr lang="en-US" dirty="0"/>
              <a:t>Used for image driven reconstruction</a:t>
            </a:r>
          </a:p>
          <a:p>
            <a:r>
              <a:rPr lang="en-US" dirty="0"/>
              <a:t>4 modes</a:t>
            </a:r>
          </a:p>
          <a:p>
            <a:pPr lvl="1"/>
            <a:r>
              <a:rPr lang="en-US" dirty="0"/>
              <a:t>Single sample </a:t>
            </a:r>
          </a:p>
          <a:p>
            <a:pPr lvl="1"/>
            <a:r>
              <a:rPr lang="en-US" dirty="0"/>
              <a:t>Delta H</a:t>
            </a:r>
          </a:p>
          <a:p>
            <a:pPr lvl="1"/>
            <a:r>
              <a:rPr lang="en-US" dirty="0"/>
              <a:t>Delta V</a:t>
            </a:r>
          </a:p>
          <a:p>
            <a:pPr lvl="1"/>
            <a:r>
              <a:rPr lang="en-US" dirty="0"/>
              <a:t>All Samples</a:t>
            </a:r>
          </a:p>
          <a:p>
            <a:r>
              <a:rPr lang="en-US" dirty="0"/>
              <a:t>Provoking pixel retained in all modes</a:t>
            </a:r>
          </a:p>
        </p:txBody>
      </p:sp>
      <p:sp>
        <p:nvSpPr>
          <p:cNvPr id="4" name="Rectangle 3">
            <a:extLst>
              <a:ext uri="{FF2B5EF4-FFF2-40B4-BE49-F238E27FC236}">
                <a16:creationId xmlns:a16="http://schemas.microsoft.com/office/drawing/2014/main" id="{A70C2548-2A76-4EDE-BF5B-E38BD894A3E7}"/>
              </a:ext>
            </a:extLst>
          </p:cNvPr>
          <p:cNvSpPr/>
          <p:nvPr/>
        </p:nvSpPr>
        <p:spPr>
          <a:xfrm>
            <a:off x="2491859" y="5003588"/>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82ED5AFF-0E22-4E91-8C34-5FE6F355AE6B}"/>
              </a:ext>
            </a:extLst>
          </p:cNvPr>
          <p:cNvSpPr/>
          <p:nvPr/>
        </p:nvSpPr>
        <p:spPr>
          <a:xfrm>
            <a:off x="2652220" y="518187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6" name="Oval 5">
            <a:extLst>
              <a:ext uri="{FF2B5EF4-FFF2-40B4-BE49-F238E27FC236}">
                <a16:creationId xmlns:a16="http://schemas.microsoft.com/office/drawing/2014/main" id="{289FE050-9D35-411F-A956-F36985C6FDA0}"/>
              </a:ext>
            </a:extLst>
          </p:cNvPr>
          <p:cNvSpPr/>
          <p:nvPr/>
        </p:nvSpPr>
        <p:spPr>
          <a:xfrm>
            <a:off x="3373275" y="5181871"/>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7" name="Oval 6">
            <a:extLst>
              <a:ext uri="{FF2B5EF4-FFF2-40B4-BE49-F238E27FC236}">
                <a16:creationId xmlns:a16="http://schemas.microsoft.com/office/drawing/2014/main" id="{20FED953-553A-4CCE-9494-FBAFE722B04D}"/>
              </a:ext>
            </a:extLst>
          </p:cNvPr>
          <p:cNvSpPr/>
          <p:nvPr/>
        </p:nvSpPr>
        <p:spPr>
          <a:xfrm>
            <a:off x="2652220" y="5809670"/>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8" name="Oval 7">
            <a:extLst>
              <a:ext uri="{FF2B5EF4-FFF2-40B4-BE49-F238E27FC236}">
                <a16:creationId xmlns:a16="http://schemas.microsoft.com/office/drawing/2014/main" id="{4578F180-761D-4B5D-8C3F-5F00D6CE65A3}"/>
              </a:ext>
            </a:extLst>
          </p:cNvPr>
          <p:cNvSpPr/>
          <p:nvPr/>
        </p:nvSpPr>
        <p:spPr>
          <a:xfrm>
            <a:off x="3373276" y="5809669"/>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9" name="Rectangle 8">
            <a:extLst>
              <a:ext uri="{FF2B5EF4-FFF2-40B4-BE49-F238E27FC236}">
                <a16:creationId xmlns:a16="http://schemas.microsoft.com/office/drawing/2014/main" id="{7446C20E-47B5-4BB1-B962-F71493B69D9F}"/>
              </a:ext>
            </a:extLst>
          </p:cNvPr>
          <p:cNvSpPr/>
          <p:nvPr/>
        </p:nvSpPr>
        <p:spPr>
          <a:xfrm>
            <a:off x="4291088" y="5003588"/>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50C2C779-3749-4B1D-95D5-BE8B0FB8AA91}"/>
              </a:ext>
            </a:extLst>
          </p:cNvPr>
          <p:cNvSpPr/>
          <p:nvPr/>
        </p:nvSpPr>
        <p:spPr>
          <a:xfrm>
            <a:off x="4451449" y="518187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1" name="Oval 10">
            <a:extLst>
              <a:ext uri="{FF2B5EF4-FFF2-40B4-BE49-F238E27FC236}">
                <a16:creationId xmlns:a16="http://schemas.microsoft.com/office/drawing/2014/main" id="{D833C9C6-198D-48D6-BADD-BAB00DEE744F}"/>
              </a:ext>
            </a:extLst>
          </p:cNvPr>
          <p:cNvSpPr/>
          <p:nvPr/>
        </p:nvSpPr>
        <p:spPr>
          <a:xfrm>
            <a:off x="5172504" y="518187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12" name="Oval 11">
            <a:extLst>
              <a:ext uri="{FF2B5EF4-FFF2-40B4-BE49-F238E27FC236}">
                <a16:creationId xmlns:a16="http://schemas.microsoft.com/office/drawing/2014/main" id="{8218819E-3AD9-469F-A9CA-464770E42F80}"/>
              </a:ext>
            </a:extLst>
          </p:cNvPr>
          <p:cNvSpPr/>
          <p:nvPr/>
        </p:nvSpPr>
        <p:spPr>
          <a:xfrm>
            <a:off x="4451449" y="5809670"/>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3" name="Oval 12">
            <a:extLst>
              <a:ext uri="{FF2B5EF4-FFF2-40B4-BE49-F238E27FC236}">
                <a16:creationId xmlns:a16="http://schemas.microsoft.com/office/drawing/2014/main" id="{F666D6A5-D47F-48D5-B004-E1AADAE433F1}"/>
              </a:ext>
            </a:extLst>
          </p:cNvPr>
          <p:cNvSpPr/>
          <p:nvPr/>
        </p:nvSpPr>
        <p:spPr>
          <a:xfrm>
            <a:off x="5172505" y="5809669"/>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9" name="Rectangle 18">
            <a:extLst>
              <a:ext uri="{FF2B5EF4-FFF2-40B4-BE49-F238E27FC236}">
                <a16:creationId xmlns:a16="http://schemas.microsoft.com/office/drawing/2014/main" id="{B368B550-9635-46FD-A794-ACDE161FB5FE}"/>
              </a:ext>
            </a:extLst>
          </p:cNvPr>
          <p:cNvSpPr/>
          <p:nvPr/>
        </p:nvSpPr>
        <p:spPr>
          <a:xfrm>
            <a:off x="8118142" y="5003588"/>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E0E6619B-F809-49D0-9F97-8B17C8D56676}"/>
              </a:ext>
            </a:extLst>
          </p:cNvPr>
          <p:cNvSpPr/>
          <p:nvPr/>
        </p:nvSpPr>
        <p:spPr>
          <a:xfrm>
            <a:off x="8278503" y="518187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21" name="Oval 20">
            <a:extLst>
              <a:ext uri="{FF2B5EF4-FFF2-40B4-BE49-F238E27FC236}">
                <a16:creationId xmlns:a16="http://schemas.microsoft.com/office/drawing/2014/main" id="{641AFAF0-06E3-4F2C-9BC0-516026423C7D}"/>
              </a:ext>
            </a:extLst>
          </p:cNvPr>
          <p:cNvSpPr/>
          <p:nvPr/>
        </p:nvSpPr>
        <p:spPr>
          <a:xfrm>
            <a:off x="8999558" y="518187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22" name="Oval 21">
            <a:extLst>
              <a:ext uri="{FF2B5EF4-FFF2-40B4-BE49-F238E27FC236}">
                <a16:creationId xmlns:a16="http://schemas.microsoft.com/office/drawing/2014/main" id="{EA494E11-8241-4EC2-A037-71CB776509EC}"/>
              </a:ext>
            </a:extLst>
          </p:cNvPr>
          <p:cNvSpPr/>
          <p:nvPr/>
        </p:nvSpPr>
        <p:spPr>
          <a:xfrm>
            <a:off x="8278503" y="580967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23" name="Oval 22">
            <a:extLst>
              <a:ext uri="{FF2B5EF4-FFF2-40B4-BE49-F238E27FC236}">
                <a16:creationId xmlns:a16="http://schemas.microsoft.com/office/drawing/2014/main" id="{6B19B685-D6C4-4125-85A7-8C293C7D5C28}"/>
              </a:ext>
            </a:extLst>
          </p:cNvPr>
          <p:cNvSpPr/>
          <p:nvPr/>
        </p:nvSpPr>
        <p:spPr>
          <a:xfrm>
            <a:off x="8999559" y="5809669"/>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25" name="Rectangle 24">
            <a:extLst>
              <a:ext uri="{FF2B5EF4-FFF2-40B4-BE49-F238E27FC236}">
                <a16:creationId xmlns:a16="http://schemas.microsoft.com/office/drawing/2014/main" id="{89293A76-635A-44C7-B382-3885A085F6FC}"/>
              </a:ext>
            </a:extLst>
          </p:cNvPr>
          <p:cNvSpPr/>
          <p:nvPr/>
        </p:nvSpPr>
        <p:spPr>
          <a:xfrm>
            <a:off x="6296166" y="5003588"/>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6B654898-A9A7-4A4E-92D3-527999DAC5A0}"/>
              </a:ext>
            </a:extLst>
          </p:cNvPr>
          <p:cNvSpPr/>
          <p:nvPr/>
        </p:nvSpPr>
        <p:spPr>
          <a:xfrm>
            <a:off x="6456527" y="518187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27" name="Oval 26">
            <a:extLst>
              <a:ext uri="{FF2B5EF4-FFF2-40B4-BE49-F238E27FC236}">
                <a16:creationId xmlns:a16="http://schemas.microsoft.com/office/drawing/2014/main" id="{AB11886E-D0AB-4F9B-BA88-B7B75FCF203A}"/>
              </a:ext>
            </a:extLst>
          </p:cNvPr>
          <p:cNvSpPr/>
          <p:nvPr/>
        </p:nvSpPr>
        <p:spPr>
          <a:xfrm>
            <a:off x="7177582" y="5181871"/>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28" name="Oval 27">
            <a:extLst>
              <a:ext uri="{FF2B5EF4-FFF2-40B4-BE49-F238E27FC236}">
                <a16:creationId xmlns:a16="http://schemas.microsoft.com/office/drawing/2014/main" id="{4A6465E9-63C3-489F-9D1D-B9E9FEDA0BDE}"/>
              </a:ext>
            </a:extLst>
          </p:cNvPr>
          <p:cNvSpPr/>
          <p:nvPr/>
        </p:nvSpPr>
        <p:spPr>
          <a:xfrm>
            <a:off x="6456527" y="580967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29" name="Oval 28">
            <a:extLst>
              <a:ext uri="{FF2B5EF4-FFF2-40B4-BE49-F238E27FC236}">
                <a16:creationId xmlns:a16="http://schemas.microsoft.com/office/drawing/2014/main" id="{3172EE8B-2022-4063-AAA2-CB34BFD8A985}"/>
              </a:ext>
            </a:extLst>
          </p:cNvPr>
          <p:cNvSpPr/>
          <p:nvPr/>
        </p:nvSpPr>
        <p:spPr>
          <a:xfrm>
            <a:off x="7177583" y="5809669"/>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Tree>
    <p:extLst>
      <p:ext uri="{BB962C8B-B14F-4D97-AF65-F5344CB8AC3E}">
        <p14:creationId xmlns:p14="http://schemas.microsoft.com/office/powerpoint/2010/main" val="38062089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Gradient detection</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a:xfrm>
            <a:off x="447039" y="1828800"/>
            <a:ext cx="5648961" cy="4091354"/>
          </a:xfrm>
        </p:spPr>
        <p:txBody>
          <a:bodyPr>
            <a:normAutofit/>
          </a:bodyPr>
          <a:lstStyle/>
          <a:p>
            <a:r>
              <a:rPr lang="en-US" dirty="0"/>
              <a:t>Image based local gradients use codes</a:t>
            </a:r>
          </a:p>
          <a:p>
            <a:r>
              <a:rPr lang="en-US" dirty="0"/>
              <a:t>Detect local gradients within quad tiles for VRS</a:t>
            </a:r>
          </a:p>
          <a:p>
            <a:pPr lvl="1"/>
            <a:r>
              <a:rPr lang="en-US" dirty="0"/>
              <a:t>Detection thresholds based on tile / quad min </a:t>
            </a:r>
            <a:r>
              <a:rPr lang="en-US" dirty="0" err="1"/>
              <a:t>luma</a:t>
            </a:r>
            <a:endParaRPr lang="en-US" dirty="0"/>
          </a:p>
          <a:p>
            <a:pPr lvl="2"/>
            <a:r>
              <a:rPr lang="en-US" dirty="0"/>
              <a:t>Weber-Fechner Just Noticeable Difference [WEB]</a:t>
            </a:r>
          </a:p>
          <a:p>
            <a:pPr lvl="2"/>
            <a:br>
              <a:rPr lang="en-US" dirty="0"/>
            </a:br>
            <a:endParaRPr lang="en-US" dirty="0"/>
          </a:p>
          <a:p>
            <a:pPr lvl="1"/>
            <a:r>
              <a:rPr lang="en-US" dirty="0"/>
              <a:t>Detect Horizontal</a:t>
            </a:r>
          </a:p>
          <a:p>
            <a:pPr lvl="1"/>
            <a:r>
              <a:rPr lang="en-US" dirty="0"/>
              <a:t>Detect Vertical</a:t>
            </a:r>
          </a:p>
          <a:p>
            <a:pPr lvl="1"/>
            <a:r>
              <a:rPr lang="en-US" dirty="0"/>
              <a:t>Detect 1</a:t>
            </a:r>
            <a:r>
              <a:rPr lang="en-US" baseline="30000" dirty="0"/>
              <a:t>st</a:t>
            </a:r>
            <a:r>
              <a:rPr lang="en-US" dirty="0"/>
              <a:t> and 2</a:t>
            </a:r>
            <a:r>
              <a:rPr lang="en-US" baseline="30000" dirty="0"/>
              <a:t>nd</a:t>
            </a:r>
            <a:r>
              <a:rPr lang="en-US" dirty="0"/>
              <a:t> derivative gradients</a:t>
            </a:r>
          </a:p>
          <a:p>
            <a:r>
              <a:rPr lang="en-US" dirty="0"/>
              <a:t>OR codes in pixel quads </a:t>
            </a:r>
          </a:p>
        </p:txBody>
      </p:sp>
      <p:pic>
        <p:nvPicPr>
          <p:cNvPr id="5" name="Picture 4">
            <a:extLst>
              <a:ext uri="{FF2B5EF4-FFF2-40B4-BE49-F238E27FC236}">
                <a16:creationId xmlns:a16="http://schemas.microsoft.com/office/drawing/2014/main" id="{69396B91-2B53-46BA-9E93-9229FDEA9D17}"/>
              </a:ext>
            </a:extLst>
          </p:cNvPr>
          <p:cNvPicPr>
            <a:picLocks noChangeAspect="1"/>
          </p:cNvPicPr>
          <p:nvPr/>
        </p:nvPicPr>
        <p:blipFill>
          <a:blip r:embed="rId3"/>
          <a:stretch>
            <a:fillRect/>
          </a:stretch>
        </p:blipFill>
        <p:spPr>
          <a:xfrm>
            <a:off x="1304925" y="3003896"/>
            <a:ext cx="781050" cy="491945"/>
          </a:xfrm>
          <a:prstGeom prst="rect">
            <a:avLst/>
          </a:prstGeom>
        </p:spPr>
      </p:pic>
      <p:sp>
        <p:nvSpPr>
          <p:cNvPr id="6" name="TextBox 5">
            <a:extLst>
              <a:ext uri="{FF2B5EF4-FFF2-40B4-BE49-F238E27FC236}">
                <a16:creationId xmlns:a16="http://schemas.microsoft.com/office/drawing/2014/main" id="{5B016B76-3718-4BD1-872B-5C77EADA8E19}"/>
              </a:ext>
            </a:extLst>
          </p:cNvPr>
          <p:cNvSpPr txBox="1"/>
          <p:nvPr/>
        </p:nvSpPr>
        <p:spPr>
          <a:xfrm>
            <a:off x="6096000" y="1798582"/>
            <a:ext cx="5867400" cy="1754326"/>
          </a:xfrm>
          <a:prstGeom prst="rect">
            <a:avLst/>
          </a:prstGeom>
          <a:solidFill>
            <a:schemeClr val="bg1">
              <a:lumMod val="95000"/>
            </a:schemeClr>
          </a:solidFill>
        </p:spPr>
        <p:txBody>
          <a:bodyPr wrap="square" rtlCol="0">
            <a:spAutoFit/>
          </a:bodyPr>
          <a:lstStyle/>
          <a:p>
            <a:r>
              <a:rPr lang="en-US" dirty="0">
                <a:latin typeface="Courier New" panose="02070309020205020404" pitchFamily="49" charset="0"/>
                <a:cs typeface="Courier New" panose="02070309020205020404" pitchFamily="49" charset="0"/>
              </a:rPr>
              <a:t>// Image Base Gradient Codes</a:t>
            </a:r>
          </a:p>
          <a:p>
            <a:r>
              <a:rPr lang="en-US" dirty="0">
                <a:latin typeface="Courier New" panose="02070309020205020404" pitchFamily="49" charset="0"/>
                <a:cs typeface="Courier New" panose="02070309020205020404" pitchFamily="49" charset="0"/>
              </a:rPr>
              <a:t>#define VRS_IB_0   ( 0x0 )	// No grad</a:t>
            </a:r>
          </a:p>
          <a:p>
            <a:r>
              <a:rPr lang="en-US" dirty="0">
                <a:latin typeface="Courier New" panose="02070309020205020404" pitchFamily="49" charset="0"/>
                <a:cs typeface="Courier New" panose="02070309020205020404" pitchFamily="49" charset="0"/>
              </a:rPr>
              <a:t>#define VRS_IB_DH  ( 0x1 )	// Dir </a:t>
            </a:r>
            <a:r>
              <a:rPr lang="en-US" dirty="0" err="1">
                <a:latin typeface="Courier New" panose="02070309020205020404" pitchFamily="49" charset="0"/>
                <a:cs typeface="Courier New" panose="02070309020205020404" pitchFamily="49" charset="0"/>
              </a:rPr>
              <a:t>Hor</a:t>
            </a:r>
            <a:endParaRPr lang="en-US" dirty="0">
              <a:latin typeface="Courier New" panose="02070309020205020404" pitchFamily="49" charset="0"/>
              <a:cs typeface="Courier New" panose="02070309020205020404" pitchFamily="49" charset="0"/>
            </a:endParaRPr>
          </a:p>
          <a:p>
            <a:r>
              <a:rPr lang="en-US" dirty="0">
                <a:latin typeface="Courier New" panose="02070309020205020404" pitchFamily="49" charset="0"/>
                <a:cs typeface="Courier New" panose="02070309020205020404" pitchFamily="49" charset="0"/>
              </a:rPr>
              <a:t>#define VRS_IB_DV  ( 0x2 )	// Dir Ver</a:t>
            </a:r>
          </a:p>
          <a:p>
            <a:r>
              <a:rPr lang="en-US" dirty="0">
                <a:latin typeface="Courier New" panose="02070309020205020404" pitchFamily="49" charset="0"/>
                <a:cs typeface="Courier New" panose="02070309020205020404" pitchFamily="49" charset="0"/>
              </a:rPr>
              <a:t>#define VRS_IB_ALL ( 0x3 )	// All </a:t>
            </a:r>
            <a:r>
              <a:rPr lang="en-US" dirty="0" err="1">
                <a:latin typeface="Courier New" panose="02070309020205020404" pitchFamily="49" charset="0"/>
                <a:cs typeface="Courier New" panose="02070309020205020404" pitchFamily="49" charset="0"/>
              </a:rPr>
              <a:t>dirs</a:t>
            </a:r>
            <a:endParaRPr lang="en-US" dirty="0">
              <a:latin typeface="Courier New" panose="02070309020205020404" pitchFamily="49" charset="0"/>
              <a:cs typeface="Courier New" panose="02070309020205020404" pitchFamily="49" charset="0"/>
            </a:endParaRPr>
          </a:p>
          <a:p>
            <a:r>
              <a:rPr lang="nb-NO" dirty="0">
                <a:latin typeface="Courier New" panose="02070309020205020404" pitchFamily="49" charset="0"/>
                <a:cs typeface="Courier New" panose="02070309020205020404" pitchFamily="49" charset="0"/>
              </a:rPr>
              <a:t>#define VRS_IB_MASK( VRS_IB_ALL )</a:t>
            </a:r>
            <a:endParaRPr lang="en-US" dirty="0">
              <a:latin typeface="Courier New" panose="02070309020205020404" pitchFamily="49" charset="0"/>
              <a:cs typeface="Courier New" panose="02070309020205020404" pitchFamily="49" charset="0"/>
            </a:endParaRPr>
          </a:p>
        </p:txBody>
      </p:sp>
      <p:sp>
        <p:nvSpPr>
          <p:cNvPr id="7" name="TextBox 6">
            <a:extLst>
              <a:ext uri="{FF2B5EF4-FFF2-40B4-BE49-F238E27FC236}">
                <a16:creationId xmlns:a16="http://schemas.microsoft.com/office/drawing/2014/main" id="{528B9691-8C82-4027-9E45-1900981A87B2}"/>
              </a:ext>
            </a:extLst>
          </p:cNvPr>
          <p:cNvSpPr txBox="1"/>
          <p:nvPr/>
        </p:nvSpPr>
        <p:spPr>
          <a:xfrm>
            <a:off x="447039" y="4777333"/>
            <a:ext cx="11487151" cy="1754326"/>
          </a:xfrm>
          <a:prstGeom prst="rect">
            <a:avLst/>
          </a:prstGeom>
          <a:solidFill>
            <a:schemeClr val="bg1">
              <a:lumMod val="95000"/>
            </a:schemeClr>
          </a:solidFill>
        </p:spPr>
        <p:txBody>
          <a:bodyPr wrap="square" rtlCol="0">
            <a:spAutoFit/>
          </a:bodyPr>
          <a:lstStyle/>
          <a:p>
            <a:r>
              <a:rPr lang="en-US" dirty="0">
                <a:latin typeface="Courier New" panose="02070309020205020404" pitchFamily="49" charset="0"/>
                <a:cs typeface="Courier New" panose="02070309020205020404" pitchFamily="49" charset="0"/>
              </a:rPr>
              <a:t>// Local Weber-Fechner JND k calculation</a:t>
            </a:r>
          </a:p>
          <a:p>
            <a:r>
              <a:rPr lang="en-US" dirty="0">
                <a:latin typeface="Courier New" panose="02070309020205020404" pitchFamily="49" charset="0"/>
                <a:cs typeface="Courier New" panose="02070309020205020404" pitchFamily="49" charset="0"/>
              </a:rPr>
              <a:t>float </a:t>
            </a:r>
            <a:r>
              <a:rPr lang="en-US" dirty="0" err="1">
                <a:latin typeface="Courier New" panose="02070309020205020404" pitchFamily="49" charset="0"/>
                <a:cs typeface="Courier New" panose="02070309020205020404" pitchFamily="49" charset="0"/>
              </a:rPr>
              <a:t>tileLuma</a:t>
            </a:r>
            <a:r>
              <a:rPr lang="en-US" dirty="0">
                <a:latin typeface="Courier New" panose="02070309020205020404" pitchFamily="49" charset="0"/>
                <a:cs typeface="Courier New" panose="02070309020205020404" pitchFamily="49" charset="0"/>
              </a:rPr>
              <a:t> = min3( </a:t>
            </a:r>
            <a:r>
              <a:rPr lang="en-US" dirty="0" err="1">
                <a:latin typeface="Courier New" panose="02070309020205020404" pitchFamily="49" charset="0"/>
                <a:cs typeface="Courier New" panose="02070309020205020404" pitchFamily="49" charset="0"/>
              </a:rPr>
              <a:t>colorM</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colorNW</a:t>
            </a:r>
            <a:r>
              <a:rPr lang="en-US" dirty="0">
                <a:latin typeface="Courier New" panose="02070309020205020404" pitchFamily="49" charset="0"/>
                <a:cs typeface="Courier New" panose="02070309020205020404" pitchFamily="49" charset="0"/>
              </a:rPr>
              <a:t>, </a:t>
            </a:r>
            <a:br>
              <a:rPr lang="en-US" dirty="0">
                <a:latin typeface="Courier New" panose="02070309020205020404" pitchFamily="49" charset="0"/>
                <a:cs typeface="Courier New" panose="02070309020205020404" pitchFamily="49" charset="0"/>
              </a:rPr>
            </a:br>
            <a:r>
              <a:rPr lang="en-US" dirty="0">
                <a:latin typeface="Courier New" panose="02070309020205020404" pitchFamily="49" charset="0"/>
                <a:cs typeface="Courier New" panose="02070309020205020404" pitchFamily="49" charset="0"/>
              </a:rPr>
              <a:t>                 min3( </a:t>
            </a:r>
            <a:r>
              <a:rPr lang="en-US" dirty="0" err="1">
                <a:latin typeface="Courier New" panose="02070309020205020404" pitchFamily="49" charset="0"/>
                <a:cs typeface="Courier New" panose="02070309020205020404" pitchFamily="49" charset="0"/>
              </a:rPr>
              <a:t>colorSW</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colorSE</a:t>
            </a:r>
            <a:r>
              <a:rPr lang="en-US" dirty="0">
                <a:latin typeface="Courier New" panose="02070309020205020404" pitchFamily="49" charset="0"/>
                <a:cs typeface="Courier New" panose="02070309020205020404" pitchFamily="49" charset="0"/>
              </a:rPr>
              <a:t> , </a:t>
            </a:r>
            <a:br>
              <a:rPr lang="en-US" dirty="0">
                <a:latin typeface="Courier New" panose="02070309020205020404" pitchFamily="49" charset="0"/>
                <a:cs typeface="Courier New" panose="02070309020205020404" pitchFamily="49" charset="0"/>
              </a:rPr>
            </a:br>
            <a:r>
              <a:rPr lang="en-US" dirty="0">
                <a:latin typeface="Courier New" panose="02070309020205020404" pitchFamily="49" charset="0"/>
                <a:cs typeface="Courier New" panose="02070309020205020404" pitchFamily="49" charset="0"/>
              </a:rPr>
              <a:t>                 min3( </a:t>
            </a:r>
            <a:r>
              <a:rPr lang="en-US" dirty="0" err="1">
                <a:latin typeface="Courier New" panose="02070309020205020404" pitchFamily="49" charset="0"/>
                <a:cs typeface="Courier New" panose="02070309020205020404" pitchFamily="49" charset="0"/>
              </a:rPr>
              <a:t>colorNE</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colorW</a:t>
            </a:r>
            <a:r>
              <a:rPr lang="en-US" dirty="0">
                <a:latin typeface="Courier New" panose="02070309020205020404" pitchFamily="49" charset="0"/>
                <a:cs typeface="Courier New" panose="02070309020205020404" pitchFamily="49" charset="0"/>
              </a:rPr>
              <a:t>, </a:t>
            </a:r>
            <a:br>
              <a:rPr lang="en-US" dirty="0">
                <a:latin typeface="Courier New" panose="02070309020205020404" pitchFamily="49" charset="0"/>
                <a:cs typeface="Courier New" panose="02070309020205020404" pitchFamily="49" charset="0"/>
              </a:rPr>
            </a:br>
            <a:r>
              <a:rPr lang="en-US" dirty="0">
                <a:latin typeface="Courier New" panose="02070309020205020404" pitchFamily="49" charset="0"/>
                <a:cs typeface="Courier New" panose="02070309020205020404" pitchFamily="49" charset="0"/>
              </a:rPr>
              <a:t>                 min3( </a:t>
            </a:r>
            <a:r>
              <a:rPr lang="en-US" dirty="0" err="1">
                <a:latin typeface="Courier New" panose="02070309020205020404" pitchFamily="49" charset="0"/>
                <a:cs typeface="Courier New" panose="02070309020205020404" pitchFamily="49" charset="0"/>
              </a:rPr>
              <a:t>colorE</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colorN</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colorS</a:t>
            </a:r>
            <a:r>
              <a:rPr lang="en-US" dirty="0">
                <a:latin typeface="Courier New" panose="02070309020205020404" pitchFamily="49" charset="0"/>
                <a:cs typeface="Courier New" panose="02070309020205020404" pitchFamily="49" charset="0"/>
              </a:rPr>
              <a:t> ) ) ) );</a:t>
            </a:r>
          </a:p>
          <a:p>
            <a:r>
              <a:rPr lang="en-US" dirty="0">
                <a:latin typeface="Courier New" panose="02070309020205020404" pitchFamily="49" charset="0"/>
                <a:cs typeface="Courier New" panose="02070309020205020404" pitchFamily="49" charset="0"/>
              </a:rPr>
              <a:t>float </a:t>
            </a:r>
            <a:r>
              <a:rPr lang="en-US" dirty="0" err="1">
                <a:latin typeface="Courier New" panose="02070309020205020404" pitchFamily="49" charset="0"/>
                <a:cs typeface="Courier New" panose="02070309020205020404" pitchFamily="49" charset="0"/>
              </a:rPr>
              <a:t>visiblityThreshold</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vrsQualityThreshold</a:t>
            </a:r>
            <a:r>
              <a:rPr lang="en-US" dirty="0">
                <a:latin typeface="Courier New" panose="02070309020205020404" pitchFamily="49" charset="0"/>
                <a:cs typeface="Courier New" panose="02070309020205020404" pitchFamily="49" charset="0"/>
              </a:rPr>
              <a:t> * max( </a:t>
            </a:r>
            <a:r>
              <a:rPr lang="en-US" dirty="0" err="1">
                <a:latin typeface="Courier New" panose="02070309020205020404" pitchFamily="49" charset="0"/>
                <a:cs typeface="Courier New" panose="02070309020205020404" pitchFamily="49" charset="0"/>
              </a:rPr>
              <a:t>tileLuma</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deviceBlack</a:t>
            </a:r>
            <a:r>
              <a:rPr lang="en-US" dirty="0">
                <a:latin typeface="Courier New" panose="02070309020205020404" pitchFamily="49" charset="0"/>
                <a:cs typeface="Courier New" panose="02070309020205020404" pitchFamily="49" charset="0"/>
              </a:rPr>
              <a:t> );</a:t>
            </a:r>
          </a:p>
        </p:txBody>
      </p:sp>
    </p:spTree>
    <p:extLst>
      <p:ext uri="{BB962C8B-B14F-4D97-AF65-F5344CB8AC3E}">
        <p14:creationId xmlns:p14="http://schemas.microsoft.com/office/powerpoint/2010/main" val="26019191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Gradient detection</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a:xfrm>
            <a:off x="447039" y="1828800"/>
            <a:ext cx="5648961" cy="4091354"/>
          </a:xfrm>
        </p:spPr>
        <p:txBody>
          <a:bodyPr>
            <a:normAutofit/>
          </a:bodyPr>
          <a:lstStyle/>
          <a:p>
            <a:r>
              <a:rPr lang="en-US" dirty="0"/>
              <a:t>Image based local gradients use codes</a:t>
            </a:r>
          </a:p>
          <a:p>
            <a:r>
              <a:rPr lang="en-US" dirty="0"/>
              <a:t>Detect local gradients within quad tiles for VRS</a:t>
            </a:r>
          </a:p>
          <a:p>
            <a:pPr lvl="1"/>
            <a:r>
              <a:rPr lang="en-US" dirty="0"/>
              <a:t>Detection thresholds based on tile / quad min </a:t>
            </a:r>
            <a:r>
              <a:rPr lang="en-US" dirty="0" err="1"/>
              <a:t>luma</a:t>
            </a:r>
            <a:endParaRPr lang="en-US" dirty="0"/>
          </a:p>
          <a:p>
            <a:pPr lvl="2"/>
            <a:r>
              <a:rPr lang="en-US" dirty="0"/>
              <a:t>Weber-Fechner Just </a:t>
            </a:r>
            <a:r>
              <a:rPr lang="en-US" dirty="0" err="1"/>
              <a:t>Noticable</a:t>
            </a:r>
            <a:r>
              <a:rPr lang="en-US" dirty="0"/>
              <a:t> Difference</a:t>
            </a:r>
          </a:p>
          <a:p>
            <a:pPr lvl="1"/>
            <a:r>
              <a:rPr lang="en-US" dirty="0"/>
              <a:t>Detect Horizontal</a:t>
            </a:r>
          </a:p>
          <a:p>
            <a:pPr lvl="1"/>
            <a:r>
              <a:rPr lang="en-US" dirty="0"/>
              <a:t>Detect Vertical</a:t>
            </a:r>
          </a:p>
          <a:p>
            <a:pPr lvl="1"/>
            <a:r>
              <a:rPr lang="en-US" dirty="0"/>
              <a:t>Detect 1</a:t>
            </a:r>
            <a:r>
              <a:rPr lang="en-US" baseline="30000" dirty="0"/>
              <a:t>st</a:t>
            </a:r>
            <a:r>
              <a:rPr lang="en-US" dirty="0"/>
              <a:t> and 2</a:t>
            </a:r>
            <a:r>
              <a:rPr lang="en-US" baseline="30000" dirty="0"/>
              <a:t>nd</a:t>
            </a:r>
            <a:r>
              <a:rPr lang="en-US" dirty="0"/>
              <a:t> derivative gradients</a:t>
            </a:r>
          </a:p>
        </p:txBody>
      </p:sp>
      <p:pic>
        <p:nvPicPr>
          <p:cNvPr id="5" name="Picture 4">
            <a:extLst>
              <a:ext uri="{FF2B5EF4-FFF2-40B4-BE49-F238E27FC236}">
                <a16:creationId xmlns:a16="http://schemas.microsoft.com/office/drawing/2014/main" id="{69396B91-2B53-46BA-9E93-9229FDEA9D17}"/>
              </a:ext>
            </a:extLst>
          </p:cNvPr>
          <p:cNvPicPr>
            <a:picLocks noChangeAspect="1"/>
          </p:cNvPicPr>
          <p:nvPr/>
        </p:nvPicPr>
        <p:blipFill>
          <a:blip r:embed="rId2"/>
          <a:stretch>
            <a:fillRect/>
          </a:stretch>
        </p:blipFill>
        <p:spPr>
          <a:xfrm>
            <a:off x="862013" y="4045927"/>
            <a:ext cx="1709738" cy="1076880"/>
          </a:xfrm>
          <a:prstGeom prst="rect">
            <a:avLst/>
          </a:prstGeom>
        </p:spPr>
      </p:pic>
      <p:sp>
        <p:nvSpPr>
          <p:cNvPr id="6" name="TextBox 5">
            <a:extLst>
              <a:ext uri="{FF2B5EF4-FFF2-40B4-BE49-F238E27FC236}">
                <a16:creationId xmlns:a16="http://schemas.microsoft.com/office/drawing/2014/main" id="{5B016B76-3718-4BD1-872B-5C77EADA8E19}"/>
              </a:ext>
            </a:extLst>
          </p:cNvPr>
          <p:cNvSpPr txBox="1"/>
          <p:nvPr/>
        </p:nvSpPr>
        <p:spPr>
          <a:xfrm>
            <a:off x="6096000" y="1798582"/>
            <a:ext cx="5867400" cy="1754326"/>
          </a:xfrm>
          <a:prstGeom prst="rect">
            <a:avLst/>
          </a:prstGeom>
          <a:solidFill>
            <a:schemeClr val="bg1">
              <a:lumMod val="95000"/>
            </a:schemeClr>
          </a:solidFill>
        </p:spPr>
        <p:txBody>
          <a:bodyPr wrap="square" rtlCol="0">
            <a:spAutoFit/>
          </a:bodyPr>
          <a:lstStyle/>
          <a:p>
            <a:r>
              <a:rPr lang="en-US" dirty="0">
                <a:latin typeface="Courier New" panose="02070309020205020404" pitchFamily="49" charset="0"/>
                <a:cs typeface="Courier New" panose="02070309020205020404" pitchFamily="49" charset="0"/>
              </a:rPr>
              <a:t>// Image Base Gradient Codes</a:t>
            </a:r>
          </a:p>
          <a:p>
            <a:r>
              <a:rPr lang="en-US" dirty="0">
                <a:latin typeface="Courier New" panose="02070309020205020404" pitchFamily="49" charset="0"/>
                <a:cs typeface="Courier New" panose="02070309020205020404" pitchFamily="49" charset="0"/>
              </a:rPr>
              <a:t>#define VRS_IB_0( 0x0 )	// No grad</a:t>
            </a:r>
          </a:p>
          <a:p>
            <a:r>
              <a:rPr lang="en-US" dirty="0">
                <a:latin typeface="Courier New" panose="02070309020205020404" pitchFamily="49" charset="0"/>
                <a:cs typeface="Courier New" panose="02070309020205020404" pitchFamily="49" charset="0"/>
              </a:rPr>
              <a:t>#define VRS_IB_DH( 0x1 )	// Dir </a:t>
            </a:r>
            <a:r>
              <a:rPr lang="en-US" dirty="0" err="1">
                <a:latin typeface="Courier New" panose="02070309020205020404" pitchFamily="49" charset="0"/>
                <a:cs typeface="Courier New" panose="02070309020205020404" pitchFamily="49" charset="0"/>
              </a:rPr>
              <a:t>Hor</a:t>
            </a:r>
            <a:endParaRPr lang="en-US" dirty="0">
              <a:latin typeface="Courier New" panose="02070309020205020404" pitchFamily="49" charset="0"/>
              <a:cs typeface="Courier New" panose="02070309020205020404" pitchFamily="49" charset="0"/>
            </a:endParaRPr>
          </a:p>
          <a:p>
            <a:r>
              <a:rPr lang="en-US" dirty="0">
                <a:latin typeface="Courier New" panose="02070309020205020404" pitchFamily="49" charset="0"/>
                <a:cs typeface="Courier New" panose="02070309020205020404" pitchFamily="49" charset="0"/>
              </a:rPr>
              <a:t>#define VRS_IB_DV( 0x2 )	// Dir Ver</a:t>
            </a:r>
          </a:p>
          <a:p>
            <a:r>
              <a:rPr lang="en-US" dirty="0">
                <a:latin typeface="Courier New" panose="02070309020205020404" pitchFamily="49" charset="0"/>
                <a:cs typeface="Courier New" panose="02070309020205020404" pitchFamily="49" charset="0"/>
              </a:rPr>
              <a:t>#define VRS_IB_ALL( 0x3 )	// All </a:t>
            </a:r>
            <a:r>
              <a:rPr lang="en-US" dirty="0" err="1">
                <a:latin typeface="Courier New" panose="02070309020205020404" pitchFamily="49" charset="0"/>
                <a:cs typeface="Courier New" panose="02070309020205020404" pitchFamily="49" charset="0"/>
              </a:rPr>
              <a:t>dirs</a:t>
            </a:r>
            <a:endParaRPr lang="en-US" dirty="0">
              <a:latin typeface="Courier New" panose="02070309020205020404" pitchFamily="49" charset="0"/>
              <a:cs typeface="Courier New" panose="02070309020205020404" pitchFamily="49" charset="0"/>
            </a:endParaRPr>
          </a:p>
          <a:p>
            <a:r>
              <a:rPr lang="nb-NO" dirty="0">
                <a:latin typeface="Courier New" panose="02070309020205020404" pitchFamily="49" charset="0"/>
                <a:cs typeface="Courier New" panose="02070309020205020404" pitchFamily="49" charset="0"/>
              </a:rPr>
              <a:t>#define VRS_IB_MASK( VRS_IB_ALL )</a:t>
            </a:r>
            <a:endParaRPr lang="en-US" dirty="0">
              <a:latin typeface="Courier New" panose="02070309020205020404" pitchFamily="49" charset="0"/>
              <a:cs typeface="Courier New" panose="02070309020205020404" pitchFamily="49" charset="0"/>
            </a:endParaRPr>
          </a:p>
        </p:txBody>
      </p:sp>
      <p:sp>
        <p:nvSpPr>
          <p:cNvPr id="8" name="TextBox 7">
            <a:extLst>
              <a:ext uri="{FF2B5EF4-FFF2-40B4-BE49-F238E27FC236}">
                <a16:creationId xmlns:a16="http://schemas.microsoft.com/office/drawing/2014/main" id="{58F8FA60-049D-4B30-B335-D49384C3F439}"/>
              </a:ext>
            </a:extLst>
          </p:cNvPr>
          <p:cNvSpPr txBox="1"/>
          <p:nvPr/>
        </p:nvSpPr>
        <p:spPr>
          <a:xfrm>
            <a:off x="352424" y="1798582"/>
            <a:ext cx="11487151" cy="4247317"/>
          </a:xfrm>
          <a:prstGeom prst="rect">
            <a:avLst/>
          </a:prstGeom>
          <a:solidFill>
            <a:schemeClr val="bg1">
              <a:lumMod val="95000"/>
            </a:schemeClr>
          </a:solidFill>
        </p:spPr>
        <p:txBody>
          <a:bodyPr wrap="square" rtlCol="0">
            <a:spAutoFit/>
          </a:bodyPr>
          <a:lstStyle/>
          <a:p>
            <a:r>
              <a:rPr lang="en-US" dirty="0">
                <a:latin typeface="Courier New" panose="02070309020205020404" pitchFamily="49" charset="0"/>
                <a:cs typeface="Courier New" panose="02070309020205020404" pitchFamily="49" charset="0"/>
              </a:rPr>
              <a:t>// Horizontal</a:t>
            </a:r>
          </a:p>
          <a:p>
            <a:r>
              <a:rPr lang="en-US" dirty="0">
                <a:latin typeface="Courier New" panose="02070309020205020404" pitchFamily="49" charset="0"/>
                <a:cs typeface="Courier New" panose="02070309020205020404" pitchFamily="49" charset="0"/>
              </a:rPr>
              <a:t>float dh = max( abs( </a:t>
            </a:r>
            <a:r>
              <a:rPr lang="en-US" dirty="0" err="1">
                <a:latin typeface="Courier New" panose="02070309020205020404" pitchFamily="49" charset="0"/>
                <a:cs typeface="Courier New" panose="02070309020205020404" pitchFamily="49" charset="0"/>
              </a:rPr>
              <a:t>colorW</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colorM</a:t>
            </a:r>
            <a:r>
              <a:rPr lang="en-US" dirty="0">
                <a:latin typeface="Courier New" panose="02070309020205020404" pitchFamily="49" charset="0"/>
                <a:cs typeface="Courier New" panose="02070309020205020404" pitchFamily="49" charset="0"/>
              </a:rPr>
              <a:t> ), abs( </a:t>
            </a:r>
            <a:r>
              <a:rPr lang="en-US" dirty="0" err="1">
                <a:latin typeface="Courier New" panose="02070309020205020404" pitchFamily="49" charset="0"/>
                <a:cs typeface="Courier New" panose="02070309020205020404" pitchFamily="49" charset="0"/>
              </a:rPr>
              <a:t>colorE</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colorM</a:t>
            </a:r>
            <a:r>
              <a:rPr lang="en-US" dirty="0">
                <a:latin typeface="Courier New" panose="02070309020205020404" pitchFamily="49" charset="0"/>
                <a:cs typeface="Courier New" panose="02070309020205020404" pitchFamily="49" charset="0"/>
              </a:rPr>
              <a:t> ) );</a:t>
            </a:r>
          </a:p>
          <a:p>
            <a:r>
              <a:rPr lang="en-US" dirty="0">
                <a:latin typeface="Courier New" panose="02070309020205020404" pitchFamily="49" charset="0"/>
                <a:cs typeface="Courier New" panose="02070309020205020404" pitchFamily="49" charset="0"/>
              </a:rPr>
              <a:t>float </a:t>
            </a:r>
            <a:r>
              <a:rPr lang="en-US" dirty="0" err="1">
                <a:latin typeface="Courier New" panose="02070309020205020404" pitchFamily="49" charset="0"/>
                <a:cs typeface="Courier New" panose="02070309020205020404" pitchFamily="49" charset="0"/>
              </a:rPr>
              <a:t>ddh</a:t>
            </a:r>
            <a:r>
              <a:rPr lang="en-US" dirty="0">
                <a:latin typeface="Courier New" panose="02070309020205020404" pitchFamily="49" charset="0"/>
                <a:cs typeface="Courier New" panose="02070309020205020404" pitchFamily="49" charset="0"/>
              </a:rPr>
              <a:t>= max( abs( </a:t>
            </a:r>
            <a:r>
              <a:rPr lang="en-US" dirty="0" err="1">
                <a:latin typeface="Courier New" panose="02070309020205020404" pitchFamily="49" charset="0"/>
                <a:cs typeface="Courier New" panose="02070309020205020404" pitchFamily="49" charset="0"/>
              </a:rPr>
              <a:t>colorNW</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colorNE</a:t>
            </a:r>
            <a:r>
              <a:rPr lang="en-US" dirty="0">
                <a:latin typeface="Courier New" panose="02070309020205020404" pitchFamily="49" charset="0"/>
                <a:cs typeface="Courier New" panose="02070309020205020404" pitchFamily="49" charset="0"/>
              </a:rPr>
              <a:t> ), abs( </a:t>
            </a:r>
            <a:r>
              <a:rPr lang="en-US" dirty="0" err="1">
                <a:latin typeface="Courier New" panose="02070309020205020404" pitchFamily="49" charset="0"/>
                <a:cs typeface="Courier New" panose="02070309020205020404" pitchFamily="49" charset="0"/>
              </a:rPr>
              <a:t>colorSW</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colorSE</a:t>
            </a:r>
            <a:r>
              <a:rPr lang="en-US" dirty="0">
                <a:latin typeface="Courier New" panose="02070309020205020404" pitchFamily="49" charset="0"/>
                <a:cs typeface="Courier New" panose="02070309020205020404" pitchFamily="49" charset="0"/>
              </a:rPr>
              <a:t> ) );</a:t>
            </a:r>
          </a:p>
          <a:p>
            <a:r>
              <a:rPr lang="en-US" dirty="0">
                <a:latin typeface="Courier New" panose="02070309020205020404" pitchFamily="49" charset="0"/>
                <a:cs typeface="Courier New" panose="02070309020205020404" pitchFamily="49" charset="0"/>
              </a:rPr>
              <a:t>dh = max( dh, </a:t>
            </a:r>
            <a:r>
              <a:rPr lang="en-US" dirty="0" err="1">
                <a:latin typeface="Courier New" panose="02070309020205020404" pitchFamily="49" charset="0"/>
                <a:cs typeface="Courier New" panose="02070309020205020404" pitchFamily="49" charset="0"/>
              </a:rPr>
              <a:t>ddh</a:t>
            </a:r>
            <a:r>
              <a:rPr lang="en-US" dirty="0">
                <a:latin typeface="Courier New" panose="02070309020205020404" pitchFamily="49" charset="0"/>
                <a:cs typeface="Courier New" panose="02070309020205020404" pitchFamily="49" charset="0"/>
              </a:rPr>
              <a:t> );</a:t>
            </a:r>
          </a:p>
          <a:p>
            <a:endParaRPr lang="en-US" dirty="0">
              <a:latin typeface="Courier New" panose="02070309020205020404" pitchFamily="49" charset="0"/>
              <a:cs typeface="Courier New" panose="02070309020205020404" pitchFamily="49" charset="0"/>
            </a:endParaRPr>
          </a:p>
          <a:p>
            <a:r>
              <a:rPr lang="en-US" dirty="0">
                <a:latin typeface="Courier New" panose="02070309020205020404" pitchFamily="49" charset="0"/>
                <a:cs typeface="Courier New" panose="02070309020205020404" pitchFamily="49" charset="0"/>
              </a:rPr>
              <a:t>// Repeat for Vertical</a:t>
            </a:r>
          </a:p>
          <a:p>
            <a:endParaRPr lang="en-US" dirty="0">
              <a:latin typeface="Courier New" panose="02070309020205020404" pitchFamily="49" charset="0"/>
              <a:cs typeface="Courier New" panose="02070309020205020404" pitchFamily="49" charset="0"/>
            </a:endParaRPr>
          </a:p>
          <a:p>
            <a:r>
              <a:rPr lang="en-US" dirty="0">
                <a:latin typeface="Courier New" panose="02070309020205020404" pitchFamily="49" charset="0"/>
                <a:cs typeface="Courier New" panose="02070309020205020404" pitchFamily="49" charset="0"/>
              </a:rPr>
              <a:t>// VH direction and delta</a:t>
            </a:r>
          </a:p>
          <a:p>
            <a:r>
              <a:rPr lang="en-US" dirty="0" err="1">
                <a:latin typeface="Courier New" panose="02070309020205020404" pitchFamily="49" charset="0"/>
                <a:cs typeface="Courier New" panose="02070309020205020404" pitchFamily="49" charset="0"/>
              </a:rPr>
              <a:t>result.vrsRate</a:t>
            </a:r>
            <a:r>
              <a:rPr lang="en-US" dirty="0">
                <a:latin typeface="Courier New" panose="02070309020205020404" pitchFamily="49" charset="0"/>
                <a:cs typeface="Courier New" panose="02070309020205020404" pitchFamily="49" charset="0"/>
              </a:rPr>
              <a:t>  = VRS_IB_0;</a:t>
            </a:r>
          </a:p>
          <a:p>
            <a:r>
              <a:rPr lang="en-US" dirty="0" err="1">
                <a:latin typeface="Courier New" panose="02070309020205020404" pitchFamily="49" charset="0"/>
                <a:cs typeface="Courier New" panose="02070309020205020404" pitchFamily="49" charset="0"/>
              </a:rPr>
              <a:t>result.vrsRate</a:t>
            </a:r>
            <a:r>
              <a:rPr lang="en-US" dirty="0">
                <a:latin typeface="Courier New" panose="02070309020205020404" pitchFamily="49" charset="0"/>
                <a:cs typeface="Courier New" panose="02070309020205020404" pitchFamily="49" charset="0"/>
              </a:rPr>
              <a:t> |= dh &lt; </a:t>
            </a:r>
            <a:r>
              <a:rPr lang="en-US" dirty="0" err="1">
                <a:latin typeface="Courier New" panose="02070309020205020404" pitchFamily="49" charset="0"/>
                <a:cs typeface="Courier New" panose="02070309020205020404" pitchFamily="49" charset="0"/>
              </a:rPr>
              <a:t>visiblityThreshold</a:t>
            </a:r>
            <a:r>
              <a:rPr lang="en-US" dirty="0">
                <a:latin typeface="Courier New" panose="02070309020205020404" pitchFamily="49" charset="0"/>
                <a:cs typeface="Courier New" panose="02070309020205020404" pitchFamily="49" charset="0"/>
              </a:rPr>
              <a:t> ? 0 : VRS_IB_DH;</a:t>
            </a:r>
          </a:p>
          <a:p>
            <a:r>
              <a:rPr lang="en-US" dirty="0" err="1">
                <a:latin typeface="Courier New" panose="02070309020205020404" pitchFamily="49" charset="0"/>
                <a:cs typeface="Courier New" panose="02070309020205020404" pitchFamily="49" charset="0"/>
              </a:rPr>
              <a:t>result.vrsRate</a:t>
            </a:r>
            <a:r>
              <a:rPr lang="en-US" dirty="0">
                <a:latin typeface="Courier New" panose="02070309020205020404" pitchFamily="49" charset="0"/>
                <a:cs typeface="Courier New" panose="02070309020205020404" pitchFamily="49" charset="0"/>
              </a:rPr>
              <a:t> |= dv &lt; </a:t>
            </a:r>
            <a:r>
              <a:rPr lang="en-US" dirty="0" err="1">
                <a:latin typeface="Courier New" panose="02070309020205020404" pitchFamily="49" charset="0"/>
                <a:cs typeface="Courier New" panose="02070309020205020404" pitchFamily="49" charset="0"/>
              </a:rPr>
              <a:t>visiblityThreshold</a:t>
            </a:r>
            <a:r>
              <a:rPr lang="en-US" dirty="0">
                <a:latin typeface="Courier New" panose="02070309020205020404" pitchFamily="49" charset="0"/>
                <a:cs typeface="Courier New" panose="02070309020205020404" pitchFamily="49" charset="0"/>
              </a:rPr>
              <a:t> ? 0 : VRS_IB_DV;</a:t>
            </a:r>
          </a:p>
          <a:p>
            <a:endParaRPr lang="en-US" dirty="0">
              <a:latin typeface="Courier New" panose="02070309020205020404" pitchFamily="49" charset="0"/>
              <a:cs typeface="Courier New" panose="02070309020205020404" pitchFamily="49" charset="0"/>
            </a:endParaRPr>
          </a:p>
          <a:p>
            <a:r>
              <a:rPr lang="en-US" dirty="0">
                <a:latin typeface="Courier New" panose="02070309020205020404" pitchFamily="49" charset="0"/>
                <a:cs typeface="Courier New" panose="02070309020205020404" pitchFamily="49" charset="0"/>
              </a:rPr>
              <a:t>// Merge quads – promoting through individual directions to all directions</a:t>
            </a:r>
          </a:p>
          <a:p>
            <a:r>
              <a:rPr lang="en-US" dirty="0" err="1">
                <a:latin typeface="Courier New" panose="02070309020205020404" pitchFamily="49" charset="0"/>
                <a:cs typeface="Courier New" panose="02070309020205020404" pitchFamily="49" charset="0"/>
              </a:rPr>
              <a:t>result.vrsRate</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ddx</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result.vrsRate</a:t>
            </a:r>
            <a:r>
              <a:rPr lang="en-US" dirty="0">
                <a:latin typeface="Courier New" panose="02070309020205020404" pitchFamily="49" charset="0"/>
                <a:cs typeface="Courier New" panose="02070309020205020404" pitchFamily="49" charset="0"/>
              </a:rPr>
              <a:t> );</a:t>
            </a:r>
          </a:p>
          <a:p>
            <a:r>
              <a:rPr lang="en-US" dirty="0" err="1">
                <a:latin typeface="Courier New" panose="02070309020205020404" pitchFamily="49" charset="0"/>
                <a:cs typeface="Courier New" panose="02070309020205020404" pitchFamily="49" charset="0"/>
              </a:rPr>
              <a:t>result.vrsRate</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ddy</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result.vrsRate</a:t>
            </a:r>
            <a:r>
              <a:rPr lang="en-US" dirty="0">
                <a:latin typeface="Courier New" panose="02070309020205020404" pitchFamily="49" charset="0"/>
                <a:cs typeface="Courier New" panose="02070309020205020404" pitchFamily="49" charset="0"/>
              </a:rPr>
              <a:t> );</a:t>
            </a:r>
          </a:p>
        </p:txBody>
      </p:sp>
    </p:spTree>
    <p:extLst>
      <p:ext uri="{BB962C8B-B14F-4D97-AF65-F5344CB8AC3E}">
        <p14:creationId xmlns:p14="http://schemas.microsoft.com/office/powerpoint/2010/main" val="5708525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A tree with snow on the ground&#10;&#10;Description automatically generated">
            <a:extLst>
              <a:ext uri="{FF2B5EF4-FFF2-40B4-BE49-F238E27FC236}">
                <a16:creationId xmlns:a16="http://schemas.microsoft.com/office/drawing/2014/main" id="{C4A1E8F5-64C4-41B3-B013-5C2CAB2F34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69239"/>
          </a:xfrm>
          <a:prstGeom prst="rect">
            <a:avLst/>
          </a:prstGeom>
        </p:spPr>
      </p:pic>
      <p:sp>
        <p:nvSpPr>
          <p:cNvPr id="3" name="TextBox 2">
            <a:extLst>
              <a:ext uri="{FF2B5EF4-FFF2-40B4-BE49-F238E27FC236}">
                <a16:creationId xmlns:a16="http://schemas.microsoft.com/office/drawing/2014/main" id="{FACC745F-AAB9-4A2E-A6AB-F4FE836B6394}"/>
              </a:ext>
            </a:extLst>
          </p:cNvPr>
          <p:cNvSpPr txBox="1"/>
          <p:nvPr/>
        </p:nvSpPr>
        <p:spPr>
          <a:xfrm>
            <a:off x="6197600" y="122182"/>
            <a:ext cx="5867400" cy="1754326"/>
          </a:xfrm>
          <a:prstGeom prst="rect">
            <a:avLst/>
          </a:prstGeom>
          <a:solidFill>
            <a:schemeClr val="bg1">
              <a:lumMod val="95000"/>
            </a:schemeClr>
          </a:solidFill>
        </p:spPr>
        <p:txBody>
          <a:bodyPr wrap="square" rtlCol="0">
            <a:spAutoFit/>
          </a:bodyPr>
          <a:lstStyle/>
          <a:p>
            <a:r>
              <a:rPr lang="en-US" dirty="0">
                <a:latin typeface="Courier New" panose="02070309020205020404" pitchFamily="49" charset="0"/>
                <a:cs typeface="Courier New" panose="02070309020205020404" pitchFamily="49" charset="0"/>
              </a:rPr>
              <a:t>// Image Base Gradient Codes</a:t>
            </a:r>
          </a:p>
          <a:p>
            <a:r>
              <a:rPr lang="en-US" dirty="0">
                <a:latin typeface="Courier New" panose="02070309020205020404" pitchFamily="49" charset="0"/>
                <a:cs typeface="Courier New" panose="02070309020205020404" pitchFamily="49" charset="0"/>
              </a:rPr>
              <a:t>#define VRS_IB_0   ( 0x0 )	// No grad</a:t>
            </a:r>
          </a:p>
          <a:p>
            <a:r>
              <a:rPr lang="en-US" dirty="0">
                <a:latin typeface="Courier New" panose="02070309020205020404" pitchFamily="49" charset="0"/>
                <a:cs typeface="Courier New" panose="02070309020205020404" pitchFamily="49" charset="0"/>
              </a:rPr>
              <a:t>#define VRS_IB_DH  ( 0x1 )	// Dir </a:t>
            </a:r>
            <a:r>
              <a:rPr lang="en-US" dirty="0" err="1">
                <a:latin typeface="Courier New" panose="02070309020205020404" pitchFamily="49" charset="0"/>
                <a:cs typeface="Courier New" panose="02070309020205020404" pitchFamily="49" charset="0"/>
              </a:rPr>
              <a:t>Hor</a:t>
            </a:r>
            <a:endParaRPr lang="en-US" dirty="0">
              <a:latin typeface="Courier New" panose="02070309020205020404" pitchFamily="49" charset="0"/>
              <a:cs typeface="Courier New" panose="02070309020205020404" pitchFamily="49" charset="0"/>
            </a:endParaRPr>
          </a:p>
          <a:p>
            <a:r>
              <a:rPr lang="en-US" dirty="0">
                <a:latin typeface="Courier New" panose="02070309020205020404" pitchFamily="49" charset="0"/>
                <a:cs typeface="Courier New" panose="02070309020205020404" pitchFamily="49" charset="0"/>
              </a:rPr>
              <a:t>#define VRS_IB_DV  ( 0x2 )	// Dir Ver</a:t>
            </a:r>
          </a:p>
          <a:p>
            <a:r>
              <a:rPr lang="en-US" dirty="0">
                <a:latin typeface="Courier New" panose="02070309020205020404" pitchFamily="49" charset="0"/>
                <a:cs typeface="Courier New" panose="02070309020205020404" pitchFamily="49" charset="0"/>
              </a:rPr>
              <a:t>#define VRS_IB_ALL ( 0x3 )	// All </a:t>
            </a:r>
            <a:r>
              <a:rPr lang="en-US" dirty="0" err="1">
                <a:latin typeface="Courier New" panose="02070309020205020404" pitchFamily="49" charset="0"/>
                <a:cs typeface="Courier New" panose="02070309020205020404" pitchFamily="49" charset="0"/>
              </a:rPr>
              <a:t>dirs</a:t>
            </a:r>
            <a:endParaRPr lang="en-US" dirty="0">
              <a:latin typeface="Courier New" panose="02070309020205020404" pitchFamily="49" charset="0"/>
              <a:cs typeface="Courier New" panose="02070309020205020404" pitchFamily="49" charset="0"/>
            </a:endParaRPr>
          </a:p>
          <a:p>
            <a:r>
              <a:rPr lang="nb-NO" dirty="0">
                <a:latin typeface="Courier New" panose="02070309020205020404" pitchFamily="49" charset="0"/>
                <a:cs typeface="Courier New" panose="02070309020205020404" pitchFamily="49" charset="0"/>
              </a:rPr>
              <a:t>#define VRS_IB_MASK( VRS_IB_ALL )</a:t>
            </a:r>
            <a:endParaRPr lang="en-US" dirty="0">
              <a:latin typeface="Courier New" panose="02070309020205020404" pitchFamily="49" charset="0"/>
              <a:cs typeface="Courier New" panose="02070309020205020404" pitchFamily="49" charset="0"/>
            </a:endParaRPr>
          </a:p>
        </p:txBody>
      </p:sp>
      <p:sp>
        <p:nvSpPr>
          <p:cNvPr id="4" name="TextBox 3">
            <a:extLst>
              <a:ext uri="{FF2B5EF4-FFF2-40B4-BE49-F238E27FC236}">
                <a16:creationId xmlns:a16="http://schemas.microsoft.com/office/drawing/2014/main" id="{4218657E-666C-46A7-A76C-9381BD023A8E}"/>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38066627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 GRADIENT HISTORY</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p:txBody>
          <a:bodyPr>
            <a:normAutofit/>
          </a:bodyPr>
          <a:lstStyle/>
          <a:p>
            <a:r>
              <a:rPr lang="en-US" dirty="0"/>
              <a:t>VRS rate estimation relies heavily on prediction and temporal coherency of gradients</a:t>
            </a:r>
          </a:p>
          <a:p>
            <a:r>
              <a:rPr lang="en-US" dirty="0"/>
              <a:t>Multiple sources of aliasing and data loss</a:t>
            </a:r>
          </a:p>
          <a:p>
            <a:pPr lvl="1"/>
            <a:r>
              <a:rPr lang="en-US" dirty="0"/>
              <a:t>Motion</a:t>
            </a:r>
          </a:p>
          <a:p>
            <a:pPr lvl="1"/>
            <a:r>
              <a:rPr lang="en-US" dirty="0"/>
              <a:t>Disocclusion</a:t>
            </a:r>
          </a:p>
          <a:p>
            <a:pPr lvl="1"/>
            <a:r>
              <a:rPr lang="en-US" dirty="0"/>
              <a:t>Temporal Anti Aliasing </a:t>
            </a:r>
            <a:r>
              <a:rPr lang="en-US" dirty="0" err="1"/>
              <a:t>Upsamling</a:t>
            </a:r>
            <a:endParaRPr lang="en-US" dirty="0"/>
          </a:p>
          <a:p>
            <a:pPr lvl="2"/>
            <a:r>
              <a:rPr lang="en-US" dirty="0"/>
              <a:t>Frame jitter / sample rotation</a:t>
            </a:r>
          </a:p>
          <a:p>
            <a:pPr lvl="1"/>
            <a:endParaRPr lang="en-US" dirty="0"/>
          </a:p>
          <a:p>
            <a:pPr lvl="1"/>
            <a:endParaRPr lang="en-US" dirty="0"/>
          </a:p>
        </p:txBody>
      </p:sp>
      <p:pic>
        <p:nvPicPr>
          <p:cNvPr id="9" name="Picture 8" descr="A picture containing green, colorful, sitting, painted&#10;&#10;Description automatically generated">
            <a:extLst>
              <a:ext uri="{FF2B5EF4-FFF2-40B4-BE49-F238E27FC236}">
                <a16:creationId xmlns:a16="http://schemas.microsoft.com/office/drawing/2014/main" id="{7F43BC99-E7CE-4E04-8F3E-013882ED23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2" name="Content Placeholder 2">
            <a:extLst>
              <a:ext uri="{FF2B5EF4-FFF2-40B4-BE49-F238E27FC236}">
                <a16:creationId xmlns:a16="http://schemas.microsoft.com/office/drawing/2014/main" id="{F9894D21-2CF9-4635-BE29-D60CF39E24C3}"/>
              </a:ext>
            </a:extLst>
          </p:cNvPr>
          <p:cNvSpPr txBox="1">
            <a:spLocks/>
          </p:cNvSpPr>
          <p:nvPr/>
        </p:nvSpPr>
        <p:spPr>
          <a:xfrm>
            <a:off x="193039" y="3516350"/>
            <a:ext cx="7922261" cy="3163849"/>
          </a:xfrm>
          <a:prstGeom prst="rect">
            <a:avLst/>
          </a:prstGeom>
          <a:solidFill>
            <a:srgbClr val="000000">
              <a:alpha val="67059"/>
            </a:srgbClr>
          </a:solidFill>
        </p:spPr>
        <p:txBody>
          <a:bodyPr vert="horz" lIns="91440" tIns="45720" rIns="91440" bIns="45720" rtlCol="0">
            <a:normAutofit/>
          </a:bodyPr>
          <a:lstStyle>
            <a:lvl1pPr marL="231775" indent="-231775" algn="l" defTabSz="914400" rtl="0" eaLnBrk="1" latinLnBrk="0" hangingPunct="1">
              <a:lnSpc>
                <a:spcPct val="90000"/>
              </a:lnSpc>
              <a:spcBef>
                <a:spcPts val="1000"/>
              </a:spcBef>
              <a:buClr>
                <a:schemeClr val="accent4"/>
              </a:buClr>
              <a:buFont typeface="Arial" panose="020B0604020202020204" pitchFamily="34" charset="0"/>
              <a:buChar char="•"/>
              <a:tabLst/>
              <a:defRPr sz="1800" kern="1200">
                <a:solidFill>
                  <a:schemeClr val="tx1"/>
                </a:solidFill>
                <a:latin typeface="+mn-lt"/>
                <a:ea typeface="+mn-ea"/>
                <a:cs typeface="+mn-cs"/>
              </a:defRPr>
            </a:lvl1pPr>
            <a:lvl2pPr marL="465138" indent="-233363" algn="l" defTabSz="914400" rtl="0" eaLnBrk="1" latinLnBrk="0" hangingPunct="1">
              <a:lnSpc>
                <a:spcPct val="90000"/>
              </a:lnSpc>
              <a:spcBef>
                <a:spcPts val="500"/>
              </a:spcBef>
              <a:buClr>
                <a:schemeClr val="accent4"/>
              </a:buClr>
              <a:buFont typeface="System Font Regular"/>
              <a:buChar char="–"/>
              <a:tabLst/>
              <a:defRPr sz="1600" kern="1200">
                <a:solidFill>
                  <a:schemeClr val="tx1"/>
                </a:solidFill>
                <a:latin typeface="+mn-lt"/>
                <a:ea typeface="+mn-ea"/>
                <a:cs typeface="+mn-cs"/>
              </a:defRPr>
            </a:lvl2pPr>
            <a:lvl3pPr marL="687388" indent="-222250"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3pPr>
            <a:lvl4pPr marL="919163" indent="-231775" algn="l" defTabSz="914400" rtl="0" eaLnBrk="1" latinLnBrk="0" hangingPunct="1">
              <a:lnSpc>
                <a:spcPct val="90000"/>
              </a:lnSpc>
              <a:spcBef>
                <a:spcPts val="500"/>
              </a:spcBef>
              <a:buClr>
                <a:schemeClr val="accent4"/>
              </a:buClr>
              <a:buFont typeface="System Font Regular"/>
              <a:buChar char="–"/>
              <a:tabLst/>
              <a:defRPr sz="1400" kern="1200">
                <a:solidFill>
                  <a:schemeClr val="tx1"/>
                </a:solidFill>
                <a:latin typeface="+mn-lt"/>
                <a:ea typeface="+mn-ea"/>
                <a:cs typeface="+mn-cs"/>
              </a:defRPr>
            </a:lvl4pPr>
            <a:lvl5pPr marL="1152525" indent="-233363"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chemeClr val="bg1"/>
                </a:solidFill>
                <a:effectLst>
                  <a:outerShdw blurRad="38100" dist="38100" dir="2700000" algn="tl">
                    <a:srgbClr val="000000">
                      <a:alpha val="43137"/>
                    </a:srgbClr>
                  </a:outerShdw>
                </a:effectLst>
              </a:rPr>
              <a:t>VRS rate prediction relies heavily on temporal coherency of gradients</a:t>
            </a:r>
          </a:p>
          <a:p>
            <a:r>
              <a:rPr lang="en-US" dirty="0">
                <a:solidFill>
                  <a:schemeClr val="bg1"/>
                </a:solidFill>
                <a:effectLst>
                  <a:outerShdw blurRad="38100" dist="38100" dir="2700000" algn="tl">
                    <a:srgbClr val="000000">
                      <a:alpha val="43137"/>
                    </a:srgbClr>
                  </a:outerShdw>
                </a:effectLst>
              </a:rPr>
              <a:t>Multiple sources of aliasing and data loss</a:t>
            </a:r>
          </a:p>
          <a:p>
            <a:pPr lvl="1"/>
            <a:r>
              <a:rPr lang="en-US" dirty="0">
                <a:solidFill>
                  <a:schemeClr val="bg1"/>
                </a:solidFill>
                <a:effectLst>
                  <a:outerShdw blurRad="38100" dist="38100" dir="2700000" algn="tl">
                    <a:srgbClr val="000000">
                      <a:alpha val="43137"/>
                    </a:srgbClr>
                  </a:outerShdw>
                </a:effectLst>
              </a:rPr>
              <a:t>Motion</a:t>
            </a:r>
          </a:p>
          <a:p>
            <a:pPr lvl="1"/>
            <a:r>
              <a:rPr lang="en-US" dirty="0">
                <a:solidFill>
                  <a:schemeClr val="bg1"/>
                </a:solidFill>
                <a:effectLst>
                  <a:outerShdw blurRad="38100" dist="38100" dir="2700000" algn="tl">
                    <a:srgbClr val="000000">
                      <a:alpha val="43137"/>
                    </a:srgbClr>
                  </a:outerShdw>
                </a:effectLst>
              </a:rPr>
              <a:t>Disocclusion</a:t>
            </a:r>
          </a:p>
          <a:p>
            <a:pPr lvl="1"/>
            <a:r>
              <a:rPr lang="en-US" dirty="0">
                <a:solidFill>
                  <a:schemeClr val="bg1"/>
                </a:solidFill>
                <a:effectLst>
                  <a:outerShdw blurRad="38100" dist="38100" dir="2700000" algn="tl">
                    <a:srgbClr val="000000">
                      <a:alpha val="43137"/>
                    </a:srgbClr>
                  </a:outerShdw>
                </a:effectLst>
              </a:rPr>
              <a:t>Temporal Anti Aliasing Up-sampling</a:t>
            </a:r>
          </a:p>
          <a:p>
            <a:pPr lvl="2"/>
            <a:r>
              <a:rPr lang="en-US" dirty="0">
                <a:solidFill>
                  <a:schemeClr val="bg1"/>
                </a:solidFill>
                <a:effectLst>
                  <a:outerShdw blurRad="38100" dist="38100" dir="2700000" algn="tl">
                    <a:srgbClr val="000000">
                      <a:alpha val="43137"/>
                    </a:srgbClr>
                  </a:outerShdw>
                </a:effectLst>
              </a:rPr>
              <a:t>Frame jitter / sample rotation</a:t>
            </a:r>
          </a:p>
          <a:p>
            <a:r>
              <a:rPr lang="en-US" dirty="0">
                <a:solidFill>
                  <a:schemeClr val="bg1"/>
                </a:solidFill>
                <a:effectLst>
                  <a:outerShdw blurRad="38100" dist="38100" dir="2700000" algn="tl">
                    <a:srgbClr val="000000">
                      <a:alpha val="43137"/>
                    </a:srgbClr>
                  </a:outerShdw>
                </a:effectLst>
              </a:rPr>
              <a:t>[LEI19] Proposes spatial smoothing and motion compensation functions</a:t>
            </a:r>
          </a:p>
          <a:p>
            <a:pPr lvl="1"/>
            <a:r>
              <a:rPr lang="en-US" dirty="0">
                <a:solidFill>
                  <a:schemeClr val="bg1"/>
                </a:solidFill>
                <a:effectLst>
                  <a:outerShdw blurRad="38100" dist="38100" dir="2700000" algn="tl">
                    <a:srgbClr val="000000">
                      <a:alpha val="43137"/>
                    </a:srgbClr>
                  </a:outerShdw>
                </a:effectLst>
              </a:rPr>
              <a:t>Targeted approach requires tuning</a:t>
            </a:r>
          </a:p>
          <a:p>
            <a:pPr lvl="1"/>
            <a:r>
              <a:rPr lang="en-US" dirty="0">
                <a:solidFill>
                  <a:schemeClr val="bg1"/>
                </a:solidFill>
                <a:effectLst>
                  <a:outerShdw blurRad="38100" dist="38100" dir="2700000" algn="tl">
                    <a:srgbClr val="000000">
                      <a:alpha val="43137"/>
                    </a:srgbClr>
                  </a:outerShdw>
                </a:effectLst>
              </a:rPr>
              <a:t>Might result in overestimation</a:t>
            </a:r>
          </a:p>
          <a:p>
            <a:r>
              <a:rPr lang="en-US" dirty="0">
                <a:solidFill>
                  <a:schemeClr val="bg1"/>
                </a:solidFill>
                <a:effectLst>
                  <a:outerShdw blurRad="38100" dist="38100" dir="2700000" algn="tl">
                    <a:srgbClr val="000000">
                      <a:alpha val="43137"/>
                    </a:srgbClr>
                  </a:outerShdw>
                </a:effectLst>
              </a:rPr>
              <a:t>Instead we focus on conservative temporal accumulation and prediction</a:t>
            </a:r>
          </a:p>
          <a:p>
            <a:endParaRPr lang="en-US" dirty="0">
              <a:solidFill>
                <a:schemeClr val="bg1"/>
              </a:solidFill>
              <a:effectLst>
                <a:outerShdw blurRad="38100" dist="38100" dir="2700000" algn="tl">
                  <a:srgbClr val="000000">
                    <a:alpha val="43137"/>
                  </a:srgbClr>
                </a:outerShdw>
              </a:effectLst>
            </a:endParaRPr>
          </a:p>
          <a:p>
            <a:pPr lvl="1"/>
            <a:endParaRPr lang="en-US" dirty="0">
              <a:solidFill>
                <a:schemeClr val="bg1"/>
              </a:solidFill>
              <a:effectLst>
                <a:outerShdw blurRad="38100" dist="38100" dir="2700000" algn="tl">
                  <a:srgbClr val="000000">
                    <a:alpha val="43137"/>
                  </a:srgbClr>
                </a:outerShdw>
              </a:effectLst>
            </a:endParaRPr>
          </a:p>
          <a:p>
            <a:pPr lvl="1"/>
            <a:endParaRPr lang="en-US" dirty="0">
              <a:solidFill>
                <a:schemeClr val="bg1"/>
              </a:solidFill>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A3333390-38D5-4B9B-AE80-26AA7CF2C40F}"/>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3683353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 GRADIENT HISTORY</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p:txBody>
          <a:bodyPr>
            <a:normAutofit/>
          </a:bodyPr>
          <a:lstStyle/>
          <a:p>
            <a:r>
              <a:rPr lang="en-US" dirty="0"/>
              <a:t>VRS rate estimation relies heavily on prediction and temporal coherency of gradients</a:t>
            </a:r>
          </a:p>
          <a:p>
            <a:r>
              <a:rPr lang="en-US" dirty="0"/>
              <a:t>Multiple sources of aliasing and data loss</a:t>
            </a:r>
          </a:p>
          <a:p>
            <a:pPr lvl="1"/>
            <a:r>
              <a:rPr lang="en-US" dirty="0"/>
              <a:t>Motion</a:t>
            </a:r>
          </a:p>
          <a:p>
            <a:pPr lvl="1"/>
            <a:r>
              <a:rPr lang="en-US" dirty="0"/>
              <a:t>Disocclusion</a:t>
            </a:r>
          </a:p>
          <a:p>
            <a:pPr lvl="1"/>
            <a:r>
              <a:rPr lang="en-US" dirty="0"/>
              <a:t>Temporal Anti Aliasing </a:t>
            </a:r>
            <a:r>
              <a:rPr lang="en-US" dirty="0" err="1"/>
              <a:t>Upsamling</a:t>
            </a:r>
            <a:endParaRPr lang="en-US" dirty="0"/>
          </a:p>
          <a:p>
            <a:pPr lvl="2"/>
            <a:r>
              <a:rPr lang="en-US" dirty="0"/>
              <a:t>Frame jitter / sample rotation</a:t>
            </a:r>
          </a:p>
          <a:p>
            <a:pPr lvl="1"/>
            <a:endParaRPr lang="en-US" dirty="0"/>
          </a:p>
          <a:p>
            <a:pPr lvl="1"/>
            <a:endParaRPr lang="en-US" dirty="0"/>
          </a:p>
        </p:txBody>
      </p:sp>
      <p:pic>
        <p:nvPicPr>
          <p:cNvPr id="5" name="Picture 4" descr="A picture containing green, colorful, sitting, parked&#10;&#10;Description automatically generated">
            <a:extLst>
              <a:ext uri="{FF2B5EF4-FFF2-40B4-BE49-F238E27FC236}">
                <a16:creationId xmlns:a16="http://schemas.microsoft.com/office/drawing/2014/main" id="{678F1BD6-E729-4962-9FD2-220B2633A3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FA2CAB0E-F721-4615-81EE-6B768BDE03AD}"/>
              </a:ext>
            </a:extLst>
          </p:cNvPr>
          <p:cNvSpPr txBox="1"/>
          <p:nvPr/>
        </p:nvSpPr>
        <p:spPr>
          <a:xfrm>
            <a:off x="231532" y="3875454"/>
            <a:ext cx="2925801" cy="461665"/>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Motion Disocclusion</a:t>
            </a:r>
          </a:p>
        </p:txBody>
      </p:sp>
      <p:cxnSp>
        <p:nvCxnSpPr>
          <p:cNvPr id="8" name="Straight Arrow Connector 7">
            <a:extLst>
              <a:ext uri="{FF2B5EF4-FFF2-40B4-BE49-F238E27FC236}">
                <a16:creationId xmlns:a16="http://schemas.microsoft.com/office/drawing/2014/main" id="{9D954512-2AA2-4223-A3F3-EDE68C405479}"/>
              </a:ext>
            </a:extLst>
          </p:cNvPr>
          <p:cNvCxnSpPr/>
          <p:nvPr/>
        </p:nvCxnSpPr>
        <p:spPr>
          <a:xfrm flipV="1">
            <a:off x="3213100" y="3644900"/>
            <a:ext cx="495300" cy="431800"/>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36C01D55-46D6-4E6D-AB20-9BE45EC02CCB}"/>
              </a:ext>
            </a:extLst>
          </p:cNvPr>
          <p:cNvSpPr txBox="1"/>
          <p:nvPr/>
        </p:nvSpPr>
        <p:spPr>
          <a:xfrm>
            <a:off x="3555803" y="1047094"/>
            <a:ext cx="3027945" cy="461665"/>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Temporal Coherency</a:t>
            </a:r>
          </a:p>
        </p:txBody>
      </p:sp>
      <p:cxnSp>
        <p:nvCxnSpPr>
          <p:cNvPr id="11" name="Straight Arrow Connector 10">
            <a:extLst>
              <a:ext uri="{FF2B5EF4-FFF2-40B4-BE49-F238E27FC236}">
                <a16:creationId xmlns:a16="http://schemas.microsoft.com/office/drawing/2014/main" id="{BD90FAA9-F189-4DFE-B860-C91F39678D8A}"/>
              </a:ext>
            </a:extLst>
          </p:cNvPr>
          <p:cNvCxnSpPr>
            <a:cxnSpLocks/>
            <a:stCxn id="10" idx="3"/>
          </p:cNvCxnSpPr>
          <p:nvPr/>
        </p:nvCxnSpPr>
        <p:spPr>
          <a:xfrm flipV="1">
            <a:off x="6583748" y="890954"/>
            <a:ext cx="680455" cy="386973"/>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DB3449FD-82C9-49A4-83A7-B170D35FE61C}"/>
              </a:ext>
            </a:extLst>
          </p:cNvPr>
          <p:cNvSpPr txBox="1"/>
          <p:nvPr/>
        </p:nvSpPr>
        <p:spPr>
          <a:xfrm>
            <a:off x="6184703" y="5810906"/>
            <a:ext cx="851515" cy="461665"/>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Jitter</a:t>
            </a:r>
          </a:p>
        </p:txBody>
      </p:sp>
      <p:cxnSp>
        <p:nvCxnSpPr>
          <p:cNvPr id="15" name="Straight Arrow Connector 14">
            <a:extLst>
              <a:ext uri="{FF2B5EF4-FFF2-40B4-BE49-F238E27FC236}">
                <a16:creationId xmlns:a16="http://schemas.microsoft.com/office/drawing/2014/main" id="{B9B3119B-C8DF-417B-A0A5-D09E911D3A18}"/>
              </a:ext>
            </a:extLst>
          </p:cNvPr>
          <p:cNvCxnSpPr>
            <a:cxnSpLocks/>
            <a:stCxn id="14" idx="1"/>
          </p:cNvCxnSpPr>
          <p:nvPr/>
        </p:nvCxnSpPr>
        <p:spPr>
          <a:xfrm flipH="1" flipV="1">
            <a:off x="5345509" y="4066094"/>
            <a:ext cx="839194" cy="1975645"/>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976274E1-0F27-4885-8B04-123420E05A39}"/>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1530704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380EED0-4EBD-4429-9D9A-FFEAA9F2E1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77170A34-47D8-4953-996D-84F5FF1FFACC}"/>
              </a:ext>
            </a:extLst>
          </p:cNvPr>
          <p:cNvSpPr txBox="1"/>
          <p:nvPr/>
        </p:nvSpPr>
        <p:spPr>
          <a:xfrm>
            <a:off x="0" y="0"/>
            <a:ext cx="2307042" cy="830997"/>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Gradients (2bit)</a:t>
            </a:r>
          </a:p>
          <a:p>
            <a:r>
              <a:rPr lang="en-US" sz="2400" dirty="0">
                <a:solidFill>
                  <a:schemeClr val="bg1"/>
                </a:solidFill>
                <a:effectLst>
                  <a:outerShdw blurRad="38100" dist="38100" dir="2700000" algn="tl">
                    <a:srgbClr val="000000">
                      <a:alpha val="43137"/>
                    </a:srgbClr>
                  </a:outerShdw>
                </a:effectLst>
              </a:rPr>
              <a:t>Frame N</a:t>
            </a:r>
          </a:p>
        </p:txBody>
      </p:sp>
      <p:sp>
        <p:nvSpPr>
          <p:cNvPr id="4" name="TextBox 3">
            <a:extLst>
              <a:ext uri="{FF2B5EF4-FFF2-40B4-BE49-F238E27FC236}">
                <a16:creationId xmlns:a16="http://schemas.microsoft.com/office/drawing/2014/main" id="{C890975E-E970-4420-B94F-74ACC5DCA7BB}"/>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5708902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A78609B-8BB4-4D0C-9ED3-49437BDD81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46D10C96-B2F0-4DD0-A020-B3079C94354E}"/>
              </a:ext>
            </a:extLst>
          </p:cNvPr>
          <p:cNvSpPr txBox="1"/>
          <p:nvPr/>
        </p:nvSpPr>
        <p:spPr>
          <a:xfrm>
            <a:off x="0" y="0"/>
            <a:ext cx="2307042" cy="830997"/>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Gradients (2bit)</a:t>
            </a:r>
          </a:p>
          <a:p>
            <a:r>
              <a:rPr lang="en-US" sz="2400" dirty="0">
                <a:solidFill>
                  <a:schemeClr val="bg1"/>
                </a:solidFill>
                <a:effectLst>
                  <a:outerShdw blurRad="38100" dist="38100" dir="2700000" algn="tl">
                    <a:srgbClr val="000000">
                      <a:alpha val="43137"/>
                    </a:srgbClr>
                  </a:outerShdw>
                </a:effectLst>
              </a:rPr>
              <a:t>Frame N - 1</a:t>
            </a:r>
          </a:p>
        </p:txBody>
      </p:sp>
      <p:sp>
        <p:nvSpPr>
          <p:cNvPr id="4" name="TextBox 3">
            <a:extLst>
              <a:ext uri="{FF2B5EF4-FFF2-40B4-BE49-F238E27FC236}">
                <a16:creationId xmlns:a16="http://schemas.microsoft.com/office/drawing/2014/main" id="{EC13CD20-1EA9-44A6-8780-1B5108F4B8F4}"/>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0896600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FD7E467-D3E7-49A8-A991-27F813C9AA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5E159A40-E131-4CF0-AFF1-1E785880C8CA}"/>
              </a:ext>
            </a:extLst>
          </p:cNvPr>
          <p:cNvSpPr txBox="1"/>
          <p:nvPr/>
        </p:nvSpPr>
        <p:spPr>
          <a:xfrm>
            <a:off x="0" y="0"/>
            <a:ext cx="2307042" cy="830997"/>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Gradients (2bit)</a:t>
            </a:r>
          </a:p>
          <a:p>
            <a:r>
              <a:rPr lang="en-US" sz="2400" dirty="0">
                <a:solidFill>
                  <a:schemeClr val="bg1"/>
                </a:solidFill>
                <a:effectLst>
                  <a:outerShdw blurRad="38100" dist="38100" dir="2700000" algn="tl">
                    <a:srgbClr val="000000">
                      <a:alpha val="43137"/>
                    </a:srgbClr>
                  </a:outerShdw>
                </a:effectLst>
              </a:rPr>
              <a:t>Frame N - 2</a:t>
            </a:r>
          </a:p>
        </p:txBody>
      </p:sp>
      <p:sp>
        <p:nvSpPr>
          <p:cNvPr id="4" name="TextBox 3">
            <a:extLst>
              <a:ext uri="{FF2B5EF4-FFF2-40B4-BE49-F238E27FC236}">
                <a16:creationId xmlns:a16="http://schemas.microsoft.com/office/drawing/2014/main" id="{3FE2BE51-62D7-452D-8F96-88565175B4E3}"/>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1998018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97D29AB-DC1E-4885-AAE5-998F838DD7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AFACB2C1-BDDD-48EF-9E72-3B44F6529741}"/>
              </a:ext>
            </a:extLst>
          </p:cNvPr>
          <p:cNvSpPr txBox="1"/>
          <p:nvPr/>
        </p:nvSpPr>
        <p:spPr>
          <a:xfrm>
            <a:off x="0" y="0"/>
            <a:ext cx="2307042" cy="830997"/>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Gradients (2bit)</a:t>
            </a:r>
          </a:p>
          <a:p>
            <a:r>
              <a:rPr lang="en-US" sz="2400" dirty="0">
                <a:solidFill>
                  <a:schemeClr val="bg1"/>
                </a:solidFill>
                <a:effectLst>
                  <a:outerShdw blurRad="38100" dist="38100" dir="2700000" algn="tl">
                    <a:srgbClr val="000000">
                      <a:alpha val="43137"/>
                    </a:srgbClr>
                  </a:outerShdw>
                </a:effectLst>
              </a:rPr>
              <a:t>Frame N - 3</a:t>
            </a:r>
          </a:p>
        </p:txBody>
      </p:sp>
      <p:sp>
        <p:nvSpPr>
          <p:cNvPr id="6" name="TextBox 5">
            <a:extLst>
              <a:ext uri="{FF2B5EF4-FFF2-40B4-BE49-F238E27FC236}">
                <a16:creationId xmlns:a16="http://schemas.microsoft.com/office/drawing/2014/main" id="{9AD221DD-0999-444B-A179-D05770764777}"/>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13615657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Gradient HISTORY ROLL : </a:t>
            </a:r>
            <a:br>
              <a:rPr lang="en-US" dirty="0"/>
            </a:br>
            <a:r>
              <a:rPr lang="en-US" dirty="0"/>
              <a:t>keep 4 re-projected frames</a:t>
            </a:r>
          </a:p>
        </p:txBody>
      </p:sp>
      <p:sp>
        <p:nvSpPr>
          <p:cNvPr id="7" name="TextBox 6">
            <a:extLst>
              <a:ext uri="{FF2B5EF4-FFF2-40B4-BE49-F238E27FC236}">
                <a16:creationId xmlns:a16="http://schemas.microsoft.com/office/drawing/2014/main" id="{E98683F5-C2C1-45A2-8C31-F8B19C9A9193}"/>
              </a:ext>
            </a:extLst>
          </p:cNvPr>
          <p:cNvSpPr txBox="1"/>
          <p:nvPr/>
        </p:nvSpPr>
        <p:spPr>
          <a:xfrm>
            <a:off x="447039" y="1439329"/>
            <a:ext cx="11252154" cy="2308324"/>
          </a:xfrm>
          <a:prstGeom prst="rect">
            <a:avLst/>
          </a:prstGeom>
          <a:solidFill>
            <a:schemeClr val="bg1">
              <a:lumMod val="95000"/>
            </a:schemeClr>
          </a:solidFill>
        </p:spPr>
        <p:txBody>
          <a:bodyPr wrap="square" rtlCol="0">
            <a:spAutoFit/>
          </a:bodyPr>
          <a:lstStyle/>
          <a:p>
            <a:r>
              <a:rPr lang="en-US" dirty="0">
                <a:latin typeface="Courier New" panose="02070309020205020404" pitchFamily="49" charset="0"/>
                <a:cs typeface="Courier New" panose="02070309020205020404" pitchFamily="49" charset="0"/>
              </a:rPr>
              <a:t>// VRS history roll during gradient detection</a:t>
            </a:r>
          </a:p>
          <a:p>
            <a:r>
              <a:rPr lang="en-US" dirty="0">
                <a:latin typeface="Courier New" panose="02070309020205020404" pitchFamily="49" charset="0"/>
                <a:cs typeface="Courier New" panose="02070309020205020404" pitchFamily="49" charset="0"/>
              </a:rPr>
              <a:t>// Reprojection happens in main VRS tile shader.</a:t>
            </a:r>
          </a:p>
          <a:p>
            <a:r>
              <a:rPr lang="en-US" dirty="0">
                <a:latin typeface="Courier New" panose="02070309020205020404" pitchFamily="49" charset="0"/>
                <a:cs typeface="Courier New" panose="02070309020205020404" pitchFamily="49" charset="0"/>
              </a:rPr>
              <a:t>if( ( ( </a:t>
            </a:r>
            <a:r>
              <a:rPr lang="en-US" dirty="0" err="1">
                <a:latin typeface="Courier New" panose="02070309020205020404" pitchFamily="49" charset="0"/>
                <a:cs typeface="Courier New" panose="02070309020205020404" pitchFamily="49" charset="0"/>
              </a:rPr>
              <a:t>dispatchThreadID.x</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dispatchThreadID.y</a:t>
            </a:r>
            <a:r>
              <a:rPr lang="en-US" dirty="0">
                <a:latin typeface="Courier New" panose="02070309020205020404" pitchFamily="49" charset="0"/>
                <a:cs typeface="Courier New" panose="02070309020205020404" pitchFamily="49" charset="0"/>
              </a:rPr>
              <a:t> ) &amp; 0x1 ) == 0 )</a:t>
            </a:r>
          </a:p>
          <a:p>
            <a:r>
              <a:rPr lang="en-US" dirty="0">
                <a:latin typeface="Courier New" panose="02070309020205020404" pitchFamily="49" charset="0"/>
                <a:cs typeface="Courier New" panose="02070309020205020404" pitchFamily="49" charset="0"/>
              </a:rPr>
              <a:t>{</a:t>
            </a:r>
          </a:p>
          <a:p>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uint</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vrsHistoryRate</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vrsRateRWTex</a:t>
            </a:r>
            <a:r>
              <a:rPr lang="en-US" dirty="0">
                <a:latin typeface="Courier New" panose="02070309020205020404" pitchFamily="49" charset="0"/>
                <a:cs typeface="Courier New" panose="02070309020205020404" pitchFamily="49" charset="0"/>
              </a:rPr>
              <a:t>[</a:t>
            </a:r>
            <a:r>
              <a:rPr lang="en-US" dirty="0" err="1">
                <a:latin typeface="Courier New" panose="02070309020205020404" pitchFamily="49" charset="0"/>
                <a:cs typeface="Courier New" panose="02070309020205020404" pitchFamily="49" charset="0"/>
              </a:rPr>
              <a:t>dispatchThreadID</a:t>
            </a:r>
            <a:r>
              <a:rPr lang="en-US" dirty="0">
                <a:latin typeface="Courier New" panose="02070309020205020404" pitchFamily="49" charset="0"/>
                <a:cs typeface="Courier New" panose="02070309020205020404" pitchFamily="49" charset="0"/>
              </a:rPr>
              <a:t> &gt;&gt; 1];</a:t>
            </a:r>
          </a:p>
          <a:p>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vrsRateRWTex</a:t>
            </a:r>
            <a:r>
              <a:rPr lang="en-US" dirty="0">
                <a:latin typeface="Courier New" panose="02070309020205020404" pitchFamily="49" charset="0"/>
                <a:cs typeface="Courier New" panose="02070309020205020404" pitchFamily="49" charset="0"/>
              </a:rPr>
              <a:t>[</a:t>
            </a:r>
            <a:r>
              <a:rPr lang="en-US" dirty="0" err="1">
                <a:latin typeface="Courier New" panose="02070309020205020404" pitchFamily="49" charset="0"/>
                <a:cs typeface="Courier New" panose="02070309020205020404" pitchFamily="49" charset="0"/>
              </a:rPr>
              <a:t>dispatchThreadID</a:t>
            </a:r>
            <a:r>
              <a:rPr lang="en-US" dirty="0">
                <a:latin typeface="Courier New" panose="02070309020205020404" pitchFamily="49" charset="0"/>
                <a:cs typeface="Courier New" panose="02070309020205020404" pitchFamily="49" charset="0"/>
              </a:rPr>
              <a:t> &gt;&gt; 1] = ( </a:t>
            </a:r>
            <a:r>
              <a:rPr lang="en-US" dirty="0" err="1">
                <a:latin typeface="Courier New" panose="02070309020205020404" pitchFamily="49" charset="0"/>
                <a:cs typeface="Courier New" panose="02070309020205020404" pitchFamily="49" charset="0"/>
              </a:rPr>
              <a:t>freshResults.vrsRate</a:t>
            </a:r>
            <a:r>
              <a:rPr lang="en-US" dirty="0">
                <a:latin typeface="Courier New" panose="02070309020205020404" pitchFamily="49" charset="0"/>
                <a:cs typeface="Courier New" panose="02070309020205020404" pitchFamily="49" charset="0"/>
              </a:rPr>
              <a:t> &amp; ( ( 0x3 ) ) ) |</a:t>
            </a:r>
            <a:br>
              <a:rPr lang="en-US" dirty="0">
                <a:latin typeface="Courier New" panose="02070309020205020404" pitchFamily="49" charset="0"/>
                <a:cs typeface="Courier New" panose="02070309020205020404" pitchFamily="49" charset="0"/>
              </a:rPr>
            </a:br>
            <a:r>
              <a:rPr lang="en-US" dirty="0">
                <a:latin typeface="Courier New" panose="02070309020205020404" pitchFamily="49" charset="0"/>
                <a:cs typeface="Courier New" panose="02070309020205020404" pitchFamily="49" charset="0"/>
              </a:rPr>
              <a:t>                                        ( ( </a:t>
            </a:r>
            <a:r>
              <a:rPr lang="en-US" dirty="0" err="1">
                <a:latin typeface="Courier New" panose="02070309020205020404" pitchFamily="49" charset="0"/>
                <a:cs typeface="Courier New" panose="02070309020205020404" pitchFamily="49" charset="0"/>
              </a:rPr>
              <a:t>vrsHistoryRate</a:t>
            </a:r>
            <a:r>
              <a:rPr lang="en-US" dirty="0">
                <a:latin typeface="Courier New" panose="02070309020205020404" pitchFamily="49" charset="0"/>
                <a:cs typeface="Courier New" panose="02070309020205020404" pitchFamily="49" charset="0"/>
              </a:rPr>
              <a:t> &lt;&lt; 2 ) &amp; 0xFC );</a:t>
            </a:r>
          </a:p>
          <a:p>
            <a:r>
              <a:rPr lang="en-US" dirty="0">
                <a:latin typeface="Courier New" panose="02070309020205020404" pitchFamily="49" charset="0"/>
                <a:cs typeface="Courier New" panose="02070309020205020404" pitchFamily="49" charset="0"/>
              </a:rPr>
              <a:t>}</a:t>
            </a:r>
          </a:p>
        </p:txBody>
      </p:sp>
      <p:pic>
        <p:nvPicPr>
          <p:cNvPr id="13" name="Picture 12" descr="A tree with snow on the ground&#10;&#10;Description automatically generated">
            <a:extLst>
              <a:ext uri="{FF2B5EF4-FFF2-40B4-BE49-F238E27FC236}">
                <a16:creationId xmlns:a16="http://schemas.microsoft.com/office/drawing/2014/main" id="{665545F6-55B3-48E3-9A1E-AD7C9EFA2B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7900" y="4112109"/>
            <a:ext cx="3113700" cy="1754326"/>
          </a:xfrm>
          <a:prstGeom prst="rect">
            <a:avLst/>
          </a:prstGeom>
        </p:spPr>
      </p:pic>
      <p:pic>
        <p:nvPicPr>
          <p:cNvPr id="14" name="Picture 13" descr="A tree with snow on the ground&#10;&#10;Description automatically generated">
            <a:extLst>
              <a:ext uri="{FF2B5EF4-FFF2-40B4-BE49-F238E27FC236}">
                <a16:creationId xmlns:a16="http://schemas.microsoft.com/office/drawing/2014/main" id="{87903163-E0C1-4D3B-9590-AA791FF242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038" y="3768098"/>
            <a:ext cx="4536191" cy="2555789"/>
          </a:xfrm>
          <a:prstGeom prst="rect">
            <a:avLst/>
          </a:prstGeom>
        </p:spPr>
      </p:pic>
      <p:pic>
        <p:nvPicPr>
          <p:cNvPr id="15" name="Picture 14" descr="A tree with snow on the ground&#10;&#10;Description automatically generated">
            <a:extLst>
              <a:ext uri="{FF2B5EF4-FFF2-40B4-BE49-F238E27FC236}">
                <a16:creationId xmlns:a16="http://schemas.microsoft.com/office/drawing/2014/main" id="{C9C58435-9B27-4F5B-86EF-76B4CB4F67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0300" y="4264509"/>
            <a:ext cx="3113700" cy="1754326"/>
          </a:xfrm>
          <a:prstGeom prst="rect">
            <a:avLst/>
          </a:prstGeom>
        </p:spPr>
      </p:pic>
      <p:pic>
        <p:nvPicPr>
          <p:cNvPr id="16" name="Picture 15" descr="A tree with snow on the ground&#10;&#10;Description automatically generated">
            <a:extLst>
              <a:ext uri="{FF2B5EF4-FFF2-40B4-BE49-F238E27FC236}">
                <a16:creationId xmlns:a16="http://schemas.microsoft.com/office/drawing/2014/main" id="{2F27E274-5109-47B6-80EC-0A7F6DAB71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82700" y="4416909"/>
            <a:ext cx="3113700" cy="1754326"/>
          </a:xfrm>
          <a:prstGeom prst="rect">
            <a:avLst/>
          </a:prstGeom>
        </p:spPr>
      </p:pic>
      <p:pic>
        <p:nvPicPr>
          <p:cNvPr id="17" name="Picture 16" descr="A tree with snow on the ground&#10;&#10;Description automatically generated">
            <a:extLst>
              <a:ext uri="{FF2B5EF4-FFF2-40B4-BE49-F238E27FC236}">
                <a16:creationId xmlns:a16="http://schemas.microsoft.com/office/drawing/2014/main" id="{EA35279E-64EF-4C21-B268-0042F00B83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5100" y="4569309"/>
            <a:ext cx="3113700" cy="1754326"/>
          </a:xfrm>
          <a:prstGeom prst="rect">
            <a:avLst/>
          </a:prstGeom>
        </p:spPr>
      </p:pic>
      <p:cxnSp>
        <p:nvCxnSpPr>
          <p:cNvPr id="19" name="Straight Arrow Connector 18">
            <a:extLst>
              <a:ext uri="{FF2B5EF4-FFF2-40B4-BE49-F238E27FC236}">
                <a16:creationId xmlns:a16="http://schemas.microsoft.com/office/drawing/2014/main" id="{3465AC46-43BE-4304-A2EB-FC23C8AE757D}"/>
              </a:ext>
            </a:extLst>
          </p:cNvPr>
          <p:cNvCxnSpPr>
            <a:cxnSpLocks/>
            <a:stCxn id="14" idx="3"/>
          </p:cNvCxnSpPr>
          <p:nvPr/>
        </p:nvCxnSpPr>
        <p:spPr>
          <a:xfrm>
            <a:off x="4983229" y="5045993"/>
            <a:ext cx="6759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1" name="&quot;Not Allowed&quot; Symbol 20">
            <a:extLst>
              <a:ext uri="{FF2B5EF4-FFF2-40B4-BE49-F238E27FC236}">
                <a16:creationId xmlns:a16="http://schemas.microsoft.com/office/drawing/2014/main" id="{F7CE363D-E09C-4B43-B30E-90E18F528BCF}"/>
              </a:ext>
            </a:extLst>
          </p:cNvPr>
          <p:cNvSpPr/>
          <p:nvPr/>
        </p:nvSpPr>
        <p:spPr>
          <a:xfrm>
            <a:off x="10343471" y="4411824"/>
            <a:ext cx="1154895" cy="1154895"/>
          </a:xfrm>
          <a:prstGeom prst="noSmoking">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1" name="Straight Arrow Connector 10">
            <a:extLst>
              <a:ext uri="{FF2B5EF4-FFF2-40B4-BE49-F238E27FC236}">
                <a16:creationId xmlns:a16="http://schemas.microsoft.com/office/drawing/2014/main" id="{BCDBA5D7-38BF-4645-A7CA-00DD8E2E6BD9}"/>
              </a:ext>
            </a:extLst>
          </p:cNvPr>
          <p:cNvCxnSpPr>
            <a:cxnSpLocks/>
            <a:endCxn id="21" idx="2"/>
          </p:cNvCxnSpPr>
          <p:nvPr/>
        </p:nvCxnSpPr>
        <p:spPr>
          <a:xfrm flipV="1">
            <a:off x="9448800" y="4989272"/>
            <a:ext cx="894671" cy="57744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547625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VRS RENDER Mask</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p:txBody>
          <a:bodyPr>
            <a:normAutofit/>
          </a:bodyPr>
          <a:lstStyle/>
          <a:p>
            <a:r>
              <a:rPr lang="en-US" dirty="0"/>
              <a:t>Per Quad granularity</a:t>
            </a:r>
          </a:p>
          <a:p>
            <a:r>
              <a:rPr lang="en-US" dirty="0"/>
              <a:t>2 bit mask based off image data only</a:t>
            </a:r>
          </a:p>
          <a:p>
            <a:pPr lvl="1"/>
            <a:r>
              <a:rPr lang="en-US" dirty="0"/>
              <a:t>Used for image driven reconstruction</a:t>
            </a:r>
          </a:p>
          <a:p>
            <a:r>
              <a:rPr lang="en-US" dirty="0"/>
              <a:t>4 modes</a:t>
            </a:r>
          </a:p>
          <a:p>
            <a:pPr lvl="1"/>
            <a:r>
              <a:rPr lang="en-US" dirty="0"/>
              <a:t>Single sample </a:t>
            </a:r>
          </a:p>
          <a:p>
            <a:pPr lvl="1"/>
            <a:r>
              <a:rPr lang="en-US" dirty="0"/>
              <a:t>Delta H</a:t>
            </a:r>
          </a:p>
          <a:p>
            <a:pPr lvl="1"/>
            <a:r>
              <a:rPr lang="en-US" dirty="0"/>
              <a:t>Delta V</a:t>
            </a:r>
          </a:p>
          <a:p>
            <a:pPr lvl="1"/>
            <a:r>
              <a:rPr lang="en-US" dirty="0"/>
              <a:t>All Samples</a:t>
            </a:r>
          </a:p>
          <a:p>
            <a:r>
              <a:rPr lang="en-US" dirty="0"/>
              <a:t>Provoking pixel retained in all modes</a:t>
            </a:r>
          </a:p>
        </p:txBody>
      </p:sp>
      <p:sp>
        <p:nvSpPr>
          <p:cNvPr id="4" name="Rectangle 3">
            <a:extLst>
              <a:ext uri="{FF2B5EF4-FFF2-40B4-BE49-F238E27FC236}">
                <a16:creationId xmlns:a16="http://schemas.microsoft.com/office/drawing/2014/main" id="{A70C2548-2A76-4EDE-BF5B-E38BD894A3E7}"/>
              </a:ext>
            </a:extLst>
          </p:cNvPr>
          <p:cNvSpPr/>
          <p:nvPr/>
        </p:nvSpPr>
        <p:spPr>
          <a:xfrm>
            <a:off x="2491859" y="5003588"/>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82ED5AFF-0E22-4E91-8C34-5FE6F355AE6B}"/>
              </a:ext>
            </a:extLst>
          </p:cNvPr>
          <p:cNvSpPr/>
          <p:nvPr/>
        </p:nvSpPr>
        <p:spPr>
          <a:xfrm>
            <a:off x="2652220" y="518187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6" name="Oval 5">
            <a:extLst>
              <a:ext uri="{FF2B5EF4-FFF2-40B4-BE49-F238E27FC236}">
                <a16:creationId xmlns:a16="http://schemas.microsoft.com/office/drawing/2014/main" id="{289FE050-9D35-411F-A956-F36985C6FDA0}"/>
              </a:ext>
            </a:extLst>
          </p:cNvPr>
          <p:cNvSpPr/>
          <p:nvPr/>
        </p:nvSpPr>
        <p:spPr>
          <a:xfrm>
            <a:off x="3373275" y="5181871"/>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7" name="Oval 6">
            <a:extLst>
              <a:ext uri="{FF2B5EF4-FFF2-40B4-BE49-F238E27FC236}">
                <a16:creationId xmlns:a16="http://schemas.microsoft.com/office/drawing/2014/main" id="{20FED953-553A-4CCE-9494-FBAFE722B04D}"/>
              </a:ext>
            </a:extLst>
          </p:cNvPr>
          <p:cNvSpPr/>
          <p:nvPr/>
        </p:nvSpPr>
        <p:spPr>
          <a:xfrm>
            <a:off x="2652220" y="5809670"/>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8" name="Oval 7">
            <a:extLst>
              <a:ext uri="{FF2B5EF4-FFF2-40B4-BE49-F238E27FC236}">
                <a16:creationId xmlns:a16="http://schemas.microsoft.com/office/drawing/2014/main" id="{4578F180-761D-4B5D-8C3F-5F00D6CE65A3}"/>
              </a:ext>
            </a:extLst>
          </p:cNvPr>
          <p:cNvSpPr/>
          <p:nvPr/>
        </p:nvSpPr>
        <p:spPr>
          <a:xfrm>
            <a:off x="3373276" y="5809669"/>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9" name="Rectangle 8">
            <a:extLst>
              <a:ext uri="{FF2B5EF4-FFF2-40B4-BE49-F238E27FC236}">
                <a16:creationId xmlns:a16="http://schemas.microsoft.com/office/drawing/2014/main" id="{7446C20E-47B5-4BB1-B962-F71493B69D9F}"/>
              </a:ext>
            </a:extLst>
          </p:cNvPr>
          <p:cNvSpPr/>
          <p:nvPr/>
        </p:nvSpPr>
        <p:spPr>
          <a:xfrm>
            <a:off x="4291088" y="5003588"/>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50C2C779-3749-4B1D-95D5-BE8B0FB8AA91}"/>
              </a:ext>
            </a:extLst>
          </p:cNvPr>
          <p:cNvSpPr/>
          <p:nvPr/>
        </p:nvSpPr>
        <p:spPr>
          <a:xfrm>
            <a:off x="4451449" y="518187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1" name="Oval 10">
            <a:extLst>
              <a:ext uri="{FF2B5EF4-FFF2-40B4-BE49-F238E27FC236}">
                <a16:creationId xmlns:a16="http://schemas.microsoft.com/office/drawing/2014/main" id="{D833C9C6-198D-48D6-BADD-BAB00DEE744F}"/>
              </a:ext>
            </a:extLst>
          </p:cNvPr>
          <p:cNvSpPr/>
          <p:nvPr/>
        </p:nvSpPr>
        <p:spPr>
          <a:xfrm>
            <a:off x="5172504" y="518187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12" name="Oval 11">
            <a:extLst>
              <a:ext uri="{FF2B5EF4-FFF2-40B4-BE49-F238E27FC236}">
                <a16:creationId xmlns:a16="http://schemas.microsoft.com/office/drawing/2014/main" id="{8218819E-3AD9-469F-A9CA-464770E42F80}"/>
              </a:ext>
            </a:extLst>
          </p:cNvPr>
          <p:cNvSpPr/>
          <p:nvPr/>
        </p:nvSpPr>
        <p:spPr>
          <a:xfrm>
            <a:off x="4451449" y="5809670"/>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3" name="Oval 12">
            <a:extLst>
              <a:ext uri="{FF2B5EF4-FFF2-40B4-BE49-F238E27FC236}">
                <a16:creationId xmlns:a16="http://schemas.microsoft.com/office/drawing/2014/main" id="{F666D6A5-D47F-48D5-B004-E1AADAE433F1}"/>
              </a:ext>
            </a:extLst>
          </p:cNvPr>
          <p:cNvSpPr/>
          <p:nvPr/>
        </p:nvSpPr>
        <p:spPr>
          <a:xfrm>
            <a:off x="5172505" y="5809669"/>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9" name="Rectangle 18">
            <a:extLst>
              <a:ext uri="{FF2B5EF4-FFF2-40B4-BE49-F238E27FC236}">
                <a16:creationId xmlns:a16="http://schemas.microsoft.com/office/drawing/2014/main" id="{B368B550-9635-46FD-A794-ACDE161FB5FE}"/>
              </a:ext>
            </a:extLst>
          </p:cNvPr>
          <p:cNvSpPr/>
          <p:nvPr/>
        </p:nvSpPr>
        <p:spPr>
          <a:xfrm>
            <a:off x="8118142" y="5003588"/>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E0E6619B-F809-49D0-9F97-8B17C8D56676}"/>
              </a:ext>
            </a:extLst>
          </p:cNvPr>
          <p:cNvSpPr/>
          <p:nvPr/>
        </p:nvSpPr>
        <p:spPr>
          <a:xfrm>
            <a:off x="8278503" y="518187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21" name="Oval 20">
            <a:extLst>
              <a:ext uri="{FF2B5EF4-FFF2-40B4-BE49-F238E27FC236}">
                <a16:creationId xmlns:a16="http://schemas.microsoft.com/office/drawing/2014/main" id="{641AFAF0-06E3-4F2C-9BC0-516026423C7D}"/>
              </a:ext>
            </a:extLst>
          </p:cNvPr>
          <p:cNvSpPr/>
          <p:nvPr/>
        </p:nvSpPr>
        <p:spPr>
          <a:xfrm>
            <a:off x="8999558" y="518187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22" name="Oval 21">
            <a:extLst>
              <a:ext uri="{FF2B5EF4-FFF2-40B4-BE49-F238E27FC236}">
                <a16:creationId xmlns:a16="http://schemas.microsoft.com/office/drawing/2014/main" id="{EA494E11-8241-4EC2-A037-71CB776509EC}"/>
              </a:ext>
            </a:extLst>
          </p:cNvPr>
          <p:cNvSpPr/>
          <p:nvPr/>
        </p:nvSpPr>
        <p:spPr>
          <a:xfrm>
            <a:off x="8278503" y="580967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23" name="Oval 22">
            <a:extLst>
              <a:ext uri="{FF2B5EF4-FFF2-40B4-BE49-F238E27FC236}">
                <a16:creationId xmlns:a16="http://schemas.microsoft.com/office/drawing/2014/main" id="{6B19B685-D6C4-4125-85A7-8C293C7D5C28}"/>
              </a:ext>
            </a:extLst>
          </p:cNvPr>
          <p:cNvSpPr/>
          <p:nvPr/>
        </p:nvSpPr>
        <p:spPr>
          <a:xfrm>
            <a:off x="8999559" y="5809669"/>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25" name="Rectangle 24">
            <a:extLst>
              <a:ext uri="{FF2B5EF4-FFF2-40B4-BE49-F238E27FC236}">
                <a16:creationId xmlns:a16="http://schemas.microsoft.com/office/drawing/2014/main" id="{89293A76-635A-44C7-B382-3885A085F6FC}"/>
              </a:ext>
            </a:extLst>
          </p:cNvPr>
          <p:cNvSpPr/>
          <p:nvPr/>
        </p:nvSpPr>
        <p:spPr>
          <a:xfrm>
            <a:off x="6296166" y="5003588"/>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6B654898-A9A7-4A4E-92D3-527999DAC5A0}"/>
              </a:ext>
            </a:extLst>
          </p:cNvPr>
          <p:cNvSpPr/>
          <p:nvPr/>
        </p:nvSpPr>
        <p:spPr>
          <a:xfrm>
            <a:off x="6456527" y="518187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27" name="Oval 26">
            <a:extLst>
              <a:ext uri="{FF2B5EF4-FFF2-40B4-BE49-F238E27FC236}">
                <a16:creationId xmlns:a16="http://schemas.microsoft.com/office/drawing/2014/main" id="{AB11886E-D0AB-4F9B-BA88-B7B75FCF203A}"/>
              </a:ext>
            </a:extLst>
          </p:cNvPr>
          <p:cNvSpPr/>
          <p:nvPr/>
        </p:nvSpPr>
        <p:spPr>
          <a:xfrm>
            <a:off x="7177582" y="5181871"/>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28" name="Oval 27">
            <a:extLst>
              <a:ext uri="{FF2B5EF4-FFF2-40B4-BE49-F238E27FC236}">
                <a16:creationId xmlns:a16="http://schemas.microsoft.com/office/drawing/2014/main" id="{4A6465E9-63C3-489F-9D1D-B9E9FEDA0BDE}"/>
              </a:ext>
            </a:extLst>
          </p:cNvPr>
          <p:cNvSpPr/>
          <p:nvPr/>
        </p:nvSpPr>
        <p:spPr>
          <a:xfrm>
            <a:off x="6456527" y="580967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29" name="Oval 28">
            <a:extLst>
              <a:ext uri="{FF2B5EF4-FFF2-40B4-BE49-F238E27FC236}">
                <a16:creationId xmlns:a16="http://schemas.microsoft.com/office/drawing/2014/main" id="{3172EE8B-2022-4063-AAA2-CB34BFD8A985}"/>
              </a:ext>
            </a:extLst>
          </p:cNvPr>
          <p:cNvSpPr/>
          <p:nvPr/>
        </p:nvSpPr>
        <p:spPr>
          <a:xfrm>
            <a:off x="7177583" y="5809669"/>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Tree>
    <p:extLst>
      <p:ext uri="{BB962C8B-B14F-4D97-AF65-F5344CB8AC3E}">
        <p14:creationId xmlns:p14="http://schemas.microsoft.com/office/powerpoint/2010/main" val="14232364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VRS Render Mask Generation</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p:txBody>
          <a:bodyPr>
            <a:normAutofit/>
          </a:bodyPr>
          <a:lstStyle/>
          <a:p>
            <a:r>
              <a:rPr lang="en-US" dirty="0"/>
              <a:t>CS Job consumes</a:t>
            </a:r>
          </a:p>
          <a:p>
            <a:pPr lvl="1"/>
            <a:r>
              <a:rPr lang="en-US" dirty="0"/>
              <a:t>Velocity buffer</a:t>
            </a:r>
          </a:p>
          <a:p>
            <a:pPr lvl="1"/>
            <a:r>
              <a:rPr lang="en-US" dirty="0"/>
              <a:t>4 Frame </a:t>
            </a:r>
            <a:r>
              <a:rPr lang="en-US" i="1" dirty="0"/>
              <a:t>VRS Image Mask History</a:t>
            </a:r>
          </a:p>
          <a:p>
            <a:pPr lvl="2"/>
            <a:r>
              <a:rPr lang="en-US" dirty="0"/>
              <a:t>/w reprojection and disocclusion rejection [JIM17]</a:t>
            </a:r>
          </a:p>
          <a:p>
            <a:pPr lvl="1"/>
            <a:r>
              <a:rPr lang="en-US" i="1" dirty="0" err="1"/>
              <a:t>FMask</a:t>
            </a:r>
            <a:r>
              <a:rPr lang="en-US" dirty="0"/>
              <a:t> from </a:t>
            </a:r>
            <a:r>
              <a:rPr lang="en-US" dirty="0" err="1"/>
              <a:t>prepass</a:t>
            </a:r>
            <a:r>
              <a:rPr lang="en-US" dirty="0"/>
              <a:t> – to generate </a:t>
            </a:r>
            <a:r>
              <a:rPr lang="en-US" i="1" dirty="0"/>
              <a:t>VRS Geometry Mask</a:t>
            </a:r>
          </a:p>
        </p:txBody>
      </p:sp>
      <p:pic>
        <p:nvPicPr>
          <p:cNvPr id="4" name="Picture 3" descr="A picture containing dark, green, lit, light&#10;&#10;Description automatically generated">
            <a:extLst>
              <a:ext uri="{FF2B5EF4-FFF2-40B4-BE49-F238E27FC236}">
                <a16:creationId xmlns:a16="http://schemas.microsoft.com/office/drawing/2014/main" id="{917964DA-074C-4A1D-9B33-B86051DA1D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9393" y="3597979"/>
            <a:ext cx="5431719" cy="2715860"/>
          </a:xfrm>
          <a:prstGeom prst="rect">
            <a:avLst/>
          </a:prstGeom>
        </p:spPr>
      </p:pic>
      <p:pic>
        <p:nvPicPr>
          <p:cNvPr id="5" name="Picture 4" descr="A tree with snow on the ground&#10;&#10;Description automatically generated">
            <a:extLst>
              <a:ext uri="{FF2B5EF4-FFF2-40B4-BE49-F238E27FC236}">
                <a16:creationId xmlns:a16="http://schemas.microsoft.com/office/drawing/2014/main" id="{D2474418-A08D-408E-ABA4-26410B9005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64496" y="3603733"/>
            <a:ext cx="4811124" cy="2710692"/>
          </a:xfrm>
          <a:prstGeom prst="rect">
            <a:avLst/>
          </a:prstGeom>
        </p:spPr>
      </p:pic>
      <p:sp>
        <p:nvSpPr>
          <p:cNvPr id="6" name="TextBox 5">
            <a:extLst>
              <a:ext uri="{FF2B5EF4-FFF2-40B4-BE49-F238E27FC236}">
                <a16:creationId xmlns:a16="http://schemas.microsoft.com/office/drawing/2014/main" id="{BE78BD18-8E18-4C95-8043-91057099CC78}"/>
              </a:ext>
            </a:extLst>
          </p:cNvPr>
          <p:cNvSpPr txBox="1"/>
          <p:nvPr/>
        </p:nvSpPr>
        <p:spPr>
          <a:xfrm>
            <a:off x="1069392" y="5951149"/>
            <a:ext cx="4781497" cy="369332"/>
          </a:xfrm>
          <a:prstGeom prst="rect">
            <a:avLst/>
          </a:prstGeom>
          <a:solidFill>
            <a:srgbClr val="000000">
              <a:alpha val="50196"/>
            </a:srgbClr>
          </a:solidFill>
        </p:spPr>
        <p:txBody>
          <a:bodyPr wrap="square" rtlCol="0">
            <a:spAutoFit/>
          </a:bodyPr>
          <a:lstStyle/>
          <a:p>
            <a:r>
              <a:rPr lang="en-US" dirty="0" err="1">
                <a:solidFill>
                  <a:schemeClr val="bg1"/>
                </a:solidFill>
                <a:effectLst>
                  <a:outerShdw blurRad="38100" dist="38100" dir="2700000" algn="tl">
                    <a:srgbClr val="000000">
                      <a:alpha val="43137"/>
                    </a:srgbClr>
                  </a:outerShdw>
                </a:effectLst>
              </a:rPr>
              <a:t>FMask</a:t>
            </a:r>
            <a:r>
              <a:rPr lang="en-US" dirty="0">
                <a:solidFill>
                  <a:schemeClr val="bg1"/>
                </a:solidFill>
                <a:effectLst>
                  <a:outerShdw blurRad="38100" dist="38100" dir="2700000" algn="tl">
                    <a:srgbClr val="000000">
                      <a:alpha val="43137"/>
                    </a:srgbClr>
                  </a:outerShdw>
                </a:effectLst>
              </a:rPr>
              <a:t>–geometric shading rate</a:t>
            </a:r>
          </a:p>
        </p:txBody>
      </p:sp>
      <p:sp>
        <p:nvSpPr>
          <p:cNvPr id="7" name="TextBox 6">
            <a:extLst>
              <a:ext uri="{FF2B5EF4-FFF2-40B4-BE49-F238E27FC236}">
                <a16:creationId xmlns:a16="http://schemas.microsoft.com/office/drawing/2014/main" id="{FDBDEAC5-48DC-4475-8198-3E45A0ED3ABA}"/>
              </a:ext>
            </a:extLst>
          </p:cNvPr>
          <p:cNvSpPr txBox="1"/>
          <p:nvPr/>
        </p:nvSpPr>
        <p:spPr>
          <a:xfrm>
            <a:off x="5850891" y="5951149"/>
            <a:ext cx="4824730" cy="369332"/>
          </a:xfrm>
          <a:prstGeom prst="rect">
            <a:avLst/>
          </a:prstGeom>
          <a:solidFill>
            <a:srgbClr val="000000">
              <a:alpha val="50196"/>
            </a:srgbClr>
          </a:solidFill>
        </p:spPr>
        <p:txBody>
          <a:bodyPr wrap="square" rtlCol="0">
            <a:spAutoFit/>
          </a:bodyPr>
          <a:lstStyle/>
          <a:p>
            <a:r>
              <a:rPr lang="en-US" dirty="0">
                <a:solidFill>
                  <a:schemeClr val="bg1"/>
                </a:solidFill>
                <a:effectLst>
                  <a:outerShdw blurRad="38100" dist="38100" dir="2700000" algn="tl">
                    <a:srgbClr val="000000">
                      <a:alpha val="43137"/>
                    </a:srgbClr>
                  </a:outerShdw>
                </a:effectLst>
              </a:rPr>
              <a:t>VRS Image Mask history–image shading rate</a:t>
            </a:r>
          </a:p>
        </p:txBody>
      </p:sp>
    </p:spTree>
    <p:extLst>
      <p:ext uri="{BB962C8B-B14F-4D97-AF65-F5344CB8AC3E}">
        <p14:creationId xmlns:p14="http://schemas.microsoft.com/office/powerpoint/2010/main" val="355076906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VRS Render Mask Generation</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a:xfrm>
            <a:off x="447039" y="1828800"/>
            <a:ext cx="6921501" cy="4091354"/>
          </a:xfrm>
        </p:spPr>
        <p:txBody>
          <a:bodyPr>
            <a:normAutofit/>
          </a:bodyPr>
          <a:lstStyle/>
          <a:p>
            <a:r>
              <a:rPr lang="en-US" dirty="0"/>
              <a:t>CS Job Produces</a:t>
            </a:r>
          </a:p>
          <a:p>
            <a:pPr lvl="1"/>
            <a:r>
              <a:rPr lang="en-US" dirty="0"/>
              <a:t>Re-projected 4 frames of </a:t>
            </a:r>
            <a:r>
              <a:rPr lang="en-US" i="1" dirty="0"/>
              <a:t>VRS Image Mask </a:t>
            </a:r>
            <a:r>
              <a:rPr lang="en-US" dirty="0"/>
              <a:t>history</a:t>
            </a:r>
          </a:p>
          <a:p>
            <a:pPr lvl="2"/>
            <a:r>
              <a:rPr lang="en-US" dirty="0"/>
              <a:t>8 bit – 4 x 2bit Image masks re-projected in one go</a:t>
            </a:r>
          </a:p>
          <a:p>
            <a:pPr lvl="3"/>
            <a:r>
              <a:rPr lang="en-US" dirty="0"/>
              <a:t>rotated later in gradient detection pass</a:t>
            </a:r>
          </a:p>
          <a:p>
            <a:pPr lvl="1"/>
            <a:r>
              <a:rPr lang="en-US" i="1" dirty="0"/>
              <a:t>VRS Render Mask </a:t>
            </a:r>
            <a:r>
              <a:rPr lang="en-US" dirty="0"/>
              <a:t>( per quad )</a:t>
            </a:r>
          </a:p>
          <a:p>
            <a:pPr lvl="2"/>
            <a:r>
              <a:rPr lang="en-US" dirty="0"/>
              <a:t>8bit re-ordered </a:t>
            </a:r>
            <a:r>
              <a:rPr lang="en-US" i="1" dirty="0" err="1"/>
              <a:t>FMask</a:t>
            </a:r>
            <a:r>
              <a:rPr lang="en-US" dirty="0"/>
              <a:t> OR 2bit image mask conservative over last 4 frames</a:t>
            </a:r>
          </a:p>
          <a:p>
            <a:pPr lvl="3"/>
            <a:r>
              <a:rPr lang="en-US" dirty="0"/>
              <a:t>If </a:t>
            </a:r>
            <a:r>
              <a:rPr lang="en-US" i="1" dirty="0"/>
              <a:t>VRS Image Mask </a:t>
            </a:r>
            <a:r>
              <a:rPr lang="en-US" dirty="0"/>
              <a:t>== 3 samples and </a:t>
            </a:r>
            <a:r>
              <a:rPr lang="en-US" i="1" dirty="0" err="1"/>
              <a:t>FMask</a:t>
            </a:r>
            <a:r>
              <a:rPr lang="en-US" dirty="0"/>
              <a:t> == 3 prefer </a:t>
            </a:r>
            <a:r>
              <a:rPr lang="en-US" i="1" dirty="0" err="1"/>
              <a:t>FMask</a:t>
            </a:r>
            <a:endParaRPr lang="en-US" i="1" dirty="0"/>
          </a:p>
          <a:p>
            <a:pPr lvl="4"/>
            <a:r>
              <a:rPr lang="en-US" dirty="0"/>
              <a:t>Optimizes heavy geo discontinuous rendering like alpha tested grass</a:t>
            </a:r>
          </a:p>
          <a:p>
            <a:pPr lvl="3"/>
            <a:r>
              <a:rPr lang="en-US" i="1" dirty="0" err="1"/>
              <a:t>FMask</a:t>
            </a:r>
            <a:r>
              <a:rPr lang="en-US" dirty="0"/>
              <a:t> is reordered in sample order to avoid indirection when sampling</a:t>
            </a:r>
          </a:p>
          <a:p>
            <a:pPr lvl="2"/>
            <a:r>
              <a:rPr lang="en-US" dirty="0"/>
              <a:t>Used purely for de-blocking and reconstruction</a:t>
            </a:r>
          </a:p>
          <a:p>
            <a:pPr lvl="2"/>
            <a:r>
              <a:rPr lang="en-US" dirty="0"/>
              <a:t>Code in BONUS section</a:t>
            </a:r>
          </a:p>
          <a:p>
            <a:pPr lvl="1"/>
            <a:r>
              <a:rPr lang="en-US" dirty="0"/>
              <a:t>4xMSAA Stencil update to stipple render pattern</a:t>
            </a:r>
          </a:p>
          <a:p>
            <a:pPr lvl="2"/>
            <a:r>
              <a:rPr lang="en-US" dirty="0"/>
              <a:t>Sourced from </a:t>
            </a:r>
            <a:r>
              <a:rPr lang="en-US" i="1" dirty="0"/>
              <a:t>VRS Render Mask</a:t>
            </a:r>
          </a:p>
          <a:p>
            <a:pPr lvl="2"/>
            <a:r>
              <a:rPr lang="en-US" dirty="0"/>
              <a:t>Directly write to Stencil Target aliased as U32 texture2D</a:t>
            </a:r>
          </a:p>
          <a:p>
            <a:pPr lvl="1"/>
            <a:r>
              <a:rPr lang="en-US" i="1" dirty="0"/>
              <a:t>VRS </a:t>
            </a:r>
            <a:r>
              <a:rPr lang="en-US" i="1" dirty="0" err="1"/>
              <a:t>Wavefront</a:t>
            </a:r>
            <a:r>
              <a:rPr lang="en-US" i="1" dirty="0"/>
              <a:t> Packing Buffer </a:t>
            </a:r>
            <a:r>
              <a:rPr lang="en-US" dirty="0"/>
              <a:t>( per pixel )</a:t>
            </a:r>
          </a:p>
        </p:txBody>
      </p:sp>
      <p:pic>
        <p:nvPicPr>
          <p:cNvPr id="5" name="Picture 4" descr="A picture containing snow, nature, outdoor, person&#10;&#10;Description automatically generated">
            <a:extLst>
              <a:ext uri="{FF2B5EF4-FFF2-40B4-BE49-F238E27FC236}">
                <a16:creationId xmlns:a16="http://schemas.microsoft.com/office/drawing/2014/main" id="{D0BE4831-A390-4913-B7DB-556EC737DB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93009" y="4994776"/>
            <a:ext cx="3299460" cy="1863224"/>
          </a:xfrm>
          <a:prstGeom prst="rect">
            <a:avLst/>
          </a:prstGeom>
        </p:spPr>
      </p:pic>
      <p:pic>
        <p:nvPicPr>
          <p:cNvPr id="7" name="Picture 6" descr="A close up of a tree&#10;&#10;Description automatically generated">
            <a:extLst>
              <a:ext uri="{FF2B5EF4-FFF2-40B4-BE49-F238E27FC236}">
                <a16:creationId xmlns:a16="http://schemas.microsoft.com/office/drawing/2014/main" id="{F830FDC1-D325-4256-86FA-61AA5C7884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93009" y="1473199"/>
            <a:ext cx="880110" cy="497003"/>
          </a:xfrm>
          <a:prstGeom prst="rect">
            <a:avLst/>
          </a:prstGeom>
        </p:spPr>
      </p:pic>
      <p:pic>
        <p:nvPicPr>
          <p:cNvPr id="11" name="Picture 10" descr="A close up of a mans face&#10;&#10;Description automatically generated">
            <a:extLst>
              <a:ext uri="{FF2B5EF4-FFF2-40B4-BE49-F238E27FC236}">
                <a16:creationId xmlns:a16="http://schemas.microsoft.com/office/drawing/2014/main" id="{4B1AA5A5-82F8-4472-8D78-57ADE861CD8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69639" y="1643986"/>
            <a:ext cx="2415302" cy="1360834"/>
          </a:xfrm>
          <a:prstGeom prst="rect">
            <a:avLst/>
          </a:prstGeom>
        </p:spPr>
      </p:pic>
      <p:pic>
        <p:nvPicPr>
          <p:cNvPr id="9" name="Picture 8" descr="A tree in front of a crowd&#10;&#10;Description automatically generated">
            <a:extLst>
              <a:ext uri="{FF2B5EF4-FFF2-40B4-BE49-F238E27FC236}">
                <a16:creationId xmlns:a16="http://schemas.microsoft.com/office/drawing/2014/main" id="{25F72501-6BD0-44AB-BC01-BB66201546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21379" y="1476346"/>
            <a:ext cx="2415302" cy="1360834"/>
          </a:xfrm>
          <a:prstGeom prst="rect">
            <a:avLst/>
          </a:prstGeom>
        </p:spPr>
      </p:pic>
      <p:pic>
        <p:nvPicPr>
          <p:cNvPr id="13" name="Picture 12" descr="A picture containing outdoor, ship, old, covered&#10;&#10;Description automatically generated">
            <a:extLst>
              <a:ext uri="{FF2B5EF4-FFF2-40B4-BE49-F238E27FC236}">
                <a16:creationId xmlns:a16="http://schemas.microsoft.com/office/drawing/2014/main" id="{5B8F6230-91B8-4315-8005-EFE0F625493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93009" y="3124806"/>
            <a:ext cx="3299460" cy="1858988"/>
          </a:xfrm>
          <a:prstGeom prst="rect">
            <a:avLst/>
          </a:prstGeom>
        </p:spPr>
      </p:pic>
      <p:sp>
        <p:nvSpPr>
          <p:cNvPr id="14" name="TextBox 13">
            <a:extLst>
              <a:ext uri="{FF2B5EF4-FFF2-40B4-BE49-F238E27FC236}">
                <a16:creationId xmlns:a16="http://schemas.microsoft.com/office/drawing/2014/main" id="{5A916FB7-25EA-4420-BC48-E773F81D1104}"/>
              </a:ext>
            </a:extLst>
          </p:cNvPr>
          <p:cNvSpPr txBox="1"/>
          <p:nvPr/>
        </p:nvSpPr>
        <p:spPr>
          <a:xfrm>
            <a:off x="8093009" y="6499650"/>
            <a:ext cx="2416111" cy="369332"/>
          </a:xfrm>
          <a:prstGeom prst="rect">
            <a:avLst/>
          </a:prstGeom>
          <a:solidFill>
            <a:srgbClr val="000000">
              <a:alpha val="50196"/>
            </a:srgbClr>
          </a:solidFill>
        </p:spPr>
        <p:txBody>
          <a:bodyPr wrap="none" rtlCol="0">
            <a:spAutoFit/>
          </a:bodyPr>
          <a:lstStyle/>
          <a:p>
            <a:r>
              <a:rPr lang="en-US" dirty="0">
                <a:solidFill>
                  <a:schemeClr val="bg1"/>
                </a:solidFill>
                <a:effectLst>
                  <a:outerShdw blurRad="38100" dist="38100" dir="2700000" algn="tl">
                    <a:srgbClr val="000000">
                      <a:alpha val="43137"/>
                    </a:srgbClr>
                  </a:outerShdw>
                </a:effectLst>
              </a:rPr>
              <a:t>Packed MSAA Stencil</a:t>
            </a:r>
          </a:p>
        </p:txBody>
      </p:sp>
      <p:sp>
        <p:nvSpPr>
          <p:cNvPr id="15" name="TextBox 14">
            <a:extLst>
              <a:ext uri="{FF2B5EF4-FFF2-40B4-BE49-F238E27FC236}">
                <a16:creationId xmlns:a16="http://schemas.microsoft.com/office/drawing/2014/main" id="{F9E64101-11BB-48FD-9EFD-1EA14A931F02}"/>
              </a:ext>
            </a:extLst>
          </p:cNvPr>
          <p:cNvSpPr txBox="1"/>
          <p:nvPr/>
        </p:nvSpPr>
        <p:spPr>
          <a:xfrm>
            <a:off x="8093009" y="4614462"/>
            <a:ext cx="2095445" cy="369332"/>
          </a:xfrm>
          <a:prstGeom prst="rect">
            <a:avLst/>
          </a:prstGeom>
          <a:solidFill>
            <a:srgbClr val="000000">
              <a:alpha val="50196"/>
            </a:srgbClr>
          </a:solidFill>
        </p:spPr>
        <p:txBody>
          <a:bodyPr wrap="none" rtlCol="0">
            <a:spAutoFit/>
          </a:bodyPr>
          <a:lstStyle/>
          <a:p>
            <a:r>
              <a:rPr lang="en-US" dirty="0">
                <a:solidFill>
                  <a:schemeClr val="bg1"/>
                </a:solidFill>
                <a:effectLst>
                  <a:outerShdw blurRad="38100" dist="38100" dir="2700000" algn="tl">
                    <a:srgbClr val="000000">
                      <a:alpha val="43137"/>
                    </a:srgbClr>
                  </a:outerShdw>
                </a:effectLst>
              </a:rPr>
              <a:t>VRS Render Mask</a:t>
            </a:r>
          </a:p>
        </p:txBody>
      </p:sp>
      <p:sp>
        <p:nvSpPr>
          <p:cNvPr id="16" name="TextBox 15">
            <a:extLst>
              <a:ext uri="{FF2B5EF4-FFF2-40B4-BE49-F238E27FC236}">
                <a16:creationId xmlns:a16="http://schemas.microsoft.com/office/drawing/2014/main" id="{A11927F2-26B5-44AF-B9D9-656F384913A0}"/>
              </a:ext>
            </a:extLst>
          </p:cNvPr>
          <p:cNvSpPr txBox="1"/>
          <p:nvPr/>
        </p:nvSpPr>
        <p:spPr>
          <a:xfrm>
            <a:off x="8093008" y="2635488"/>
            <a:ext cx="3367076" cy="369332"/>
          </a:xfrm>
          <a:prstGeom prst="rect">
            <a:avLst/>
          </a:prstGeom>
          <a:solidFill>
            <a:srgbClr val="000000">
              <a:alpha val="50196"/>
            </a:srgbClr>
          </a:solidFill>
        </p:spPr>
        <p:txBody>
          <a:bodyPr wrap="none" rtlCol="0">
            <a:spAutoFit/>
          </a:bodyPr>
          <a:lstStyle/>
          <a:p>
            <a:r>
              <a:rPr lang="en-US" dirty="0">
                <a:solidFill>
                  <a:schemeClr val="bg1"/>
                </a:solidFill>
                <a:effectLst>
                  <a:outerShdw blurRad="38100" dist="38100" dir="2700000" algn="tl">
                    <a:srgbClr val="000000">
                      <a:alpha val="43137"/>
                    </a:srgbClr>
                  </a:outerShdw>
                </a:effectLst>
              </a:rPr>
              <a:t>Tile Index + </a:t>
            </a:r>
            <a:r>
              <a:rPr lang="en-US" dirty="0" err="1">
                <a:solidFill>
                  <a:schemeClr val="bg1"/>
                </a:solidFill>
                <a:effectLst>
                  <a:outerShdw blurRad="38100" dist="38100" dir="2700000" algn="tl">
                    <a:srgbClr val="000000">
                      <a:alpha val="43137"/>
                    </a:srgbClr>
                  </a:outerShdw>
                </a:effectLst>
              </a:rPr>
              <a:t>Wavefront</a:t>
            </a:r>
            <a:r>
              <a:rPr lang="en-US" dirty="0">
                <a:solidFill>
                  <a:schemeClr val="bg1"/>
                </a:solidFill>
                <a:effectLst>
                  <a:outerShdw blurRad="38100" dist="38100" dir="2700000" algn="tl">
                    <a:srgbClr val="000000">
                      <a:alpha val="43137"/>
                    </a:srgbClr>
                  </a:outerShdw>
                </a:effectLst>
              </a:rPr>
              <a:t> Packing</a:t>
            </a:r>
          </a:p>
        </p:txBody>
      </p:sp>
    </p:spTree>
    <p:extLst>
      <p:ext uri="{BB962C8B-B14F-4D97-AF65-F5344CB8AC3E}">
        <p14:creationId xmlns:p14="http://schemas.microsoft.com/office/powerpoint/2010/main" val="260077996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31562DC-3057-4342-8A77-AD4A7D5B6FAE}"/>
              </a:ext>
            </a:extLst>
          </p:cNvPr>
          <p:cNvSpPr>
            <a:spLocks noGrp="1"/>
          </p:cNvSpPr>
          <p:nvPr>
            <p:ph type="body" sz="quarter" idx="11"/>
          </p:nvPr>
        </p:nvSpPr>
        <p:spPr/>
        <p:txBody>
          <a:bodyPr>
            <a:normAutofit/>
          </a:bodyPr>
          <a:lstStyle/>
          <a:p>
            <a:r>
              <a:rPr lang="en-US" sz="2000" dirty="0"/>
              <a:t>SW VRS</a:t>
            </a:r>
          </a:p>
        </p:txBody>
      </p:sp>
      <p:sp>
        <p:nvSpPr>
          <p:cNvPr id="5" name="Text Placeholder 4">
            <a:extLst>
              <a:ext uri="{FF2B5EF4-FFF2-40B4-BE49-F238E27FC236}">
                <a16:creationId xmlns:a16="http://schemas.microsoft.com/office/drawing/2014/main" id="{069F245C-90E7-4241-8BA6-4CD90D2BCE4F}"/>
              </a:ext>
            </a:extLst>
          </p:cNvPr>
          <p:cNvSpPr>
            <a:spLocks noGrp="1"/>
          </p:cNvSpPr>
          <p:nvPr>
            <p:ph type="body" sz="quarter" idx="12"/>
          </p:nvPr>
        </p:nvSpPr>
        <p:spPr/>
        <p:txBody>
          <a:bodyPr/>
          <a:lstStyle/>
          <a:p>
            <a:r>
              <a:rPr lang="en-US" dirty="0"/>
              <a:t>Draw Setup</a:t>
            </a:r>
          </a:p>
        </p:txBody>
      </p:sp>
    </p:spTree>
    <p:extLst>
      <p:ext uri="{BB962C8B-B14F-4D97-AF65-F5344CB8AC3E}">
        <p14:creationId xmlns:p14="http://schemas.microsoft.com/office/powerpoint/2010/main" val="245761030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err="1"/>
              <a:t>Prepass</a:t>
            </a:r>
            <a:r>
              <a:rPr lang="en-US" dirty="0"/>
              <a:t> rendering</a:t>
            </a:r>
          </a:p>
        </p:txBody>
      </p:sp>
      <p:pic>
        <p:nvPicPr>
          <p:cNvPr id="5" name="Picture 4" descr="A snow covered mountain&#10;&#10;Description automatically generated">
            <a:extLst>
              <a:ext uri="{FF2B5EF4-FFF2-40B4-BE49-F238E27FC236}">
                <a16:creationId xmlns:a16="http://schemas.microsoft.com/office/drawing/2014/main" id="{0F3CB9BF-6715-47DD-87E6-B55B5298DB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019" y="2435833"/>
            <a:ext cx="4139472" cy="2069736"/>
          </a:xfrm>
          <a:prstGeom prst="rect">
            <a:avLst/>
          </a:prstGeom>
        </p:spPr>
      </p:pic>
      <p:pic>
        <p:nvPicPr>
          <p:cNvPr id="7" name="Picture 6" descr="A picture containing outdoor, snow, skiing, mountain&#10;&#10;Description automatically generated">
            <a:extLst>
              <a:ext uri="{FF2B5EF4-FFF2-40B4-BE49-F238E27FC236}">
                <a16:creationId xmlns:a16="http://schemas.microsoft.com/office/drawing/2014/main" id="{0205B596-458A-4109-9D86-2027BA0EEB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4820" y="2160898"/>
            <a:ext cx="4139472" cy="2069736"/>
          </a:xfrm>
          <a:prstGeom prst="rect">
            <a:avLst/>
          </a:prstGeom>
        </p:spPr>
      </p:pic>
      <p:pic>
        <p:nvPicPr>
          <p:cNvPr id="9" name="Picture 8" descr="A snow covered mountain&#10;&#10;Description automatically generated">
            <a:extLst>
              <a:ext uri="{FF2B5EF4-FFF2-40B4-BE49-F238E27FC236}">
                <a16:creationId xmlns:a16="http://schemas.microsoft.com/office/drawing/2014/main" id="{CF11C634-1CC0-446D-A3B1-E78D2475F8E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5744" y="1879320"/>
            <a:ext cx="4045578" cy="2022789"/>
          </a:xfrm>
          <a:prstGeom prst="rect">
            <a:avLst/>
          </a:prstGeom>
        </p:spPr>
      </p:pic>
      <p:pic>
        <p:nvPicPr>
          <p:cNvPr id="11" name="Picture 10" descr="A picture containing outdoor, snow, skiing, mountain&#10;&#10;Description automatically generated">
            <a:extLst>
              <a:ext uri="{FF2B5EF4-FFF2-40B4-BE49-F238E27FC236}">
                <a16:creationId xmlns:a16="http://schemas.microsoft.com/office/drawing/2014/main" id="{0886D85E-86D3-4148-8BD9-1187864B6F3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92478" y="1590935"/>
            <a:ext cx="4139472" cy="2069736"/>
          </a:xfrm>
          <a:prstGeom prst="rect">
            <a:avLst/>
          </a:prstGeom>
        </p:spPr>
      </p:pic>
      <p:pic>
        <p:nvPicPr>
          <p:cNvPr id="15" name="Picture 14" descr="A picture containing light&#10;&#10;Description automatically generated">
            <a:extLst>
              <a:ext uri="{FF2B5EF4-FFF2-40B4-BE49-F238E27FC236}">
                <a16:creationId xmlns:a16="http://schemas.microsoft.com/office/drawing/2014/main" id="{F815C7A4-4395-4CF8-9194-49BB1B45075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4384" y="4798441"/>
            <a:ext cx="3865600" cy="1932800"/>
          </a:xfrm>
          <a:prstGeom prst="rect">
            <a:avLst/>
          </a:prstGeom>
        </p:spPr>
      </p:pic>
      <p:pic>
        <p:nvPicPr>
          <p:cNvPr id="16" name="Picture 15" descr="A picture containing light&#10;&#10;Description automatically generated">
            <a:extLst>
              <a:ext uri="{FF2B5EF4-FFF2-40B4-BE49-F238E27FC236}">
                <a16:creationId xmlns:a16="http://schemas.microsoft.com/office/drawing/2014/main" id="{F1AB124D-850A-4BF8-AD8E-6881F53FDA3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3061" y="4493890"/>
            <a:ext cx="3865600" cy="1932800"/>
          </a:xfrm>
          <a:prstGeom prst="rect">
            <a:avLst/>
          </a:prstGeom>
        </p:spPr>
      </p:pic>
      <p:pic>
        <p:nvPicPr>
          <p:cNvPr id="17" name="Picture 16" descr="A picture containing light&#10;&#10;Description automatically generated">
            <a:extLst>
              <a:ext uri="{FF2B5EF4-FFF2-40B4-BE49-F238E27FC236}">
                <a16:creationId xmlns:a16="http://schemas.microsoft.com/office/drawing/2014/main" id="{947EC448-476F-4001-B81C-E6B28EFE752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6252" y="4218816"/>
            <a:ext cx="3865600" cy="1932800"/>
          </a:xfrm>
          <a:prstGeom prst="rect">
            <a:avLst/>
          </a:prstGeom>
        </p:spPr>
      </p:pic>
      <p:pic>
        <p:nvPicPr>
          <p:cNvPr id="18" name="Picture 17" descr="A picture containing light&#10;&#10;Description automatically generated">
            <a:extLst>
              <a:ext uri="{FF2B5EF4-FFF2-40B4-BE49-F238E27FC236}">
                <a16:creationId xmlns:a16="http://schemas.microsoft.com/office/drawing/2014/main" id="{D128DC2D-0CA7-42CA-94A7-7D3E9841DF3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35722" y="3984061"/>
            <a:ext cx="3865600" cy="1932800"/>
          </a:xfrm>
          <a:prstGeom prst="rect">
            <a:avLst/>
          </a:prstGeom>
        </p:spPr>
      </p:pic>
      <p:pic>
        <p:nvPicPr>
          <p:cNvPr id="20" name="Picture 19" descr="A picture containing dark, green, lit, light&#10;&#10;Description automatically generated">
            <a:extLst>
              <a:ext uri="{FF2B5EF4-FFF2-40B4-BE49-F238E27FC236}">
                <a16:creationId xmlns:a16="http://schemas.microsoft.com/office/drawing/2014/main" id="{593A28A5-F7F5-4C08-AE92-FFBCB00A272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68683" y="1590934"/>
            <a:ext cx="4242973" cy="2121487"/>
          </a:xfrm>
          <a:prstGeom prst="rect">
            <a:avLst/>
          </a:prstGeom>
        </p:spPr>
      </p:pic>
      <p:sp>
        <p:nvSpPr>
          <p:cNvPr id="12" name="Content Placeholder 2">
            <a:extLst>
              <a:ext uri="{FF2B5EF4-FFF2-40B4-BE49-F238E27FC236}">
                <a16:creationId xmlns:a16="http://schemas.microsoft.com/office/drawing/2014/main" id="{A8D6B6F3-0C7C-40FC-BB0B-F444B0EBB181}"/>
              </a:ext>
            </a:extLst>
          </p:cNvPr>
          <p:cNvSpPr>
            <a:spLocks noGrp="1"/>
          </p:cNvSpPr>
          <p:nvPr>
            <p:ph idx="1"/>
          </p:nvPr>
        </p:nvSpPr>
        <p:spPr>
          <a:xfrm>
            <a:off x="5568683" y="3984061"/>
            <a:ext cx="6198497" cy="2442629"/>
          </a:xfrm>
        </p:spPr>
        <p:txBody>
          <a:bodyPr>
            <a:normAutofit/>
          </a:bodyPr>
          <a:lstStyle/>
          <a:p>
            <a:r>
              <a:rPr lang="en-US" dirty="0"/>
              <a:t>Optimal setup</a:t>
            </a:r>
          </a:p>
          <a:p>
            <a:pPr lvl="1"/>
            <a:r>
              <a:rPr lang="en-US" dirty="0"/>
              <a:t>4xMSAA swizzle [ALT15][DRO16]</a:t>
            </a:r>
          </a:p>
          <a:p>
            <a:pPr lvl="1"/>
            <a:r>
              <a:rPr lang="en-US" dirty="0"/>
              <a:t>Color compression enabled</a:t>
            </a:r>
          </a:p>
          <a:p>
            <a:pPr lvl="2"/>
            <a:r>
              <a:rPr lang="en-US" dirty="0" err="1"/>
              <a:t>FMask</a:t>
            </a:r>
            <a:r>
              <a:rPr lang="en-US" dirty="0"/>
              <a:t> where available if using color targets</a:t>
            </a:r>
          </a:p>
          <a:p>
            <a:pPr lvl="1"/>
            <a:r>
              <a:rPr lang="en-US" dirty="0" err="1"/>
              <a:t>psIterationCount</a:t>
            </a:r>
            <a:r>
              <a:rPr lang="en-US" dirty="0"/>
              <a:t> = 1 &amp; </a:t>
            </a:r>
            <a:r>
              <a:rPr lang="en-US" dirty="0" err="1"/>
              <a:t>perSampleInterpolation</a:t>
            </a:r>
            <a:endParaRPr lang="en-US" dirty="0"/>
          </a:p>
          <a:p>
            <a:r>
              <a:rPr lang="en-US" dirty="0"/>
              <a:t>Improves performance for fat vertex </a:t>
            </a:r>
            <a:r>
              <a:rPr lang="en-US" dirty="0" err="1"/>
              <a:t>prepass</a:t>
            </a:r>
            <a:endParaRPr lang="en-US" dirty="0"/>
          </a:p>
          <a:p>
            <a:pPr lvl="1"/>
            <a:r>
              <a:rPr lang="en-US" dirty="0"/>
              <a:t>Visibility buffer style</a:t>
            </a:r>
          </a:p>
          <a:p>
            <a:pPr lvl="1"/>
            <a:r>
              <a:rPr lang="en-US" dirty="0"/>
              <a:t>Per-vertex data interpolated from MSAA samples [ALT15]</a:t>
            </a:r>
          </a:p>
          <a:p>
            <a:endParaRPr lang="en-US" dirty="0"/>
          </a:p>
        </p:txBody>
      </p:sp>
      <p:sp>
        <p:nvSpPr>
          <p:cNvPr id="13" name="TextBox 12">
            <a:extLst>
              <a:ext uri="{FF2B5EF4-FFF2-40B4-BE49-F238E27FC236}">
                <a16:creationId xmlns:a16="http://schemas.microsoft.com/office/drawing/2014/main" id="{AC59583F-0FDC-4580-849B-663EE8C20C32}"/>
              </a:ext>
            </a:extLst>
          </p:cNvPr>
          <p:cNvSpPr txBox="1"/>
          <p:nvPr/>
        </p:nvSpPr>
        <p:spPr>
          <a:xfrm>
            <a:off x="1092478" y="1588479"/>
            <a:ext cx="800219" cy="369332"/>
          </a:xfrm>
          <a:prstGeom prst="rect">
            <a:avLst/>
          </a:prstGeom>
          <a:solidFill>
            <a:srgbClr val="000000">
              <a:alpha val="50196"/>
            </a:srgbClr>
          </a:solidFill>
        </p:spPr>
        <p:txBody>
          <a:bodyPr wrap="none" rtlCol="0">
            <a:spAutoFit/>
          </a:bodyPr>
          <a:lstStyle/>
          <a:p>
            <a:r>
              <a:rPr lang="en-US" dirty="0">
                <a:solidFill>
                  <a:schemeClr val="bg1"/>
                </a:solidFill>
                <a:effectLst>
                  <a:outerShdw blurRad="38100" dist="38100" dir="2700000" algn="tl">
                    <a:srgbClr val="000000">
                      <a:alpha val="43137"/>
                    </a:srgbClr>
                  </a:outerShdw>
                </a:effectLst>
              </a:rPr>
              <a:t>Depth</a:t>
            </a:r>
          </a:p>
        </p:txBody>
      </p:sp>
      <p:sp>
        <p:nvSpPr>
          <p:cNvPr id="14" name="TextBox 13">
            <a:extLst>
              <a:ext uri="{FF2B5EF4-FFF2-40B4-BE49-F238E27FC236}">
                <a16:creationId xmlns:a16="http://schemas.microsoft.com/office/drawing/2014/main" id="{FA48B167-C5B8-4484-8A42-F0AACF7BB53B}"/>
              </a:ext>
            </a:extLst>
          </p:cNvPr>
          <p:cNvSpPr txBox="1"/>
          <p:nvPr/>
        </p:nvSpPr>
        <p:spPr>
          <a:xfrm>
            <a:off x="5573901" y="1588479"/>
            <a:ext cx="877163" cy="369332"/>
          </a:xfrm>
          <a:prstGeom prst="rect">
            <a:avLst/>
          </a:prstGeom>
          <a:solidFill>
            <a:srgbClr val="000000">
              <a:alpha val="50196"/>
            </a:srgbClr>
          </a:solidFill>
        </p:spPr>
        <p:txBody>
          <a:bodyPr wrap="none" rtlCol="0">
            <a:spAutoFit/>
          </a:bodyPr>
          <a:lstStyle/>
          <a:p>
            <a:r>
              <a:rPr lang="en-US" dirty="0" err="1">
                <a:solidFill>
                  <a:schemeClr val="bg1"/>
                </a:solidFill>
                <a:effectLst>
                  <a:outerShdw blurRad="38100" dist="38100" dir="2700000" algn="tl">
                    <a:srgbClr val="000000">
                      <a:alpha val="43137"/>
                    </a:srgbClr>
                  </a:outerShdw>
                </a:effectLst>
              </a:rPr>
              <a:t>FMask</a:t>
            </a:r>
            <a:endParaRPr lang="en-US" dirty="0">
              <a:solidFill>
                <a:schemeClr val="bg1"/>
              </a:solidFill>
              <a:effectLst>
                <a:outerShdw blurRad="38100" dist="38100" dir="2700000" algn="tl">
                  <a:srgbClr val="000000">
                    <a:alpha val="43137"/>
                  </a:srgbClr>
                </a:outerShdw>
              </a:effectLst>
            </a:endParaRPr>
          </a:p>
        </p:txBody>
      </p:sp>
      <p:sp>
        <p:nvSpPr>
          <p:cNvPr id="19" name="TextBox 18">
            <a:extLst>
              <a:ext uri="{FF2B5EF4-FFF2-40B4-BE49-F238E27FC236}">
                <a16:creationId xmlns:a16="http://schemas.microsoft.com/office/drawing/2014/main" id="{1FDF030B-743E-4C46-8D15-D704360740C5}"/>
              </a:ext>
            </a:extLst>
          </p:cNvPr>
          <p:cNvSpPr txBox="1"/>
          <p:nvPr/>
        </p:nvSpPr>
        <p:spPr>
          <a:xfrm>
            <a:off x="935722" y="4004673"/>
            <a:ext cx="877163" cy="369332"/>
          </a:xfrm>
          <a:prstGeom prst="rect">
            <a:avLst/>
          </a:prstGeom>
          <a:solidFill>
            <a:srgbClr val="000000">
              <a:alpha val="50196"/>
            </a:srgbClr>
          </a:solidFill>
        </p:spPr>
        <p:txBody>
          <a:bodyPr wrap="none" rtlCol="0">
            <a:spAutoFit/>
          </a:bodyPr>
          <a:lstStyle/>
          <a:p>
            <a:r>
              <a:rPr lang="en-US" dirty="0">
                <a:solidFill>
                  <a:schemeClr val="bg1"/>
                </a:solidFill>
                <a:effectLst>
                  <a:outerShdw blurRad="38100" dist="38100" dir="2700000" algn="tl">
                    <a:srgbClr val="000000">
                      <a:alpha val="43137"/>
                    </a:srgbClr>
                  </a:outerShdw>
                </a:effectLst>
              </a:rPr>
              <a:t>Stencil</a:t>
            </a:r>
          </a:p>
        </p:txBody>
      </p:sp>
    </p:spTree>
    <p:extLst>
      <p:ext uri="{BB962C8B-B14F-4D97-AF65-F5344CB8AC3E}">
        <p14:creationId xmlns:p14="http://schemas.microsoft.com/office/powerpoint/2010/main" val="124247982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err="1"/>
              <a:t>Prepass</a:t>
            </a:r>
            <a:r>
              <a:rPr lang="en-US" dirty="0"/>
              <a:t> : Coverage output</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p:txBody>
          <a:bodyPr>
            <a:normAutofit/>
          </a:bodyPr>
          <a:lstStyle/>
          <a:p>
            <a:r>
              <a:rPr lang="en-US" dirty="0"/>
              <a:t>4x MSAA </a:t>
            </a:r>
            <a:r>
              <a:rPr lang="en-US" dirty="0" err="1"/>
              <a:t>Swizzled</a:t>
            </a:r>
            <a:r>
              <a:rPr lang="en-US" dirty="0"/>
              <a:t> </a:t>
            </a:r>
            <a:r>
              <a:rPr lang="en-US" dirty="0" err="1"/>
              <a:t>FMask</a:t>
            </a:r>
            <a:r>
              <a:rPr lang="en-US" dirty="0"/>
              <a:t> Compressed Targets</a:t>
            </a:r>
          </a:p>
          <a:p>
            <a:pPr lvl="1"/>
            <a:r>
              <a:rPr lang="en-US" dirty="0"/>
              <a:t>Depth</a:t>
            </a:r>
          </a:p>
          <a:p>
            <a:pPr lvl="1"/>
            <a:r>
              <a:rPr lang="en-US" dirty="0"/>
              <a:t>Stencil</a:t>
            </a:r>
          </a:p>
          <a:p>
            <a:pPr lvl="1"/>
            <a:r>
              <a:rPr lang="en-US" dirty="0" err="1"/>
              <a:t>PrimID</a:t>
            </a:r>
            <a:r>
              <a:rPr lang="en-US" dirty="0"/>
              <a:t> buffer (U32)</a:t>
            </a:r>
          </a:p>
          <a:p>
            <a:pPr lvl="1"/>
            <a:endParaRPr lang="en-US" dirty="0"/>
          </a:p>
          <a:p>
            <a:r>
              <a:rPr lang="en-US" dirty="0"/>
              <a:t>Maximize performance vs. non-</a:t>
            </a:r>
            <a:r>
              <a:rPr lang="en-US" dirty="0" err="1"/>
              <a:t>swizzled</a:t>
            </a:r>
            <a:endParaRPr lang="en-US" dirty="0"/>
          </a:p>
          <a:p>
            <a:pPr lvl="1"/>
            <a:r>
              <a:rPr lang="en-US" dirty="0"/>
              <a:t>All draws render  /w </a:t>
            </a:r>
            <a:r>
              <a:rPr lang="en-US" dirty="0" err="1"/>
              <a:t>PSIterCount</a:t>
            </a:r>
            <a:r>
              <a:rPr lang="en-US" dirty="0"/>
              <a:t> == 1</a:t>
            </a:r>
          </a:p>
          <a:p>
            <a:pPr lvl="1"/>
            <a:r>
              <a:rPr lang="en-US" dirty="0"/>
              <a:t>Equivalent to </a:t>
            </a:r>
            <a:r>
              <a:rPr lang="en-US" dirty="0" err="1"/>
              <a:t>ExecPerPixel</a:t>
            </a:r>
            <a:r>
              <a:rPr lang="en-US" dirty="0"/>
              <a:t> /w known sample position</a:t>
            </a:r>
          </a:p>
          <a:p>
            <a:pPr lvl="1"/>
            <a:endParaRPr lang="en-US" dirty="0"/>
          </a:p>
          <a:p>
            <a:r>
              <a:rPr lang="en-US" dirty="0"/>
              <a:t>Manual </a:t>
            </a:r>
            <a:r>
              <a:rPr lang="en-US" dirty="0" err="1"/>
              <a:t>SV_Coverage</a:t>
            </a:r>
            <a:r>
              <a:rPr lang="en-US" dirty="0"/>
              <a:t> output for alpha test</a:t>
            </a:r>
          </a:p>
          <a:p>
            <a:pPr lvl="1"/>
            <a:r>
              <a:rPr lang="en-US" dirty="0"/>
              <a:t>Manually unroll 4 samples in single PS wave</a:t>
            </a:r>
          </a:p>
        </p:txBody>
      </p:sp>
      <p:sp>
        <p:nvSpPr>
          <p:cNvPr id="4" name="TextBox 3">
            <a:extLst>
              <a:ext uri="{FF2B5EF4-FFF2-40B4-BE49-F238E27FC236}">
                <a16:creationId xmlns:a16="http://schemas.microsoft.com/office/drawing/2014/main" id="{D1D14F99-195C-4177-B05E-A0B814639915}"/>
              </a:ext>
            </a:extLst>
          </p:cNvPr>
          <p:cNvSpPr txBox="1"/>
          <p:nvPr/>
        </p:nvSpPr>
        <p:spPr>
          <a:xfrm>
            <a:off x="345583" y="1828800"/>
            <a:ext cx="11399378" cy="3693319"/>
          </a:xfrm>
          <a:prstGeom prst="rect">
            <a:avLst/>
          </a:prstGeom>
          <a:solidFill>
            <a:schemeClr val="bg1">
              <a:lumMod val="95000"/>
            </a:schemeClr>
          </a:solidFill>
        </p:spPr>
        <p:txBody>
          <a:bodyPr wrap="square" rtlCol="0">
            <a:spAutoFit/>
          </a:bodyPr>
          <a:lstStyle/>
          <a:p>
            <a:r>
              <a:rPr lang="en-US" dirty="0" err="1">
                <a:latin typeface="Courier New" panose="02070309020205020404" pitchFamily="49" charset="0"/>
                <a:cs typeface="Courier New" panose="02070309020205020404" pitchFamily="49" charset="0"/>
              </a:rPr>
              <a:t>uint</a:t>
            </a:r>
            <a:r>
              <a:rPr lang="en-US" dirty="0">
                <a:latin typeface="Courier New" panose="02070309020205020404" pitchFamily="49" charset="0"/>
                <a:cs typeface="Courier New" panose="02070309020205020404" pitchFamily="49" charset="0"/>
              </a:rPr>
              <a:t> coverage = 0;</a:t>
            </a:r>
          </a:p>
          <a:p>
            <a:r>
              <a:rPr lang="en-US" dirty="0">
                <a:latin typeface="Courier New" panose="02070309020205020404" pitchFamily="49" charset="0"/>
                <a:cs typeface="Courier New" panose="02070309020205020404" pitchFamily="49" charset="0"/>
              </a:rPr>
              <a:t>float2 </a:t>
            </a:r>
            <a:r>
              <a:rPr lang="en-US" dirty="0" err="1">
                <a:latin typeface="Courier New" panose="02070309020205020404" pitchFamily="49" charset="0"/>
                <a:cs typeface="Courier New" panose="02070309020205020404" pitchFamily="49" charset="0"/>
              </a:rPr>
              <a:t>uv_dx</a:t>
            </a:r>
            <a:r>
              <a:rPr lang="en-US" dirty="0">
                <a:latin typeface="Courier New" panose="02070309020205020404" pitchFamily="49" charset="0"/>
                <a:cs typeface="Courier New" panose="02070309020205020404" pitchFamily="49" charset="0"/>
              </a:rPr>
              <a:t> = 0.5 * </a:t>
            </a:r>
            <a:r>
              <a:rPr lang="en-US" dirty="0" err="1">
                <a:latin typeface="Courier New" panose="02070309020205020404" pitchFamily="49" charset="0"/>
                <a:cs typeface="Courier New" panose="02070309020205020404" pitchFamily="49" charset="0"/>
              </a:rPr>
              <a:t>ddx_fine</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uv.xy</a:t>
            </a:r>
            <a:r>
              <a:rPr lang="en-US" dirty="0">
                <a:latin typeface="Courier New" panose="02070309020205020404" pitchFamily="49" charset="0"/>
                <a:cs typeface="Courier New" panose="02070309020205020404" pitchFamily="49" charset="0"/>
              </a:rPr>
              <a:t> ); // make sure </a:t>
            </a:r>
            <a:r>
              <a:rPr lang="en-US" dirty="0" err="1">
                <a:latin typeface="Courier New" panose="02070309020205020404" pitchFamily="49" charset="0"/>
                <a:cs typeface="Courier New" panose="02070309020205020404" pitchFamily="49" charset="0"/>
              </a:rPr>
              <a:t>uv</a:t>
            </a:r>
            <a:r>
              <a:rPr lang="en-US" dirty="0">
                <a:latin typeface="Courier New" panose="02070309020205020404" pitchFamily="49" charset="0"/>
                <a:cs typeface="Courier New" panose="02070309020205020404" pitchFamily="49" charset="0"/>
              </a:rPr>
              <a:t> is </a:t>
            </a:r>
            <a:r>
              <a:rPr lang="en-US" dirty="0" err="1">
                <a:latin typeface="Courier New" panose="02070309020205020404" pitchFamily="49" charset="0"/>
                <a:cs typeface="Courier New" panose="02070309020205020404" pitchFamily="49" charset="0"/>
              </a:rPr>
              <a:t>perSample</a:t>
            </a:r>
            <a:r>
              <a:rPr lang="en-US" dirty="0">
                <a:latin typeface="Courier New" panose="02070309020205020404" pitchFamily="49" charset="0"/>
                <a:cs typeface="Courier New" panose="02070309020205020404" pitchFamily="49" charset="0"/>
              </a:rPr>
              <a:t> Interpolated</a:t>
            </a:r>
          </a:p>
          <a:p>
            <a:r>
              <a:rPr lang="en-US" dirty="0">
                <a:latin typeface="Courier New" panose="02070309020205020404" pitchFamily="49" charset="0"/>
                <a:cs typeface="Courier New" panose="02070309020205020404" pitchFamily="49" charset="0"/>
              </a:rPr>
              <a:t>float2 </a:t>
            </a:r>
            <a:r>
              <a:rPr lang="en-US" dirty="0" err="1">
                <a:latin typeface="Courier New" panose="02070309020205020404" pitchFamily="49" charset="0"/>
                <a:cs typeface="Courier New" panose="02070309020205020404" pitchFamily="49" charset="0"/>
              </a:rPr>
              <a:t>uv_dy</a:t>
            </a:r>
            <a:r>
              <a:rPr lang="en-US" dirty="0">
                <a:latin typeface="Courier New" panose="02070309020205020404" pitchFamily="49" charset="0"/>
                <a:cs typeface="Courier New" panose="02070309020205020404" pitchFamily="49" charset="0"/>
              </a:rPr>
              <a:t> = 0.5 * </a:t>
            </a:r>
            <a:r>
              <a:rPr lang="en-US" dirty="0" err="1">
                <a:latin typeface="Courier New" panose="02070309020205020404" pitchFamily="49" charset="0"/>
                <a:cs typeface="Courier New" panose="02070309020205020404" pitchFamily="49" charset="0"/>
              </a:rPr>
              <a:t>ddy_fine</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uv.xy</a:t>
            </a:r>
            <a:r>
              <a:rPr lang="en-US" dirty="0">
                <a:latin typeface="Courier New" panose="02070309020205020404" pitchFamily="49" charset="0"/>
                <a:cs typeface="Courier New" panose="02070309020205020404" pitchFamily="49" charset="0"/>
              </a:rPr>
              <a:t> ); // and points at provoking sample</a:t>
            </a:r>
          </a:p>
          <a:p>
            <a:r>
              <a:rPr lang="en-US" dirty="0">
                <a:latin typeface="Courier New" panose="02070309020205020404" pitchFamily="49" charset="0"/>
                <a:cs typeface="Courier New" panose="02070309020205020404" pitchFamily="49" charset="0"/>
              </a:rPr>
              <a:t>for ( </a:t>
            </a:r>
            <a:r>
              <a:rPr lang="en-US" dirty="0" err="1">
                <a:latin typeface="Courier New" panose="02070309020205020404" pitchFamily="49" charset="0"/>
                <a:cs typeface="Courier New" panose="02070309020205020404" pitchFamily="49" charset="0"/>
              </a:rPr>
              <a:t>uint</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i</a:t>
            </a:r>
            <a:r>
              <a:rPr lang="en-US" dirty="0">
                <a:latin typeface="Courier New" panose="02070309020205020404" pitchFamily="49" charset="0"/>
                <a:cs typeface="Courier New" panose="02070309020205020404" pitchFamily="49" charset="0"/>
              </a:rPr>
              <a:t> = 1; </a:t>
            </a:r>
            <a:r>
              <a:rPr lang="en-US" dirty="0" err="1">
                <a:latin typeface="Courier New" panose="02070309020205020404" pitchFamily="49" charset="0"/>
                <a:cs typeface="Courier New" panose="02070309020205020404" pitchFamily="49" charset="0"/>
              </a:rPr>
              <a:t>i</a:t>
            </a:r>
            <a:r>
              <a:rPr lang="en-US" dirty="0">
                <a:latin typeface="Courier New" panose="02070309020205020404" pitchFamily="49" charset="0"/>
                <a:cs typeface="Courier New" panose="02070309020205020404" pitchFamily="49" charset="0"/>
              </a:rPr>
              <a:t> &lt; VRS_SAMPLE_COUNT; </a:t>
            </a:r>
            <a:r>
              <a:rPr lang="en-US" dirty="0" err="1">
                <a:latin typeface="Courier New" panose="02070309020205020404" pitchFamily="49" charset="0"/>
                <a:cs typeface="Courier New" panose="02070309020205020404" pitchFamily="49" charset="0"/>
              </a:rPr>
              <a:t>i</a:t>
            </a:r>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ddOffsetMask</a:t>
            </a:r>
            <a:r>
              <a:rPr lang="en-US" dirty="0">
                <a:latin typeface="Courier New" panose="02070309020205020404" pitchFamily="49" charset="0"/>
                <a:cs typeface="Courier New" panose="02070309020205020404" pitchFamily="49" charset="0"/>
              </a:rPr>
              <a:t> is generated </a:t>
            </a:r>
            <a:r>
              <a:rPr lang="en-US" dirty="0" err="1">
                <a:latin typeface="Courier New" panose="02070309020205020404" pitchFamily="49" charset="0"/>
                <a:cs typeface="Courier New" panose="02070309020205020404" pitchFamily="49" charset="0"/>
              </a:rPr>
              <a:t>w.r.t.</a:t>
            </a:r>
            <a:r>
              <a:rPr lang="en-US" dirty="0">
                <a:latin typeface="Courier New" panose="02070309020205020404" pitchFamily="49" charset="0"/>
                <a:cs typeface="Courier New" panose="02070309020205020404" pitchFamily="49" charset="0"/>
              </a:rPr>
              <a:t> provoking sample (where </a:t>
            </a:r>
            <a:r>
              <a:rPr lang="en-US" dirty="0" err="1">
                <a:latin typeface="Courier New" panose="02070309020205020404" pitchFamily="49" charset="0"/>
                <a:cs typeface="Courier New" panose="02070309020205020404" pitchFamily="49" charset="0"/>
              </a:rPr>
              <a:t>uv</a:t>
            </a:r>
            <a:r>
              <a:rPr lang="en-US" dirty="0">
                <a:latin typeface="Courier New" panose="02070309020205020404" pitchFamily="49" charset="0"/>
                <a:cs typeface="Courier New" panose="02070309020205020404" pitchFamily="49" charset="0"/>
              </a:rPr>
              <a:t> is interpolated)</a:t>
            </a:r>
          </a:p>
          <a:p>
            <a:r>
              <a:rPr lang="en-US" dirty="0">
                <a:latin typeface="Courier New" panose="02070309020205020404" pitchFamily="49" charset="0"/>
                <a:cs typeface="Courier New" panose="02070309020205020404" pitchFamily="49" charset="0"/>
              </a:rPr>
              <a:t>  float2 </a:t>
            </a:r>
            <a:r>
              <a:rPr lang="en-US" dirty="0" err="1">
                <a:latin typeface="Courier New" panose="02070309020205020404" pitchFamily="49" charset="0"/>
                <a:cs typeface="Courier New" panose="02070309020205020404" pitchFamily="49" charset="0"/>
              </a:rPr>
              <a:t>ddOffsetMask</a:t>
            </a:r>
            <a:r>
              <a:rPr lang="en-US" dirty="0">
                <a:latin typeface="Courier New" panose="02070309020205020404" pitchFamily="49" charset="0"/>
                <a:cs typeface="Courier New" panose="02070309020205020404" pitchFamily="49" charset="0"/>
              </a:rPr>
              <a:t> = MS_DD_MASK( </a:t>
            </a:r>
            <a:r>
              <a:rPr lang="en-US" dirty="0" err="1">
                <a:latin typeface="Courier New" panose="02070309020205020404" pitchFamily="49" charset="0"/>
                <a:cs typeface="Courier New" panose="02070309020205020404" pitchFamily="49" charset="0"/>
              </a:rPr>
              <a:t>i</a:t>
            </a:r>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  float2 </a:t>
            </a:r>
            <a:r>
              <a:rPr lang="en-US" dirty="0" err="1">
                <a:latin typeface="Courier New" panose="02070309020205020404" pitchFamily="49" charset="0"/>
                <a:cs typeface="Courier New" panose="02070309020205020404" pitchFamily="49" charset="0"/>
              </a:rPr>
              <a:t>uvSubSample</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uv.xy</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ddOffsetMask.x</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uv_dx</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ddOffsetMask.y</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uv_dy</a:t>
            </a:r>
            <a:r>
              <a:rPr lang="en-US" dirty="0">
                <a:latin typeface="Courier New" panose="02070309020205020404" pitchFamily="49" charset="0"/>
                <a:cs typeface="Courier New" panose="02070309020205020404" pitchFamily="49" charset="0"/>
              </a:rPr>
              <a:t>;</a:t>
            </a:r>
          </a:p>
          <a:p>
            <a:endParaRPr lang="en-US" dirty="0">
              <a:latin typeface="Courier New" panose="02070309020205020404" pitchFamily="49" charset="0"/>
              <a:cs typeface="Courier New" panose="02070309020205020404" pitchFamily="49" charset="0"/>
            </a:endParaRPr>
          </a:p>
          <a:p>
            <a:r>
              <a:rPr lang="en-US" dirty="0">
                <a:latin typeface="Courier New" panose="02070309020205020404" pitchFamily="49" charset="0"/>
                <a:cs typeface="Courier New" panose="02070309020205020404" pitchFamily="49" charset="0"/>
              </a:rPr>
              <a:t>  opacity = </a:t>
            </a:r>
            <a:r>
              <a:rPr lang="en-US" dirty="0" err="1">
                <a:latin typeface="Courier New" panose="02070309020205020404" pitchFamily="49" charset="0"/>
                <a:cs typeface="Courier New" panose="02070309020205020404" pitchFamily="49" charset="0"/>
              </a:rPr>
              <a:t>GetOpacity</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uvSubSample</a:t>
            </a:r>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  coverage = coverage | ( opacity &lt; </a:t>
            </a:r>
            <a:r>
              <a:rPr lang="en-US" dirty="0" err="1">
                <a:latin typeface="Courier New" panose="02070309020205020404" pitchFamily="49" charset="0"/>
                <a:cs typeface="Courier New" panose="02070309020205020404" pitchFamily="49" charset="0"/>
              </a:rPr>
              <a:t>alphaThreshold</a:t>
            </a:r>
            <a:r>
              <a:rPr lang="en-US" dirty="0">
                <a:latin typeface="Courier New" panose="02070309020205020404" pitchFamily="49" charset="0"/>
                <a:cs typeface="Courier New" panose="02070309020205020404" pitchFamily="49" charset="0"/>
              </a:rPr>
              <a:t> ? 0 : ( 1 &lt;&lt; </a:t>
            </a:r>
            <a:r>
              <a:rPr lang="en-US" dirty="0" err="1">
                <a:latin typeface="Courier New" panose="02070309020205020404" pitchFamily="49" charset="0"/>
                <a:cs typeface="Courier New" panose="02070309020205020404" pitchFamily="49" charset="0"/>
              </a:rPr>
              <a:t>i</a:t>
            </a:r>
            <a:r>
              <a:rPr lang="en-US" dirty="0">
                <a:latin typeface="Courier New" panose="02070309020205020404" pitchFamily="49" charset="0"/>
                <a:cs typeface="Courier New" panose="02070309020205020404" pitchFamily="49" charset="0"/>
              </a:rPr>
              <a:t> ) );</a:t>
            </a:r>
          </a:p>
          <a:p>
            <a:r>
              <a:rPr lang="en-US" dirty="0">
                <a:latin typeface="Courier New" panose="02070309020205020404" pitchFamily="49" charset="0"/>
                <a:cs typeface="Courier New" panose="02070309020205020404" pitchFamily="49" charset="0"/>
              </a:rPr>
              <a:t>}</a:t>
            </a:r>
          </a:p>
          <a:p>
            <a:r>
              <a:rPr lang="en-US" dirty="0" err="1">
                <a:latin typeface="Courier New" panose="02070309020205020404" pitchFamily="49" charset="0"/>
                <a:cs typeface="Courier New" panose="02070309020205020404" pitchFamily="49" charset="0"/>
              </a:rPr>
              <a:t>fragment.coverage</a:t>
            </a:r>
            <a:r>
              <a:rPr lang="en-US" dirty="0">
                <a:latin typeface="Courier New" panose="02070309020205020404" pitchFamily="49" charset="0"/>
                <a:cs typeface="Courier New" panose="02070309020205020404" pitchFamily="49" charset="0"/>
              </a:rPr>
              <a:t> = coverage; // SV_COVERAGE</a:t>
            </a:r>
          </a:p>
        </p:txBody>
      </p:sp>
    </p:spTree>
    <p:extLst>
      <p:ext uri="{BB962C8B-B14F-4D97-AF65-F5344CB8AC3E}">
        <p14:creationId xmlns:p14="http://schemas.microsoft.com/office/powerpoint/2010/main" val="370696538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outdoor, building, bridge, grass&#10;&#10;Description automatically generated">
            <a:extLst>
              <a:ext uri="{FF2B5EF4-FFF2-40B4-BE49-F238E27FC236}">
                <a16:creationId xmlns:a16="http://schemas.microsoft.com/office/drawing/2014/main" id="{92323206-0F05-4B4C-84F8-82045B07F9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5FC29FC-F02A-40B9-9E7D-1781BD28A6E1}"/>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8976756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outdoor, building, bridge, grass&#10;&#10;Description automatically generated">
            <a:extLst>
              <a:ext uri="{FF2B5EF4-FFF2-40B4-BE49-F238E27FC236}">
                <a16:creationId xmlns:a16="http://schemas.microsoft.com/office/drawing/2014/main" id="{92323206-0F05-4B4C-84F8-82045B07F9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a:extLst>
              <a:ext uri="{FF2B5EF4-FFF2-40B4-BE49-F238E27FC236}">
                <a16:creationId xmlns:a16="http://schemas.microsoft.com/office/drawing/2014/main" id="{450A819E-BFF6-4DA7-8A6B-12D360ED03F6}"/>
              </a:ext>
            </a:extLst>
          </p:cNvPr>
          <p:cNvPicPr>
            <a:picLocks noChangeAspect="1"/>
          </p:cNvPicPr>
          <p:nvPr/>
        </p:nvPicPr>
        <p:blipFill>
          <a:blip r:embed="rId4"/>
          <a:stretch>
            <a:fillRect/>
          </a:stretch>
        </p:blipFill>
        <p:spPr>
          <a:xfrm>
            <a:off x="0" y="0"/>
            <a:ext cx="8334161" cy="6858000"/>
          </a:xfrm>
          <a:prstGeom prst="rect">
            <a:avLst/>
          </a:prstGeom>
        </p:spPr>
      </p:pic>
      <p:pic>
        <p:nvPicPr>
          <p:cNvPr id="3" name="Picture 2">
            <a:extLst>
              <a:ext uri="{FF2B5EF4-FFF2-40B4-BE49-F238E27FC236}">
                <a16:creationId xmlns:a16="http://schemas.microsoft.com/office/drawing/2014/main" id="{30F21B8D-21AF-488C-A7B6-2E655B06C0D9}"/>
              </a:ext>
            </a:extLst>
          </p:cNvPr>
          <p:cNvPicPr>
            <a:picLocks noChangeAspect="1"/>
          </p:cNvPicPr>
          <p:nvPr/>
        </p:nvPicPr>
        <p:blipFill>
          <a:blip r:embed="rId5"/>
          <a:stretch>
            <a:fillRect/>
          </a:stretch>
        </p:blipFill>
        <p:spPr>
          <a:xfrm>
            <a:off x="8334161" y="9183"/>
            <a:ext cx="3769984" cy="6858000"/>
          </a:xfrm>
          <a:prstGeom prst="rect">
            <a:avLst/>
          </a:prstGeom>
        </p:spPr>
      </p:pic>
      <p:sp>
        <p:nvSpPr>
          <p:cNvPr id="4" name="TextBox 3">
            <a:extLst>
              <a:ext uri="{FF2B5EF4-FFF2-40B4-BE49-F238E27FC236}">
                <a16:creationId xmlns:a16="http://schemas.microsoft.com/office/drawing/2014/main" id="{EAA85E10-08C0-4640-9978-F7F6E5450EDC}"/>
              </a:ext>
            </a:extLst>
          </p:cNvPr>
          <p:cNvSpPr txBox="1"/>
          <p:nvPr/>
        </p:nvSpPr>
        <p:spPr>
          <a:xfrm>
            <a:off x="5474639" y="6396335"/>
            <a:ext cx="2222083" cy="461665"/>
          </a:xfrm>
          <a:prstGeom prst="rect">
            <a:avLst/>
          </a:prstGeom>
          <a:noFill/>
        </p:spPr>
        <p:txBody>
          <a:bodyPr wrap="none" rtlCol="0">
            <a:spAutoFit/>
          </a:bodyPr>
          <a:lstStyle/>
          <a:p>
            <a:r>
              <a:rPr lang="en-US" sz="2400" dirty="0" err="1">
                <a:solidFill>
                  <a:schemeClr val="bg1"/>
                </a:solidFill>
                <a:effectLst>
                  <a:outerShdw blurRad="38100" dist="38100" dir="2700000" algn="tl">
                    <a:srgbClr val="000000">
                      <a:alpha val="43137"/>
                    </a:srgbClr>
                  </a:outerShdw>
                </a:effectLst>
              </a:rPr>
              <a:t>perPixel</a:t>
            </a:r>
            <a:r>
              <a:rPr lang="en-US" sz="2400" dirty="0">
                <a:solidFill>
                  <a:schemeClr val="bg1"/>
                </a:solidFill>
                <a:effectLst>
                  <a:outerShdw blurRad="38100" dist="38100" dir="2700000" algn="tl">
                    <a:srgbClr val="000000">
                      <a:alpha val="43137"/>
                    </a:srgbClr>
                  </a:outerShdw>
                </a:effectLst>
              </a:rPr>
              <a:t> 2.4ms</a:t>
            </a:r>
          </a:p>
        </p:txBody>
      </p:sp>
      <p:sp>
        <p:nvSpPr>
          <p:cNvPr id="6" name="TextBox 5">
            <a:extLst>
              <a:ext uri="{FF2B5EF4-FFF2-40B4-BE49-F238E27FC236}">
                <a16:creationId xmlns:a16="http://schemas.microsoft.com/office/drawing/2014/main" id="{F8D7B92F-55A4-4A1F-954F-ED84AA7D7717}"/>
              </a:ext>
            </a:extLst>
          </p:cNvPr>
          <p:cNvSpPr txBox="1"/>
          <p:nvPr/>
        </p:nvSpPr>
        <p:spPr>
          <a:xfrm>
            <a:off x="8570212" y="6405518"/>
            <a:ext cx="3572453" cy="461665"/>
          </a:xfrm>
          <a:prstGeom prst="rect">
            <a:avLst/>
          </a:prstGeom>
          <a:noFill/>
        </p:spPr>
        <p:txBody>
          <a:bodyPr wrap="none" rtlCol="0">
            <a:spAutoFit/>
          </a:bodyPr>
          <a:lstStyle/>
          <a:p>
            <a:r>
              <a:rPr lang="en-US" sz="2400" dirty="0" err="1">
                <a:solidFill>
                  <a:schemeClr val="bg1"/>
                </a:solidFill>
                <a:effectLst>
                  <a:outerShdw blurRad="38100" dist="38100" dir="2700000" algn="tl">
                    <a:srgbClr val="000000">
                      <a:alpha val="43137"/>
                    </a:srgbClr>
                  </a:outerShdw>
                </a:effectLst>
              </a:rPr>
              <a:t>perPixel</a:t>
            </a:r>
            <a:r>
              <a:rPr lang="en-US" sz="2400" dirty="0">
                <a:solidFill>
                  <a:schemeClr val="bg1"/>
                </a:solidFill>
                <a:effectLst>
                  <a:outerShdw blurRad="38100" dist="38100" dir="2700000" algn="tl">
                    <a:srgbClr val="000000">
                      <a:alpha val="43137"/>
                    </a:srgbClr>
                  </a:outerShdw>
                </a:effectLst>
              </a:rPr>
              <a:t> 4xMSAA 1.7ms</a:t>
            </a:r>
          </a:p>
        </p:txBody>
      </p:sp>
    </p:spTree>
    <p:extLst>
      <p:ext uri="{BB962C8B-B14F-4D97-AF65-F5344CB8AC3E}">
        <p14:creationId xmlns:p14="http://schemas.microsoft.com/office/powerpoint/2010/main" val="231765285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Pre-pass : Swizzle 4xMSAA performance</a:t>
            </a:r>
          </a:p>
        </p:txBody>
      </p:sp>
      <p:graphicFrame>
        <p:nvGraphicFramePr>
          <p:cNvPr id="7" name="Table 6">
            <a:extLst>
              <a:ext uri="{FF2B5EF4-FFF2-40B4-BE49-F238E27FC236}">
                <a16:creationId xmlns:a16="http://schemas.microsoft.com/office/drawing/2014/main" id="{290EA898-0717-43BC-85CB-7E173409252A}"/>
              </a:ext>
            </a:extLst>
          </p:cNvPr>
          <p:cNvGraphicFramePr>
            <a:graphicFrameLocks noGrp="1"/>
          </p:cNvGraphicFramePr>
          <p:nvPr>
            <p:extLst>
              <p:ext uri="{D42A27DB-BD31-4B8C-83A1-F6EECF244321}">
                <p14:modId xmlns:p14="http://schemas.microsoft.com/office/powerpoint/2010/main" val="235868612"/>
              </p:ext>
            </p:extLst>
          </p:nvPr>
        </p:nvGraphicFramePr>
        <p:xfrm>
          <a:off x="5537200" y="4802969"/>
          <a:ext cx="6324601" cy="1127841"/>
        </p:xfrm>
        <a:graphic>
          <a:graphicData uri="http://schemas.openxmlformats.org/drawingml/2006/table">
            <a:tbl>
              <a:tblPr firstRow="1" bandRow="1">
                <a:tableStyleId>{5C22544A-7EE6-4342-B048-85BDC9FD1C3A}</a:tableStyleId>
              </a:tblPr>
              <a:tblGrid>
                <a:gridCol w="754434">
                  <a:extLst>
                    <a:ext uri="{9D8B030D-6E8A-4147-A177-3AD203B41FA5}">
                      <a16:colId xmlns:a16="http://schemas.microsoft.com/office/drawing/2014/main" val="2167293692"/>
                    </a:ext>
                  </a:extLst>
                </a:gridCol>
                <a:gridCol w="1449466">
                  <a:extLst>
                    <a:ext uri="{9D8B030D-6E8A-4147-A177-3AD203B41FA5}">
                      <a16:colId xmlns:a16="http://schemas.microsoft.com/office/drawing/2014/main" val="4269345410"/>
                    </a:ext>
                  </a:extLst>
                </a:gridCol>
                <a:gridCol w="1373567">
                  <a:extLst>
                    <a:ext uri="{9D8B030D-6E8A-4147-A177-3AD203B41FA5}">
                      <a16:colId xmlns:a16="http://schemas.microsoft.com/office/drawing/2014/main" val="911146595"/>
                    </a:ext>
                  </a:extLst>
                </a:gridCol>
                <a:gridCol w="1373567">
                  <a:extLst>
                    <a:ext uri="{9D8B030D-6E8A-4147-A177-3AD203B41FA5}">
                      <a16:colId xmlns:a16="http://schemas.microsoft.com/office/drawing/2014/main" val="1242896732"/>
                    </a:ext>
                  </a:extLst>
                </a:gridCol>
                <a:gridCol w="1373567">
                  <a:extLst>
                    <a:ext uri="{9D8B030D-6E8A-4147-A177-3AD203B41FA5}">
                      <a16:colId xmlns:a16="http://schemas.microsoft.com/office/drawing/2014/main" val="633756463"/>
                    </a:ext>
                  </a:extLst>
                </a:gridCol>
              </a:tblGrid>
              <a:tr h="190500">
                <a:tc>
                  <a:txBody>
                    <a:bodyPr/>
                    <a:lstStyle/>
                    <a:p>
                      <a:pPr algn="ctr" fontAlgn="b"/>
                      <a:r>
                        <a:rPr lang="en-US" sz="1800" u="none" strike="noStrike" dirty="0" err="1">
                          <a:solidFill>
                            <a:schemeClr val="bg1"/>
                          </a:solidFill>
                          <a:effectLst/>
                          <a:latin typeface="+mj-lt"/>
                        </a:rPr>
                        <a:t>Mpix</a:t>
                      </a:r>
                      <a:endParaRPr lang="en-US" sz="1800" b="0" i="0" u="none" strike="noStrike" dirty="0">
                        <a:solidFill>
                          <a:schemeClr val="bg1"/>
                        </a:solidFill>
                        <a:effectLst/>
                        <a:latin typeface="+mj-lt"/>
                      </a:endParaRPr>
                    </a:p>
                  </a:txBody>
                  <a:tcPr marL="9525" marR="9525" marT="9525" marB="0"/>
                </a:tc>
                <a:tc>
                  <a:txBody>
                    <a:bodyPr/>
                    <a:lstStyle/>
                    <a:p>
                      <a:pPr algn="ctr" fontAlgn="b"/>
                      <a:r>
                        <a:rPr lang="en-US" sz="1800" u="none" strike="noStrike" dirty="0" err="1">
                          <a:solidFill>
                            <a:schemeClr val="bg1"/>
                          </a:solidFill>
                          <a:effectLst/>
                          <a:latin typeface="+mj-lt"/>
                        </a:rPr>
                        <a:t>Prepass</a:t>
                      </a:r>
                      <a:r>
                        <a:rPr lang="en-US" sz="1800" u="none" strike="noStrike" dirty="0">
                          <a:solidFill>
                            <a:schemeClr val="bg1"/>
                          </a:solidFill>
                          <a:effectLst/>
                          <a:latin typeface="+mj-lt"/>
                        </a:rPr>
                        <a:t> VRS</a:t>
                      </a:r>
                      <a:endParaRPr lang="en-US" sz="1800" b="0" i="0" u="none" strike="noStrike" dirty="0">
                        <a:solidFill>
                          <a:schemeClr val="bg1"/>
                        </a:solidFill>
                        <a:effectLst/>
                        <a:latin typeface="+mj-lt"/>
                      </a:endParaRPr>
                    </a:p>
                  </a:txBody>
                  <a:tcPr marL="9525" marR="9525" marT="9525" marB="0"/>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800" b="1" u="none" strike="noStrike" kern="1200" dirty="0" err="1">
                          <a:solidFill>
                            <a:schemeClr val="bg1"/>
                          </a:solidFill>
                          <a:effectLst/>
                          <a:latin typeface="+mn-lt"/>
                          <a:ea typeface="+mn-ea"/>
                          <a:cs typeface="+mn-cs"/>
                        </a:rPr>
                        <a:t>Prepass</a:t>
                      </a:r>
                      <a:endParaRPr lang="en-US" sz="1800" b="0" i="0" u="none" strike="noStrike" kern="1200" dirty="0">
                        <a:solidFill>
                          <a:schemeClr val="bg1"/>
                        </a:solidFill>
                        <a:effectLst/>
                        <a:latin typeface="+mn-lt"/>
                        <a:ea typeface="+mn-ea"/>
                        <a:cs typeface="+mn-cs"/>
                      </a:endParaRPr>
                    </a:p>
                    <a:p>
                      <a:pPr algn="ctr" fontAlgn="b"/>
                      <a:endParaRPr lang="en-US" sz="1800" b="0" i="0" u="none" strike="noStrike" dirty="0">
                        <a:solidFill>
                          <a:schemeClr val="bg1"/>
                        </a:solidFill>
                        <a:effectLst/>
                        <a:latin typeface="+mj-lt"/>
                      </a:endParaRPr>
                    </a:p>
                  </a:txBody>
                  <a:tcPr marL="9525" marR="9525" marT="9525" marB="0"/>
                </a:tc>
                <a:tc>
                  <a:txBody>
                    <a:bodyPr/>
                    <a:lstStyle/>
                    <a:p>
                      <a:pPr algn="ctr" fontAlgn="b"/>
                      <a:r>
                        <a:rPr lang="en-US" sz="1800" u="none" strike="noStrike" dirty="0">
                          <a:solidFill>
                            <a:schemeClr val="bg1"/>
                          </a:solidFill>
                          <a:effectLst/>
                          <a:latin typeface="+mj-lt"/>
                        </a:rPr>
                        <a:t>Total ∆(</a:t>
                      </a:r>
                      <a:r>
                        <a:rPr lang="en-US" sz="1800" u="none" strike="noStrike" dirty="0" err="1">
                          <a:solidFill>
                            <a:schemeClr val="bg1"/>
                          </a:solidFill>
                          <a:effectLst/>
                          <a:latin typeface="+mj-lt"/>
                        </a:rPr>
                        <a:t>ms</a:t>
                      </a:r>
                      <a:r>
                        <a:rPr lang="en-US" sz="1800" u="none" strike="noStrike" dirty="0">
                          <a:solidFill>
                            <a:schemeClr val="bg1"/>
                          </a:solidFill>
                          <a:effectLst/>
                          <a:latin typeface="+mj-lt"/>
                        </a:rPr>
                        <a:t>)</a:t>
                      </a:r>
                      <a:br>
                        <a:rPr lang="en-US" sz="1800" u="none" strike="noStrike" dirty="0">
                          <a:solidFill>
                            <a:schemeClr val="bg1"/>
                          </a:solidFill>
                          <a:effectLst/>
                          <a:latin typeface="+mj-lt"/>
                        </a:rPr>
                      </a:br>
                      <a:endParaRPr lang="en-US" sz="1800" b="0" i="0" u="none" strike="noStrike" dirty="0">
                        <a:solidFill>
                          <a:schemeClr val="bg1"/>
                        </a:solidFill>
                        <a:effectLst/>
                        <a:latin typeface="+mj-lt"/>
                      </a:endParaRPr>
                    </a:p>
                  </a:txBody>
                  <a:tcPr marL="11511" marR="11511" marT="11511" marB="0"/>
                </a:tc>
                <a:tc>
                  <a:txBody>
                    <a:bodyPr/>
                    <a:lstStyle/>
                    <a:p>
                      <a:pPr algn="ctr" fontAlgn="b"/>
                      <a:r>
                        <a:rPr lang="en-US" sz="1800" u="none" strike="noStrike" dirty="0">
                          <a:solidFill>
                            <a:schemeClr val="bg1"/>
                          </a:solidFill>
                          <a:effectLst/>
                          <a:latin typeface="+mj-lt"/>
                        </a:rPr>
                        <a:t>Total ∆(%)</a:t>
                      </a:r>
                      <a:br>
                        <a:rPr lang="en-US" sz="1800" u="none" strike="noStrike" dirty="0">
                          <a:solidFill>
                            <a:schemeClr val="bg1"/>
                          </a:solidFill>
                          <a:effectLst/>
                          <a:latin typeface="+mj-lt"/>
                        </a:rPr>
                      </a:br>
                      <a:endParaRPr lang="en-US" sz="1800" b="0" i="0" u="none" strike="noStrike" dirty="0">
                        <a:solidFill>
                          <a:schemeClr val="bg1"/>
                        </a:solidFill>
                        <a:effectLst/>
                        <a:latin typeface="+mj-lt"/>
                      </a:endParaRPr>
                    </a:p>
                  </a:txBody>
                  <a:tcPr marL="11511" marR="11511" marT="11511" marB="0"/>
                </a:tc>
                <a:extLst>
                  <a:ext uri="{0D108BD9-81ED-4DB2-BD59-A6C34878D82A}">
                    <a16:rowId xmlns:a16="http://schemas.microsoft.com/office/drawing/2014/main" val="3362579796"/>
                  </a:ext>
                </a:extLst>
              </a:tr>
              <a:tr h="190500">
                <a:tc>
                  <a:txBody>
                    <a:bodyPr/>
                    <a:lstStyle/>
                    <a:p>
                      <a:pPr algn="ctr" fontAlgn="b"/>
                      <a:r>
                        <a:rPr lang="en-US" sz="1800" b="0" i="0" u="none" strike="noStrike" dirty="0">
                          <a:solidFill>
                            <a:srgbClr val="000000"/>
                          </a:solidFill>
                          <a:effectLst/>
                          <a:latin typeface="Calibri" panose="020F0502020204030204" pitchFamily="34" charset="0"/>
                        </a:rPr>
                        <a:t>2</a:t>
                      </a:r>
                    </a:p>
                  </a:txBody>
                  <a:tcPr marL="9525" marR="9525" marT="9525" marB="0" anchor="b"/>
                </a:tc>
                <a:tc>
                  <a:txBody>
                    <a:bodyPr/>
                    <a:lstStyle/>
                    <a:p>
                      <a:pPr algn="ctr" fontAlgn="b"/>
                      <a:r>
                        <a:rPr lang="en-US" sz="1800" b="0" i="0" u="none" strike="noStrike">
                          <a:solidFill>
                            <a:srgbClr val="000000"/>
                          </a:solidFill>
                          <a:effectLst/>
                          <a:latin typeface="Calibri" panose="020F0502020204030204" pitchFamily="34" charset="0"/>
                        </a:rPr>
                        <a:t>2.04</a:t>
                      </a:r>
                    </a:p>
                  </a:txBody>
                  <a:tcPr marL="9525" marR="9525" marT="9525" marB="0" anchor="b"/>
                </a:tc>
                <a:tc>
                  <a:txBody>
                    <a:bodyPr/>
                    <a:lstStyle/>
                    <a:p>
                      <a:pPr algn="ctr" fontAlgn="b"/>
                      <a:r>
                        <a:rPr lang="en-US" sz="1800" b="0" i="0" u="none" strike="noStrike">
                          <a:solidFill>
                            <a:srgbClr val="000000"/>
                          </a:solidFill>
                          <a:effectLst/>
                          <a:latin typeface="Calibri" panose="020F0502020204030204" pitchFamily="34" charset="0"/>
                        </a:rPr>
                        <a:t>2.3</a:t>
                      </a:r>
                    </a:p>
                  </a:txBody>
                  <a:tcPr marL="9525" marR="9525" marT="9525" marB="0" anchor="b"/>
                </a:tc>
                <a:tc>
                  <a:txBody>
                    <a:bodyPr/>
                    <a:lstStyle/>
                    <a:p>
                      <a:pPr algn="ctr" fontAlgn="b"/>
                      <a:r>
                        <a:rPr lang="en-US" sz="1800" b="0" i="0" u="none" strike="noStrike">
                          <a:solidFill>
                            <a:srgbClr val="000000"/>
                          </a:solidFill>
                          <a:effectLst/>
                          <a:latin typeface="Calibri" panose="020F0502020204030204" pitchFamily="34" charset="0"/>
                        </a:rPr>
                        <a:t>0.26</a:t>
                      </a:r>
                    </a:p>
                  </a:txBody>
                  <a:tcPr marL="9525" marR="9525" marT="9525" marB="0" anchor="b"/>
                </a:tc>
                <a:tc>
                  <a:txBody>
                    <a:bodyPr/>
                    <a:lstStyle/>
                    <a:p>
                      <a:pPr algn="ctr" fontAlgn="b"/>
                      <a:r>
                        <a:rPr lang="en-US" sz="1800" b="0" i="0" u="none" strike="noStrike" dirty="0">
                          <a:solidFill>
                            <a:srgbClr val="000000"/>
                          </a:solidFill>
                          <a:effectLst/>
                          <a:latin typeface="Calibri" panose="020F0502020204030204" pitchFamily="34" charset="0"/>
                        </a:rPr>
                        <a:t>11%</a:t>
                      </a:r>
                    </a:p>
                  </a:txBody>
                  <a:tcPr marL="9525" marR="9525" marT="9525" marB="0" anchor="b"/>
                </a:tc>
                <a:extLst>
                  <a:ext uri="{0D108BD9-81ED-4DB2-BD59-A6C34878D82A}">
                    <a16:rowId xmlns:a16="http://schemas.microsoft.com/office/drawing/2014/main" val="1780673208"/>
                  </a:ext>
                </a:extLst>
              </a:tr>
              <a:tr h="190500">
                <a:tc>
                  <a:txBody>
                    <a:bodyPr/>
                    <a:lstStyle/>
                    <a:p>
                      <a:pPr algn="ctr" fontAlgn="b"/>
                      <a:r>
                        <a:rPr lang="en-US" sz="1800" b="0" i="0" u="none" strike="noStrike" dirty="0">
                          <a:solidFill>
                            <a:srgbClr val="000000"/>
                          </a:solidFill>
                          <a:effectLst/>
                          <a:latin typeface="Calibri" panose="020F0502020204030204" pitchFamily="34" charset="0"/>
                        </a:rPr>
                        <a:t>1</a:t>
                      </a:r>
                    </a:p>
                  </a:txBody>
                  <a:tcPr marL="9525" marR="9525" marT="9525" marB="0" anchor="b"/>
                </a:tc>
                <a:tc>
                  <a:txBody>
                    <a:bodyPr/>
                    <a:lstStyle/>
                    <a:p>
                      <a:pPr algn="ctr" fontAlgn="b"/>
                      <a:r>
                        <a:rPr lang="en-US" sz="1800" b="0" i="0" u="none" strike="noStrike" dirty="0">
                          <a:solidFill>
                            <a:srgbClr val="000000"/>
                          </a:solidFill>
                          <a:effectLst/>
                          <a:latin typeface="Calibri" panose="020F0502020204030204" pitchFamily="34" charset="0"/>
                        </a:rPr>
                        <a:t>1.67</a:t>
                      </a:r>
                    </a:p>
                  </a:txBody>
                  <a:tcPr marL="9525" marR="9525" marT="9525" marB="0" anchor="b"/>
                </a:tc>
                <a:tc>
                  <a:txBody>
                    <a:bodyPr/>
                    <a:lstStyle/>
                    <a:p>
                      <a:pPr algn="ctr" fontAlgn="b"/>
                      <a:r>
                        <a:rPr lang="en-US" sz="1800" b="0" i="0" u="none" strike="noStrike">
                          <a:solidFill>
                            <a:srgbClr val="000000"/>
                          </a:solidFill>
                          <a:effectLst/>
                          <a:latin typeface="Calibri" panose="020F0502020204030204" pitchFamily="34" charset="0"/>
                        </a:rPr>
                        <a:t>1.75</a:t>
                      </a:r>
                    </a:p>
                  </a:txBody>
                  <a:tcPr marL="9525" marR="9525" marT="9525" marB="0" anchor="b"/>
                </a:tc>
                <a:tc>
                  <a:txBody>
                    <a:bodyPr/>
                    <a:lstStyle/>
                    <a:p>
                      <a:pPr algn="ctr" fontAlgn="b"/>
                      <a:r>
                        <a:rPr lang="en-US" sz="1800" b="0" i="0" u="none" strike="noStrike">
                          <a:solidFill>
                            <a:srgbClr val="000000"/>
                          </a:solidFill>
                          <a:effectLst/>
                          <a:latin typeface="Calibri" panose="020F0502020204030204" pitchFamily="34" charset="0"/>
                        </a:rPr>
                        <a:t>0.08</a:t>
                      </a:r>
                    </a:p>
                  </a:txBody>
                  <a:tcPr marL="9525" marR="9525" marT="9525" marB="0" anchor="b"/>
                </a:tc>
                <a:tc>
                  <a:txBody>
                    <a:bodyPr/>
                    <a:lstStyle/>
                    <a:p>
                      <a:pPr algn="ctr" fontAlgn="b"/>
                      <a:r>
                        <a:rPr lang="en-US" sz="1800" b="0" i="0" u="none" strike="noStrike" dirty="0">
                          <a:solidFill>
                            <a:srgbClr val="000000"/>
                          </a:solidFill>
                          <a:effectLst/>
                          <a:latin typeface="Calibri" panose="020F0502020204030204" pitchFamily="34" charset="0"/>
                        </a:rPr>
                        <a:t>5%</a:t>
                      </a:r>
                    </a:p>
                  </a:txBody>
                  <a:tcPr marL="9525" marR="9525" marT="9525" marB="0" anchor="b"/>
                </a:tc>
                <a:extLst>
                  <a:ext uri="{0D108BD9-81ED-4DB2-BD59-A6C34878D82A}">
                    <a16:rowId xmlns:a16="http://schemas.microsoft.com/office/drawing/2014/main" val="4265550543"/>
                  </a:ext>
                </a:extLst>
              </a:tr>
            </a:tbl>
          </a:graphicData>
        </a:graphic>
      </p:graphicFrame>
      <p:pic>
        <p:nvPicPr>
          <p:cNvPr id="8" name="Picture 7" descr="A picture containing building, small, room, sitting&#10;&#10;Description automatically generated">
            <a:extLst>
              <a:ext uri="{FF2B5EF4-FFF2-40B4-BE49-F238E27FC236}">
                <a16:creationId xmlns:a16="http://schemas.microsoft.com/office/drawing/2014/main" id="{844056F0-54C5-4AE7-B6D1-6A5B422C39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157660"/>
            <a:ext cx="4800603" cy="2700339"/>
          </a:xfrm>
          <a:prstGeom prst="rect">
            <a:avLst/>
          </a:prstGeom>
        </p:spPr>
      </p:pic>
      <p:pic>
        <p:nvPicPr>
          <p:cNvPr id="10" name="Picture 9" descr="A picture containing outdoor, building, bridge, grass&#10;&#10;Description automatically generated">
            <a:extLst>
              <a:ext uri="{FF2B5EF4-FFF2-40B4-BE49-F238E27FC236}">
                <a16:creationId xmlns:a16="http://schemas.microsoft.com/office/drawing/2014/main" id="{72EBC137-5B15-4CD7-9568-AFA4F909DF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 y="1457322"/>
            <a:ext cx="4800601" cy="2700338"/>
          </a:xfrm>
          <a:prstGeom prst="rect">
            <a:avLst/>
          </a:prstGeom>
        </p:spPr>
      </p:pic>
      <p:graphicFrame>
        <p:nvGraphicFramePr>
          <p:cNvPr id="11" name="Table 10">
            <a:extLst>
              <a:ext uri="{FF2B5EF4-FFF2-40B4-BE49-F238E27FC236}">
                <a16:creationId xmlns:a16="http://schemas.microsoft.com/office/drawing/2014/main" id="{F618BC10-B883-4988-8305-AE8A3DDB7381}"/>
              </a:ext>
            </a:extLst>
          </p:cNvPr>
          <p:cNvGraphicFramePr>
            <a:graphicFrameLocks noGrp="1"/>
          </p:cNvGraphicFramePr>
          <p:nvPr>
            <p:extLst>
              <p:ext uri="{D42A27DB-BD31-4B8C-83A1-F6EECF244321}">
                <p14:modId xmlns:p14="http://schemas.microsoft.com/office/powerpoint/2010/main" val="117601216"/>
              </p:ext>
            </p:extLst>
          </p:nvPr>
        </p:nvGraphicFramePr>
        <p:xfrm>
          <a:off x="5537200" y="2093751"/>
          <a:ext cx="6324600" cy="1127841"/>
        </p:xfrm>
        <a:graphic>
          <a:graphicData uri="http://schemas.openxmlformats.org/drawingml/2006/table">
            <a:tbl>
              <a:tblPr firstRow="1" bandRow="1">
                <a:tableStyleId>{5C22544A-7EE6-4342-B048-85BDC9FD1C3A}</a:tableStyleId>
              </a:tblPr>
              <a:tblGrid>
                <a:gridCol w="754434">
                  <a:extLst>
                    <a:ext uri="{9D8B030D-6E8A-4147-A177-3AD203B41FA5}">
                      <a16:colId xmlns:a16="http://schemas.microsoft.com/office/drawing/2014/main" val="2167293692"/>
                    </a:ext>
                  </a:extLst>
                </a:gridCol>
                <a:gridCol w="1449466">
                  <a:extLst>
                    <a:ext uri="{9D8B030D-6E8A-4147-A177-3AD203B41FA5}">
                      <a16:colId xmlns:a16="http://schemas.microsoft.com/office/drawing/2014/main" val="4269345410"/>
                    </a:ext>
                  </a:extLst>
                </a:gridCol>
                <a:gridCol w="1350888">
                  <a:extLst>
                    <a:ext uri="{9D8B030D-6E8A-4147-A177-3AD203B41FA5}">
                      <a16:colId xmlns:a16="http://schemas.microsoft.com/office/drawing/2014/main" val="911146595"/>
                    </a:ext>
                  </a:extLst>
                </a:gridCol>
                <a:gridCol w="1396246">
                  <a:extLst>
                    <a:ext uri="{9D8B030D-6E8A-4147-A177-3AD203B41FA5}">
                      <a16:colId xmlns:a16="http://schemas.microsoft.com/office/drawing/2014/main" val="1242896732"/>
                    </a:ext>
                  </a:extLst>
                </a:gridCol>
                <a:gridCol w="1373566">
                  <a:extLst>
                    <a:ext uri="{9D8B030D-6E8A-4147-A177-3AD203B41FA5}">
                      <a16:colId xmlns:a16="http://schemas.microsoft.com/office/drawing/2014/main" val="633756463"/>
                    </a:ext>
                  </a:extLst>
                </a:gridCol>
              </a:tblGrid>
              <a:tr h="190500">
                <a:tc>
                  <a:txBody>
                    <a:bodyPr/>
                    <a:lstStyle/>
                    <a:p>
                      <a:pPr algn="ctr" fontAlgn="b"/>
                      <a:r>
                        <a:rPr lang="en-US" sz="1800" u="none" strike="noStrike" dirty="0" err="1">
                          <a:solidFill>
                            <a:schemeClr val="bg1"/>
                          </a:solidFill>
                          <a:effectLst/>
                          <a:latin typeface="+mj-lt"/>
                        </a:rPr>
                        <a:t>Mpix</a:t>
                      </a:r>
                      <a:endParaRPr lang="en-US" sz="1800" b="0" i="0" u="none" strike="noStrike" dirty="0">
                        <a:solidFill>
                          <a:schemeClr val="bg1"/>
                        </a:solidFill>
                        <a:effectLst/>
                        <a:latin typeface="+mj-lt"/>
                      </a:endParaRPr>
                    </a:p>
                  </a:txBody>
                  <a:tcPr marL="9525" marR="9525" marT="9525" marB="0"/>
                </a:tc>
                <a:tc>
                  <a:txBody>
                    <a:bodyPr/>
                    <a:lstStyle/>
                    <a:p>
                      <a:pPr algn="ctr" fontAlgn="b"/>
                      <a:r>
                        <a:rPr lang="en-US" sz="1800" u="none" strike="noStrike" dirty="0" err="1">
                          <a:solidFill>
                            <a:schemeClr val="bg1"/>
                          </a:solidFill>
                          <a:effectLst/>
                          <a:latin typeface="+mj-lt"/>
                        </a:rPr>
                        <a:t>Prepass</a:t>
                      </a:r>
                      <a:r>
                        <a:rPr lang="en-US" sz="1800" u="none" strike="noStrike" dirty="0">
                          <a:solidFill>
                            <a:schemeClr val="bg1"/>
                          </a:solidFill>
                          <a:effectLst/>
                          <a:latin typeface="+mj-lt"/>
                        </a:rPr>
                        <a:t> VRS</a:t>
                      </a:r>
                      <a:endParaRPr lang="en-US" sz="1800" b="0" i="0" u="none" strike="noStrike" dirty="0">
                        <a:solidFill>
                          <a:schemeClr val="bg1"/>
                        </a:solidFill>
                        <a:effectLst/>
                        <a:latin typeface="+mj-lt"/>
                      </a:endParaRPr>
                    </a:p>
                  </a:txBody>
                  <a:tcPr marL="9525" marR="9525" marT="9525" marB="0"/>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800" b="1" u="none" strike="noStrike" kern="1200" dirty="0" err="1">
                          <a:solidFill>
                            <a:schemeClr val="bg1"/>
                          </a:solidFill>
                          <a:effectLst/>
                          <a:latin typeface="+mn-lt"/>
                          <a:ea typeface="+mn-ea"/>
                          <a:cs typeface="+mn-cs"/>
                        </a:rPr>
                        <a:t>Prepass</a:t>
                      </a:r>
                      <a:endParaRPr lang="en-US" sz="1800" b="0" i="0" u="none" strike="noStrike" kern="1200" dirty="0">
                        <a:solidFill>
                          <a:schemeClr val="bg1"/>
                        </a:solidFill>
                        <a:effectLst/>
                        <a:latin typeface="+mn-lt"/>
                        <a:ea typeface="+mn-ea"/>
                        <a:cs typeface="+mn-cs"/>
                      </a:endParaRPr>
                    </a:p>
                    <a:p>
                      <a:pPr algn="ctr" fontAlgn="b"/>
                      <a:endParaRPr lang="en-US" sz="1800" b="0" i="0" u="none" strike="noStrike" dirty="0">
                        <a:solidFill>
                          <a:schemeClr val="bg1"/>
                        </a:solidFill>
                        <a:effectLst/>
                        <a:latin typeface="+mj-lt"/>
                      </a:endParaRPr>
                    </a:p>
                  </a:txBody>
                  <a:tcPr marL="9525" marR="9525" marT="9525" marB="0"/>
                </a:tc>
                <a:tc>
                  <a:txBody>
                    <a:bodyPr/>
                    <a:lstStyle/>
                    <a:p>
                      <a:pPr algn="ctr" fontAlgn="b"/>
                      <a:r>
                        <a:rPr lang="en-US" sz="1800" u="none" strike="noStrike" dirty="0">
                          <a:solidFill>
                            <a:schemeClr val="bg1"/>
                          </a:solidFill>
                          <a:effectLst/>
                          <a:latin typeface="+mj-lt"/>
                        </a:rPr>
                        <a:t>Total ∆(</a:t>
                      </a:r>
                      <a:r>
                        <a:rPr lang="en-US" sz="1800" u="none" strike="noStrike" dirty="0" err="1">
                          <a:solidFill>
                            <a:schemeClr val="bg1"/>
                          </a:solidFill>
                          <a:effectLst/>
                          <a:latin typeface="+mj-lt"/>
                        </a:rPr>
                        <a:t>ms</a:t>
                      </a:r>
                      <a:r>
                        <a:rPr lang="en-US" sz="1800" u="none" strike="noStrike" dirty="0">
                          <a:solidFill>
                            <a:schemeClr val="bg1"/>
                          </a:solidFill>
                          <a:effectLst/>
                          <a:latin typeface="+mj-lt"/>
                        </a:rPr>
                        <a:t>)</a:t>
                      </a:r>
                      <a:br>
                        <a:rPr lang="en-US" sz="1800" u="none" strike="noStrike" dirty="0">
                          <a:solidFill>
                            <a:schemeClr val="bg1"/>
                          </a:solidFill>
                          <a:effectLst/>
                          <a:latin typeface="+mj-lt"/>
                        </a:rPr>
                      </a:br>
                      <a:endParaRPr lang="en-US" sz="1800" b="0" i="0" u="none" strike="noStrike" dirty="0">
                        <a:solidFill>
                          <a:schemeClr val="bg1"/>
                        </a:solidFill>
                        <a:effectLst/>
                        <a:latin typeface="+mj-lt"/>
                      </a:endParaRPr>
                    </a:p>
                  </a:txBody>
                  <a:tcPr marL="11511" marR="11511" marT="11511" marB="0"/>
                </a:tc>
                <a:tc>
                  <a:txBody>
                    <a:bodyPr/>
                    <a:lstStyle/>
                    <a:p>
                      <a:pPr algn="ctr" fontAlgn="b"/>
                      <a:r>
                        <a:rPr lang="en-US" sz="1800" u="none" strike="noStrike" dirty="0">
                          <a:solidFill>
                            <a:schemeClr val="bg1"/>
                          </a:solidFill>
                          <a:effectLst/>
                          <a:latin typeface="+mj-lt"/>
                        </a:rPr>
                        <a:t>Total ∆(%)</a:t>
                      </a:r>
                      <a:br>
                        <a:rPr lang="en-US" sz="1800" u="none" strike="noStrike" dirty="0">
                          <a:solidFill>
                            <a:schemeClr val="bg1"/>
                          </a:solidFill>
                          <a:effectLst/>
                          <a:latin typeface="+mj-lt"/>
                        </a:rPr>
                      </a:br>
                      <a:endParaRPr lang="en-US" sz="1800" b="0" i="0" u="none" strike="noStrike" dirty="0">
                        <a:solidFill>
                          <a:schemeClr val="bg1"/>
                        </a:solidFill>
                        <a:effectLst/>
                        <a:latin typeface="+mj-lt"/>
                      </a:endParaRPr>
                    </a:p>
                  </a:txBody>
                  <a:tcPr marL="11511" marR="11511" marT="11511" marB="0"/>
                </a:tc>
                <a:extLst>
                  <a:ext uri="{0D108BD9-81ED-4DB2-BD59-A6C34878D82A}">
                    <a16:rowId xmlns:a16="http://schemas.microsoft.com/office/drawing/2014/main" val="3362579796"/>
                  </a:ext>
                </a:extLst>
              </a:tr>
              <a:tr h="190500">
                <a:tc>
                  <a:txBody>
                    <a:bodyPr/>
                    <a:lstStyle/>
                    <a:p>
                      <a:pPr algn="ctr" fontAlgn="b"/>
                      <a:r>
                        <a:rPr lang="en-US" sz="1800" b="0" i="0" u="none" strike="noStrike" dirty="0">
                          <a:solidFill>
                            <a:srgbClr val="000000"/>
                          </a:solidFill>
                          <a:effectLst/>
                          <a:latin typeface="Calibri" panose="020F0502020204030204" pitchFamily="34" charset="0"/>
                        </a:rPr>
                        <a:t>2</a:t>
                      </a:r>
                    </a:p>
                  </a:txBody>
                  <a:tcPr marL="9525" marR="9525" marT="9525" marB="0" anchor="b"/>
                </a:tc>
                <a:tc>
                  <a:txBody>
                    <a:bodyPr/>
                    <a:lstStyle/>
                    <a:p>
                      <a:pPr algn="ctr" fontAlgn="b"/>
                      <a:r>
                        <a:rPr lang="en-US" sz="1800" b="0" i="0" u="none" strike="noStrike" dirty="0">
                          <a:solidFill>
                            <a:srgbClr val="000000"/>
                          </a:solidFill>
                          <a:effectLst/>
                          <a:latin typeface="Calibri" panose="020F0502020204030204" pitchFamily="34" charset="0"/>
                        </a:rPr>
                        <a:t>1.7</a:t>
                      </a:r>
                    </a:p>
                  </a:txBody>
                  <a:tcPr marL="9525" marR="9525" marT="9525" marB="0" anchor="b"/>
                </a:tc>
                <a:tc>
                  <a:txBody>
                    <a:bodyPr/>
                    <a:lstStyle/>
                    <a:p>
                      <a:pPr algn="ctr" fontAlgn="b"/>
                      <a:r>
                        <a:rPr lang="en-US" sz="1800" b="0" i="0" u="none" strike="noStrike">
                          <a:solidFill>
                            <a:srgbClr val="000000"/>
                          </a:solidFill>
                          <a:effectLst/>
                          <a:latin typeface="Calibri" panose="020F0502020204030204" pitchFamily="34" charset="0"/>
                        </a:rPr>
                        <a:t>2.4</a:t>
                      </a:r>
                    </a:p>
                  </a:txBody>
                  <a:tcPr marL="9525" marR="9525" marT="9525" marB="0" anchor="b"/>
                </a:tc>
                <a:tc>
                  <a:txBody>
                    <a:bodyPr/>
                    <a:lstStyle/>
                    <a:p>
                      <a:pPr algn="ctr" fontAlgn="b"/>
                      <a:r>
                        <a:rPr lang="en-US" sz="1800" b="0" i="0" u="none" strike="noStrike">
                          <a:solidFill>
                            <a:srgbClr val="000000"/>
                          </a:solidFill>
                          <a:effectLst/>
                          <a:latin typeface="Calibri" panose="020F0502020204030204" pitchFamily="34" charset="0"/>
                        </a:rPr>
                        <a:t>0.7</a:t>
                      </a:r>
                    </a:p>
                  </a:txBody>
                  <a:tcPr marL="9525" marR="9525" marT="9525" marB="0" anchor="b"/>
                </a:tc>
                <a:tc>
                  <a:txBody>
                    <a:bodyPr/>
                    <a:lstStyle/>
                    <a:p>
                      <a:pPr algn="ctr" fontAlgn="b"/>
                      <a:r>
                        <a:rPr lang="en-US" sz="1800" b="0" i="0" u="none" strike="noStrike">
                          <a:solidFill>
                            <a:srgbClr val="000000"/>
                          </a:solidFill>
                          <a:effectLst/>
                          <a:latin typeface="Calibri" panose="020F0502020204030204" pitchFamily="34" charset="0"/>
                        </a:rPr>
                        <a:t>29%</a:t>
                      </a:r>
                    </a:p>
                  </a:txBody>
                  <a:tcPr marL="9525" marR="9525" marT="9525" marB="0" anchor="b"/>
                </a:tc>
                <a:extLst>
                  <a:ext uri="{0D108BD9-81ED-4DB2-BD59-A6C34878D82A}">
                    <a16:rowId xmlns:a16="http://schemas.microsoft.com/office/drawing/2014/main" val="1780673208"/>
                  </a:ext>
                </a:extLst>
              </a:tr>
              <a:tr h="190500">
                <a:tc>
                  <a:txBody>
                    <a:bodyPr/>
                    <a:lstStyle/>
                    <a:p>
                      <a:pPr algn="ctr" fontAlgn="b"/>
                      <a:r>
                        <a:rPr lang="en-US" sz="1800" b="0" i="0" u="none" strike="noStrike" dirty="0">
                          <a:solidFill>
                            <a:srgbClr val="000000"/>
                          </a:solidFill>
                          <a:effectLst/>
                          <a:latin typeface="Calibri" panose="020F0502020204030204" pitchFamily="34" charset="0"/>
                        </a:rPr>
                        <a:t>1</a:t>
                      </a:r>
                    </a:p>
                  </a:txBody>
                  <a:tcPr marL="9525" marR="9525" marT="9525" marB="0" anchor="b"/>
                </a:tc>
                <a:tc>
                  <a:txBody>
                    <a:bodyPr/>
                    <a:lstStyle/>
                    <a:p>
                      <a:pPr algn="ctr" fontAlgn="b"/>
                      <a:r>
                        <a:rPr lang="en-US" sz="1800" b="0" i="0" u="none" strike="noStrike">
                          <a:solidFill>
                            <a:srgbClr val="000000"/>
                          </a:solidFill>
                          <a:effectLst/>
                          <a:latin typeface="Calibri" panose="020F0502020204030204" pitchFamily="34" charset="0"/>
                        </a:rPr>
                        <a:t>1.36</a:t>
                      </a:r>
                    </a:p>
                  </a:txBody>
                  <a:tcPr marL="9525" marR="9525" marT="9525" marB="0" anchor="b"/>
                </a:tc>
                <a:tc>
                  <a:txBody>
                    <a:bodyPr/>
                    <a:lstStyle/>
                    <a:p>
                      <a:pPr algn="ctr" fontAlgn="b"/>
                      <a:r>
                        <a:rPr lang="en-US" sz="1800" b="0" i="0" u="none" strike="noStrike">
                          <a:solidFill>
                            <a:srgbClr val="000000"/>
                          </a:solidFill>
                          <a:effectLst/>
                          <a:latin typeface="Calibri" panose="020F0502020204030204" pitchFamily="34" charset="0"/>
                        </a:rPr>
                        <a:t>1.7</a:t>
                      </a:r>
                    </a:p>
                  </a:txBody>
                  <a:tcPr marL="9525" marR="9525" marT="9525" marB="0" anchor="b"/>
                </a:tc>
                <a:tc>
                  <a:txBody>
                    <a:bodyPr/>
                    <a:lstStyle/>
                    <a:p>
                      <a:pPr algn="ctr" fontAlgn="b"/>
                      <a:r>
                        <a:rPr lang="en-US" sz="1800" b="0" i="0" u="none" strike="noStrike">
                          <a:solidFill>
                            <a:srgbClr val="000000"/>
                          </a:solidFill>
                          <a:effectLst/>
                          <a:latin typeface="Calibri" panose="020F0502020204030204" pitchFamily="34" charset="0"/>
                        </a:rPr>
                        <a:t>0.34</a:t>
                      </a:r>
                    </a:p>
                  </a:txBody>
                  <a:tcPr marL="9525" marR="9525" marT="9525" marB="0" anchor="b"/>
                </a:tc>
                <a:tc>
                  <a:txBody>
                    <a:bodyPr/>
                    <a:lstStyle/>
                    <a:p>
                      <a:pPr algn="ctr" fontAlgn="b"/>
                      <a:r>
                        <a:rPr lang="en-US" sz="1800" b="0" i="0" u="none" strike="noStrike" dirty="0">
                          <a:solidFill>
                            <a:srgbClr val="000000"/>
                          </a:solidFill>
                          <a:effectLst/>
                          <a:latin typeface="Calibri" panose="020F0502020204030204" pitchFamily="34" charset="0"/>
                        </a:rPr>
                        <a:t>20%</a:t>
                      </a:r>
                    </a:p>
                  </a:txBody>
                  <a:tcPr marL="9525" marR="9525" marT="9525" marB="0" anchor="b"/>
                </a:tc>
                <a:extLst>
                  <a:ext uri="{0D108BD9-81ED-4DB2-BD59-A6C34878D82A}">
                    <a16:rowId xmlns:a16="http://schemas.microsoft.com/office/drawing/2014/main" val="4265550543"/>
                  </a:ext>
                </a:extLst>
              </a:tr>
            </a:tbl>
          </a:graphicData>
        </a:graphic>
      </p:graphicFrame>
    </p:spTree>
    <p:extLst>
      <p:ext uri="{BB962C8B-B14F-4D97-AF65-F5344CB8AC3E}">
        <p14:creationId xmlns:p14="http://schemas.microsoft.com/office/powerpoint/2010/main" val="130180087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Pre-pass : bandwidth improvements for CS jobs</a:t>
            </a:r>
            <a:br>
              <a:rPr lang="en-US" dirty="0"/>
            </a:br>
            <a:endParaRPr lang="en-US" dirty="0"/>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a:xfrm>
            <a:off x="447039" y="1828800"/>
            <a:ext cx="11322929" cy="1981200"/>
          </a:xfrm>
        </p:spPr>
        <p:txBody>
          <a:bodyPr>
            <a:normAutofit/>
          </a:bodyPr>
          <a:lstStyle/>
          <a:p>
            <a:r>
              <a:rPr lang="en-US" dirty="0"/>
              <a:t>Depth / Stencil</a:t>
            </a:r>
          </a:p>
          <a:p>
            <a:pPr lvl="1"/>
            <a:r>
              <a:rPr lang="en-US" dirty="0"/>
              <a:t>Significantly faster decompression from 4xMSAA targets</a:t>
            </a:r>
          </a:p>
          <a:p>
            <a:r>
              <a:rPr lang="en-US" dirty="0"/>
              <a:t>Velocity / Normal / </a:t>
            </a:r>
            <a:r>
              <a:rPr lang="en-US" dirty="0" err="1"/>
              <a:t>PrimID</a:t>
            </a:r>
            <a:endParaRPr lang="en-US" dirty="0"/>
          </a:p>
          <a:p>
            <a:pPr lvl="1"/>
            <a:r>
              <a:rPr lang="en-US" dirty="0"/>
              <a:t>Significantly lower bandwidth when using </a:t>
            </a:r>
            <a:r>
              <a:rPr lang="en-US" dirty="0" err="1"/>
              <a:t>FMask</a:t>
            </a:r>
            <a:r>
              <a:rPr lang="en-US" dirty="0"/>
              <a:t> indirection</a:t>
            </a:r>
          </a:p>
          <a:p>
            <a:pPr lvl="1"/>
            <a:r>
              <a:rPr lang="en-US" dirty="0"/>
              <a:t>Many algorithmic optimizations possible with sparse sample compaction</a:t>
            </a:r>
          </a:p>
          <a:p>
            <a:r>
              <a:rPr lang="en-US" dirty="0"/>
              <a:t>Lower res passes can just read out plane0 (implicit) to cut memory b/w by 75%</a:t>
            </a:r>
          </a:p>
        </p:txBody>
      </p:sp>
      <p:graphicFrame>
        <p:nvGraphicFramePr>
          <p:cNvPr id="4" name="Table 3">
            <a:extLst>
              <a:ext uri="{FF2B5EF4-FFF2-40B4-BE49-F238E27FC236}">
                <a16:creationId xmlns:a16="http://schemas.microsoft.com/office/drawing/2014/main" id="{D1C08F8E-CB04-4052-9FEA-477FD0D4D0CB}"/>
              </a:ext>
            </a:extLst>
          </p:cNvPr>
          <p:cNvGraphicFramePr>
            <a:graphicFrameLocks noGrp="1"/>
          </p:cNvGraphicFramePr>
          <p:nvPr>
            <p:extLst>
              <p:ext uri="{D42A27DB-BD31-4B8C-83A1-F6EECF244321}">
                <p14:modId xmlns:p14="http://schemas.microsoft.com/office/powerpoint/2010/main" val="764569017"/>
              </p:ext>
            </p:extLst>
          </p:nvPr>
        </p:nvGraphicFramePr>
        <p:xfrm>
          <a:off x="447039" y="3810000"/>
          <a:ext cx="11322928" cy="2790825"/>
        </p:xfrm>
        <a:graphic>
          <a:graphicData uri="http://schemas.openxmlformats.org/drawingml/2006/table">
            <a:tbl>
              <a:tblPr firstRow="1" firstCol="1" bandRow="1">
                <a:tableStyleId>{5C22544A-7EE6-4342-B048-85BDC9FD1C3A}</a:tableStyleId>
              </a:tblPr>
              <a:tblGrid>
                <a:gridCol w="2830732">
                  <a:extLst>
                    <a:ext uri="{9D8B030D-6E8A-4147-A177-3AD203B41FA5}">
                      <a16:colId xmlns:a16="http://schemas.microsoft.com/office/drawing/2014/main" val="2167293692"/>
                    </a:ext>
                  </a:extLst>
                </a:gridCol>
                <a:gridCol w="2830732">
                  <a:extLst>
                    <a:ext uri="{9D8B030D-6E8A-4147-A177-3AD203B41FA5}">
                      <a16:colId xmlns:a16="http://schemas.microsoft.com/office/drawing/2014/main" val="4269345410"/>
                    </a:ext>
                  </a:extLst>
                </a:gridCol>
                <a:gridCol w="2830732">
                  <a:extLst>
                    <a:ext uri="{9D8B030D-6E8A-4147-A177-3AD203B41FA5}">
                      <a16:colId xmlns:a16="http://schemas.microsoft.com/office/drawing/2014/main" val="911146595"/>
                    </a:ext>
                  </a:extLst>
                </a:gridCol>
                <a:gridCol w="2830732">
                  <a:extLst>
                    <a:ext uri="{9D8B030D-6E8A-4147-A177-3AD203B41FA5}">
                      <a16:colId xmlns:a16="http://schemas.microsoft.com/office/drawing/2014/main" val="1242896732"/>
                    </a:ext>
                  </a:extLst>
                </a:gridCol>
              </a:tblGrid>
              <a:tr h="526031">
                <a:tc>
                  <a:txBody>
                    <a:bodyPr/>
                    <a:lstStyle/>
                    <a:p>
                      <a:pPr algn="ctr" fontAlgn="b"/>
                      <a:r>
                        <a:rPr lang="en-US" sz="1800" b="1" u="none" strike="noStrike" dirty="0">
                          <a:solidFill>
                            <a:schemeClr val="bg1"/>
                          </a:solidFill>
                          <a:effectLst/>
                          <a:latin typeface="+mj-lt"/>
                        </a:rPr>
                        <a:t>Mode (PS4 1080p)</a:t>
                      </a:r>
                      <a:endParaRPr lang="en-US" sz="1800" b="1" i="0" u="none" strike="noStrike" dirty="0">
                        <a:solidFill>
                          <a:schemeClr val="bg1"/>
                        </a:solidFill>
                        <a:effectLst/>
                        <a:latin typeface="+mj-lt"/>
                      </a:endParaRPr>
                    </a:p>
                  </a:txBody>
                  <a:tcPr marL="9525" marR="9525" marT="9525" marB="0" anchor="ctr"/>
                </a:tc>
                <a:tc>
                  <a:txBody>
                    <a:bodyPr/>
                    <a:lstStyle/>
                    <a:p>
                      <a:pPr algn="ctr" fontAlgn="b"/>
                      <a:r>
                        <a:rPr lang="en-US" sz="1800" b="1" u="none" strike="noStrike" dirty="0">
                          <a:solidFill>
                            <a:schemeClr val="bg1"/>
                          </a:solidFill>
                          <a:effectLst/>
                          <a:latin typeface="+mj-lt"/>
                        </a:rPr>
                        <a:t>Depth Decompression &amp; Depth pyramid</a:t>
                      </a:r>
                      <a:endParaRPr lang="en-US" sz="1800" b="1" i="0" u="none" strike="noStrike" dirty="0">
                        <a:solidFill>
                          <a:schemeClr val="bg1"/>
                        </a:solidFill>
                        <a:effectLst/>
                        <a:latin typeface="+mj-lt"/>
                      </a:endParaRP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800" b="1" i="0" u="none" strike="noStrike" kern="1200" dirty="0">
                          <a:solidFill>
                            <a:schemeClr val="bg1"/>
                          </a:solidFill>
                          <a:effectLst/>
                          <a:latin typeface="+mn-lt"/>
                          <a:ea typeface="+mn-ea"/>
                          <a:cs typeface="+mn-cs"/>
                        </a:rPr>
                        <a:t>Velocity Resolve</a:t>
                      </a:r>
                    </a:p>
                    <a:p>
                      <a:pPr algn="ctr" fontAlgn="b"/>
                      <a:endParaRPr lang="en-US" sz="1800" b="1" i="0" u="none" strike="noStrike" dirty="0">
                        <a:solidFill>
                          <a:schemeClr val="bg1"/>
                        </a:solidFill>
                        <a:effectLst/>
                        <a:latin typeface="+mj-lt"/>
                      </a:endParaRPr>
                    </a:p>
                  </a:txBody>
                  <a:tcPr marL="9525" marR="9525" marT="9525" marB="0" anchor="ctr"/>
                </a:tc>
                <a:tc>
                  <a:txBody>
                    <a:bodyPr/>
                    <a:lstStyle/>
                    <a:p>
                      <a:pPr algn="ctr" fontAlgn="b"/>
                      <a:r>
                        <a:rPr lang="en-US" sz="1800" b="1" i="0" u="none" strike="noStrike" dirty="0" err="1">
                          <a:solidFill>
                            <a:schemeClr val="bg1"/>
                          </a:solidFill>
                          <a:effectLst/>
                          <a:latin typeface="+mj-lt"/>
                        </a:rPr>
                        <a:t>PrimID</a:t>
                      </a:r>
                      <a:r>
                        <a:rPr lang="en-US" sz="1800" b="1" i="0" u="none" strike="noStrike" dirty="0">
                          <a:solidFill>
                            <a:schemeClr val="bg1"/>
                          </a:solidFill>
                          <a:effectLst/>
                          <a:latin typeface="+mj-lt"/>
                        </a:rPr>
                        <a:t> Processing</a:t>
                      </a:r>
                    </a:p>
                  </a:txBody>
                  <a:tcPr marL="11511" marR="11511" marT="11511" marB="0" anchor="ctr"/>
                </a:tc>
                <a:extLst>
                  <a:ext uri="{0D108BD9-81ED-4DB2-BD59-A6C34878D82A}">
                    <a16:rowId xmlns:a16="http://schemas.microsoft.com/office/drawing/2014/main" val="3362579796"/>
                  </a:ext>
                </a:extLst>
              </a:tr>
              <a:tr h="558165">
                <a:tc>
                  <a:txBody>
                    <a:bodyPr/>
                    <a:lstStyle/>
                    <a:p>
                      <a:pPr algn="ctr" fontAlgn="b"/>
                      <a:r>
                        <a:rPr lang="en-US" sz="1800" b="1" i="0" u="none" strike="noStrike" dirty="0">
                          <a:solidFill>
                            <a:schemeClr val="bg1"/>
                          </a:solidFill>
                          <a:effectLst/>
                          <a:latin typeface="Calibri" panose="020F0502020204030204" pitchFamily="34" charset="0"/>
                        </a:rPr>
                        <a:t>4xMSAA OFF</a:t>
                      </a:r>
                    </a:p>
                  </a:txBody>
                  <a:tcPr marL="9525" marR="9525" marT="9525" marB="0" anchor="ctr"/>
                </a:tc>
                <a:tc>
                  <a:txBody>
                    <a:bodyPr/>
                    <a:lstStyle/>
                    <a:p>
                      <a:pPr algn="ctr" fontAlgn="b"/>
                      <a:r>
                        <a:rPr lang="en-US" sz="1800" b="0" i="0" u="none" strike="noStrike" dirty="0">
                          <a:solidFill>
                            <a:srgbClr val="000000"/>
                          </a:solidFill>
                          <a:effectLst/>
                          <a:latin typeface="+mj-lt"/>
                        </a:rPr>
                        <a:t>0.452</a:t>
                      </a:r>
                    </a:p>
                  </a:txBody>
                  <a:tcPr marL="9525" marR="9525" marT="9525" marB="0" anchor="ctr"/>
                </a:tc>
                <a:tc>
                  <a:txBody>
                    <a:bodyPr/>
                    <a:lstStyle/>
                    <a:p>
                      <a:pPr algn="ctr" fontAlgn="b"/>
                      <a:r>
                        <a:rPr lang="en-US" sz="1800" b="0" i="0" u="none" strike="noStrike">
                          <a:solidFill>
                            <a:srgbClr val="000000"/>
                          </a:solidFill>
                          <a:effectLst/>
                          <a:latin typeface="+mj-lt"/>
                        </a:rPr>
                        <a:t>0.127</a:t>
                      </a:r>
                    </a:p>
                  </a:txBody>
                  <a:tcPr marL="9525" marR="9525" marT="9525" marB="0" anchor="ctr"/>
                </a:tc>
                <a:tc>
                  <a:txBody>
                    <a:bodyPr/>
                    <a:lstStyle/>
                    <a:p>
                      <a:pPr algn="ctr" fontAlgn="b"/>
                      <a:r>
                        <a:rPr lang="en-US" sz="1800" b="0" i="0" u="none" strike="noStrike">
                          <a:solidFill>
                            <a:srgbClr val="000000"/>
                          </a:solidFill>
                          <a:effectLst/>
                          <a:latin typeface="+mj-lt"/>
                        </a:rPr>
                        <a:t>0.117</a:t>
                      </a:r>
                    </a:p>
                  </a:txBody>
                  <a:tcPr marL="9525" marR="9525" marT="9525" marB="0" anchor="ctr"/>
                </a:tc>
                <a:extLst>
                  <a:ext uri="{0D108BD9-81ED-4DB2-BD59-A6C34878D82A}">
                    <a16:rowId xmlns:a16="http://schemas.microsoft.com/office/drawing/2014/main" val="1780673208"/>
                  </a:ext>
                </a:extLst>
              </a:tr>
              <a:tr h="558165">
                <a:tc>
                  <a:txBody>
                    <a:bodyPr/>
                    <a:lstStyle/>
                    <a:p>
                      <a:pPr algn="ctr" fontAlgn="b"/>
                      <a:r>
                        <a:rPr lang="en-US" sz="1800" b="1" i="0" u="none" strike="noStrike" dirty="0">
                          <a:solidFill>
                            <a:schemeClr val="bg1"/>
                          </a:solidFill>
                          <a:effectLst/>
                          <a:latin typeface="Calibri" panose="020F0502020204030204" pitchFamily="34" charset="0"/>
                        </a:rPr>
                        <a:t>4xMSAA ON</a:t>
                      </a:r>
                    </a:p>
                  </a:txBody>
                  <a:tcPr marL="9525" marR="9525" marT="9525" marB="0" anchor="ctr"/>
                </a:tc>
                <a:tc>
                  <a:txBody>
                    <a:bodyPr/>
                    <a:lstStyle/>
                    <a:p>
                      <a:pPr algn="ctr" fontAlgn="b"/>
                      <a:r>
                        <a:rPr lang="en-US" sz="1800" b="0" i="0" u="none" strike="noStrike" dirty="0">
                          <a:solidFill>
                            <a:srgbClr val="000000"/>
                          </a:solidFill>
                          <a:effectLst/>
                          <a:latin typeface="+mj-lt"/>
                        </a:rPr>
                        <a:t>0.251</a:t>
                      </a:r>
                    </a:p>
                  </a:txBody>
                  <a:tcPr marL="9525" marR="9525" marT="9525" marB="0" anchor="ctr"/>
                </a:tc>
                <a:tc>
                  <a:txBody>
                    <a:bodyPr/>
                    <a:lstStyle/>
                    <a:p>
                      <a:pPr algn="ctr" fontAlgn="b"/>
                      <a:r>
                        <a:rPr lang="en-US" sz="1800" b="0" i="0" u="none" strike="noStrike" dirty="0">
                          <a:solidFill>
                            <a:srgbClr val="000000"/>
                          </a:solidFill>
                          <a:effectLst/>
                          <a:latin typeface="+mj-lt"/>
                        </a:rPr>
                        <a:t>0.072</a:t>
                      </a:r>
                    </a:p>
                  </a:txBody>
                  <a:tcPr marL="9525" marR="9525" marT="9525" marB="0" anchor="ctr"/>
                </a:tc>
                <a:tc>
                  <a:txBody>
                    <a:bodyPr/>
                    <a:lstStyle/>
                    <a:p>
                      <a:pPr algn="ctr" fontAlgn="b"/>
                      <a:r>
                        <a:rPr lang="en-US" sz="1800" b="0" i="0" u="none" strike="noStrike">
                          <a:solidFill>
                            <a:srgbClr val="000000"/>
                          </a:solidFill>
                          <a:effectLst/>
                          <a:latin typeface="+mj-lt"/>
                        </a:rPr>
                        <a:t>0.1</a:t>
                      </a:r>
                    </a:p>
                  </a:txBody>
                  <a:tcPr marL="9525" marR="9525" marT="9525" marB="0" anchor="ctr"/>
                </a:tc>
                <a:extLst>
                  <a:ext uri="{0D108BD9-81ED-4DB2-BD59-A6C34878D82A}">
                    <a16:rowId xmlns:a16="http://schemas.microsoft.com/office/drawing/2014/main" val="4265550543"/>
                  </a:ext>
                </a:extLst>
              </a:tr>
              <a:tr h="558165">
                <a:tc>
                  <a:txBody>
                    <a:bodyPr/>
                    <a:lstStyle/>
                    <a:p>
                      <a:pPr algn="ctr" fontAlgn="b"/>
                      <a:r>
                        <a:rPr lang="en-US" sz="1800" b="1" u="none" strike="noStrike" kern="1200" dirty="0">
                          <a:solidFill>
                            <a:schemeClr val="bg1"/>
                          </a:solidFill>
                          <a:effectLst/>
                          <a:latin typeface="+mn-lt"/>
                          <a:ea typeface="+mn-ea"/>
                          <a:cs typeface="+mn-cs"/>
                        </a:rPr>
                        <a:t>Total ∆(</a:t>
                      </a:r>
                      <a:r>
                        <a:rPr lang="en-US" sz="1800" b="1" u="none" strike="noStrike" kern="1200" dirty="0" err="1">
                          <a:solidFill>
                            <a:schemeClr val="bg1"/>
                          </a:solidFill>
                          <a:effectLst/>
                          <a:latin typeface="+mn-lt"/>
                          <a:ea typeface="+mn-ea"/>
                          <a:cs typeface="+mn-cs"/>
                        </a:rPr>
                        <a:t>ms</a:t>
                      </a:r>
                      <a:r>
                        <a:rPr lang="en-US" sz="1800" b="1" u="none" strike="noStrike" kern="1200" dirty="0">
                          <a:solidFill>
                            <a:schemeClr val="bg1"/>
                          </a:solidFill>
                          <a:effectLst/>
                          <a:latin typeface="+mn-lt"/>
                          <a:ea typeface="+mn-ea"/>
                          <a:cs typeface="+mn-cs"/>
                        </a:rPr>
                        <a:t>)</a:t>
                      </a:r>
                      <a:br>
                        <a:rPr lang="en-US" sz="1800" b="1" u="none" strike="noStrike" kern="1200" dirty="0">
                          <a:solidFill>
                            <a:schemeClr val="bg1"/>
                          </a:solidFill>
                          <a:effectLst/>
                          <a:latin typeface="+mn-lt"/>
                          <a:ea typeface="+mn-ea"/>
                          <a:cs typeface="+mn-cs"/>
                        </a:rPr>
                      </a:br>
                      <a:endParaRPr lang="en-US" sz="1800" b="1" i="0" u="none" strike="noStrike" kern="1200" dirty="0">
                        <a:solidFill>
                          <a:schemeClr val="bg1"/>
                        </a:solidFill>
                        <a:effectLst/>
                        <a:latin typeface="+mn-lt"/>
                        <a:ea typeface="+mn-ea"/>
                        <a:cs typeface="+mn-cs"/>
                      </a:endParaRPr>
                    </a:p>
                  </a:txBody>
                  <a:tcPr marL="9525" marR="9525" marT="9525" marB="0" anchor="ctr"/>
                </a:tc>
                <a:tc>
                  <a:txBody>
                    <a:bodyPr/>
                    <a:lstStyle/>
                    <a:p>
                      <a:pPr algn="ctr" fontAlgn="b"/>
                      <a:r>
                        <a:rPr lang="en-US" sz="1800" b="0" i="0" u="none" strike="noStrike" dirty="0">
                          <a:solidFill>
                            <a:srgbClr val="000000"/>
                          </a:solidFill>
                          <a:effectLst/>
                          <a:latin typeface="+mj-lt"/>
                        </a:rPr>
                        <a:t>0.201</a:t>
                      </a:r>
                    </a:p>
                  </a:txBody>
                  <a:tcPr marL="9525" marR="9525" marT="9525" marB="0" anchor="ctr"/>
                </a:tc>
                <a:tc>
                  <a:txBody>
                    <a:bodyPr/>
                    <a:lstStyle/>
                    <a:p>
                      <a:pPr algn="ctr" fontAlgn="b"/>
                      <a:r>
                        <a:rPr lang="en-US" sz="1800" b="0" i="0" u="none" strike="noStrike" dirty="0">
                          <a:solidFill>
                            <a:srgbClr val="000000"/>
                          </a:solidFill>
                          <a:effectLst/>
                          <a:latin typeface="+mj-lt"/>
                        </a:rPr>
                        <a:t>0.055</a:t>
                      </a:r>
                    </a:p>
                  </a:txBody>
                  <a:tcPr marL="9525" marR="9525" marT="9525" marB="0" anchor="ctr"/>
                </a:tc>
                <a:tc>
                  <a:txBody>
                    <a:bodyPr/>
                    <a:lstStyle/>
                    <a:p>
                      <a:pPr algn="ctr" fontAlgn="b"/>
                      <a:r>
                        <a:rPr lang="en-US" sz="1800" b="0" i="0" u="none" strike="noStrike" dirty="0">
                          <a:solidFill>
                            <a:srgbClr val="000000"/>
                          </a:solidFill>
                          <a:effectLst/>
                          <a:latin typeface="+mj-lt"/>
                        </a:rPr>
                        <a:t>0.017</a:t>
                      </a:r>
                    </a:p>
                  </a:txBody>
                  <a:tcPr marL="9525" marR="9525" marT="9525" marB="0" anchor="ctr"/>
                </a:tc>
                <a:extLst>
                  <a:ext uri="{0D108BD9-81ED-4DB2-BD59-A6C34878D82A}">
                    <a16:rowId xmlns:a16="http://schemas.microsoft.com/office/drawing/2014/main" val="3674092781"/>
                  </a:ext>
                </a:extLst>
              </a:tr>
              <a:tr h="558165">
                <a:tc>
                  <a:txBody>
                    <a:bodyPr/>
                    <a:lstStyle/>
                    <a:p>
                      <a:pPr algn="ctr" fontAlgn="b"/>
                      <a:r>
                        <a:rPr lang="en-US" sz="1800" b="1" u="none" strike="noStrike" kern="1200" dirty="0">
                          <a:solidFill>
                            <a:schemeClr val="bg1"/>
                          </a:solidFill>
                          <a:effectLst/>
                          <a:latin typeface="+mn-lt"/>
                          <a:ea typeface="+mn-ea"/>
                          <a:cs typeface="+mn-cs"/>
                        </a:rPr>
                        <a:t>Total ∆(%)</a:t>
                      </a:r>
                      <a:endParaRPr lang="en-US" sz="1800" b="1" i="0" u="none" strike="noStrike" kern="1200" dirty="0">
                        <a:solidFill>
                          <a:schemeClr val="bg1"/>
                        </a:solidFill>
                        <a:effectLst/>
                        <a:latin typeface="+mn-lt"/>
                        <a:ea typeface="+mn-ea"/>
                        <a:cs typeface="+mn-cs"/>
                      </a:endParaRPr>
                    </a:p>
                  </a:txBody>
                  <a:tcPr marL="9525" marR="9525" marT="9525" marB="0" anchor="ctr"/>
                </a:tc>
                <a:tc>
                  <a:txBody>
                    <a:bodyPr/>
                    <a:lstStyle/>
                    <a:p>
                      <a:pPr algn="ctr" fontAlgn="b"/>
                      <a:r>
                        <a:rPr lang="en-US" sz="1800" b="0" i="0" u="none" strike="noStrike">
                          <a:solidFill>
                            <a:srgbClr val="000000"/>
                          </a:solidFill>
                          <a:effectLst/>
                          <a:latin typeface="+mj-lt"/>
                        </a:rPr>
                        <a:t>44%</a:t>
                      </a:r>
                    </a:p>
                  </a:txBody>
                  <a:tcPr marL="9525" marR="9525" marT="9525" marB="0" anchor="ctr"/>
                </a:tc>
                <a:tc>
                  <a:txBody>
                    <a:bodyPr/>
                    <a:lstStyle/>
                    <a:p>
                      <a:pPr algn="ctr" fontAlgn="b"/>
                      <a:r>
                        <a:rPr lang="en-US" sz="1800" b="0" i="0" u="none" strike="noStrike">
                          <a:solidFill>
                            <a:srgbClr val="000000"/>
                          </a:solidFill>
                          <a:effectLst/>
                          <a:latin typeface="+mj-lt"/>
                        </a:rPr>
                        <a:t>43%</a:t>
                      </a:r>
                    </a:p>
                  </a:txBody>
                  <a:tcPr marL="9525" marR="9525" marT="9525" marB="0" anchor="ctr"/>
                </a:tc>
                <a:tc>
                  <a:txBody>
                    <a:bodyPr/>
                    <a:lstStyle/>
                    <a:p>
                      <a:pPr algn="ctr" fontAlgn="b"/>
                      <a:r>
                        <a:rPr lang="en-US" sz="1800" b="0" i="0" u="none" strike="noStrike" dirty="0">
                          <a:solidFill>
                            <a:srgbClr val="000000"/>
                          </a:solidFill>
                          <a:effectLst/>
                          <a:latin typeface="+mj-lt"/>
                        </a:rPr>
                        <a:t>15%</a:t>
                      </a:r>
                    </a:p>
                  </a:txBody>
                  <a:tcPr marL="9525" marR="9525" marT="9525" marB="0" anchor="ctr"/>
                </a:tc>
                <a:extLst>
                  <a:ext uri="{0D108BD9-81ED-4DB2-BD59-A6C34878D82A}">
                    <a16:rowId xmlns:a16="http://schemas.microsoft.com/office/drawing/2014/main" val="2381519625"/>
                  </a:ext>
                </a:extLst>
              </a:tr>
            </a:tbl>
          </a:graphicData>
        </a:graphic>
      </p:graphicFrame>
    </p:spTree>
    <p:extLst>
      <p:ext uri="{BB962C8B-B14F-4D97-AF65-F5344CB8AC3E}">
        <p14:creationId xmlns:p14="http://schemas.microsoft.com/office/powerpoint/2010/main" val="336603901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err="1"/>
              <a:t>Prepass</a:t>
            </a:r>
            <a:r>
              <a:rPr lang="en-US" dirty="0"/>
              <a:t> : </a:t>
            </a:r>
            <a:r>
              <a:rPr lang="en-US" dirty="0" err="1"/>
              <a:t>Optimizie</a:t>
            </a:r>
            <a:r>
              <a:rPr lang="en-US" dirty="0"/>
              <a:t> using FMASK</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p:txBody>
          <a:bodyPr>
            <a:normAutofit/>
          </a:bodyPr>
          <a:lstStyle/>
          <a:p>
            <a:r>
              <a:rPr lang="en-US" dirty="0"/>
              <a:t>4x MSAA </a:t>
            </a:r>
            <a:r>
              <a:rPr lang="en-US" dirty="0" err="1"/>
              <a:t>Swizzled</a:t>
            </a:r>
            <a:r>
              <a:rPr lang="en-US" dirty="0"/>
              <a:t> </a:t>
            </a:r>
            <a:r>
              <a:rPr lang="en-US" dirty="0" err="1"/>
              <a:t>FMask</a:t>
            </a:r>
            <a:r>
              <a:rPr lang="en-US" dirty="0"/>
              <a:t> Compressed Targets</a:t>
            </a:r>
          </a:p>
          <a:p>
            <a:pPr lvl="1"/>
            <a:r>
              <a:rPr lang="en-US" dirty="0"/>
              <a:t>Depth</a:t>
            </a:r>
          </a:p>
          <a:p>
            <a:pPr lvl="1"/>
            <a:r>
              <a:rPr lang="en-US" dirty="0"/>
              <a:t>Stencil</a:t>
            </a:r>
          </a:p>
          <a:p>
            <a:pPr lvl="1"/>
            <a:r>
              <a:rPr lang="en-US" dirty="0" err="1"/>
              <a:t>PrimID</a:t>
            </a:r>
            <a:r>
              <a:rPr lang="en-US" dirty="0"/>
              <a:t> buffer (U32)</a:t>
            </a:r>
          </a:p>
          <a:p>
            <a:pPr lvl="1"/>
            <a:endParaRPr lang="en-US" dirty="0"/>
          </a:p>
          <a:p>
            <a:r>
              <a:rPr lang="en-US" dirty="0"/>
              <a:t>Maximize performance vs. non-</a:t>
            </a:r>
            <a:r>
              <a:rPr lang="en-US" dirty="0" err="1"/>
              <a:t>swizzled</a:t>
            </a:r>
            <a:endParaRPr lang="en-US" dirty="0"/>
          </a:p>
          <a:p>
            <a:pPr lvl="1"/>
            <a:r>
              <a:rPr lang="en-US" dirty="0"/>
              <a:t>All draws render  /w </a:t>
            </a:r>
            <a:r>
              <a:rPr lang="en-US" dirty="0" err="1"/>
              <a:t>PSIterCount</a:t>
            </a:r>
            <a:r>
              <a:rPr lang="en-US" dirty="0"/>
              <a:t> == 1</a:t>
            </a:r>
          </a:p>
          <a:p>
            <a:pPr lvl="1"/>
            <a:r>
              <a:rPr lang="en-US" dirty="0"/>
              <a:t>Equivalent to </a:t>
            </a:r>
            <a:r>
              <a:rPr lang="en-US" dirty="0" err="1"/>
              <a:t>ExecPerPixel</a:t>
            </a:r>
            <a:r>
              <a:rPr lang="en-US" dirty="0"/>
              <a:t> /w known sample position</a:t>
            </a:r>
          </a:p>
          <a:p>
            <a:pPr lvl="1"/>
            <a:endParaRPr lang="en-US" dirty="0"/>
          </a:p>
          <a:p>
            <a:r>
              <a:rPr lang="en-US" dirty="0"/>
              <a:t>Manual </a:t>
            </a:r>
            <a:r>
              <a:rPr lang="en-US" dirty="0" err="1"/>
              <a:t>SV_Coverage</a:t>
            </a:r>
            <a:r>
              <a:rPr lang="en-US" dirty="0"/>
              <a:t> output for alpha test</a:t>
            </a:r>
          </a:p>
          <a:p>
            <a:pPr lvl="1"/>
            <a:r>
              <a:rPr lang="en-US" dirty="0"/>
              <a:t>Manually unroll 4 samples in single PS wave</a:t>
            </a:r>
          </a:p>
        </p:txBody>
      </p:sp>
      <p:sp>
        <p:nvSpPr>
          <p:cNvPr id="4" name="TextBox 3">
            <a:extLst>
              <a:ext uri="{FF2B5EF4-FFF2-40B4-BE49-F238E27FC236}">
                <a16:creationId xmlns:a16="http://schemas.microsoft.com/office/drawing/2014/main" id="{D1D14F99-195C-4177-B05E-A0B814639915}"/>
              </a:ext>
            </a:extLst>
          </p:cNvPr>
          <p:cNvSpPr txBox="1"/>
          <p:nvPr/>
        </p:nvSpPr>
        <p:spPr>
          <a:xfrm>
            <a:off x="0" y="0"/>
            <a:ext cx="12192000" cy="6463308"/>
          </a:xfrm>
          <a:prstGeom prst="rect">
            <a:avLst/>
          </a:prstGeom>
          <a:solidFill>
            <a:schemeClr val="bg1">
              <a:lumMod val="95000"/>
            </a:schemeClr>
          </a:solidFill>
        </p:spPr>
        <p:txBody>
          <a:bodyPr wrap="square" rtlCol="0">
            <a:spAutoFit/>
          </a:bodyPr>
          <a:lstStyle/>
          <a:p>
            <a:r>
              <a:rPr lang="en-US" dirty="0" err="1">
                <a:latin typeface="Courier New" panose="02070309020205020404" pitchFamily="49" charset="0"/>
                <a:cs typeface="Courier New" panose="02070309020205020404" pitchFamily="49" charset="0"/>
              </a:rPr>
              <a:t>uint</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sampleMask</a:t>
            </a:r>
            <a:r>
              <a:rPr lang="en-US" dirty="0">
                <a:latin typeface="Courier New" panose="02070309020205020404" pitchFamily="49" charset="0"/>
                <a:cs typeface="Courier New" panose="02070309020205020404" pitchFamily="49" charset="0"/>
              </a:rPr>
              <a:t> = 0;</a:t>
            </a:r>
          </a:p>
          <a:p>
            <a:r>
              <a:rPr lang="en-US" dirty="0">
                <a:latin typeface="Courier New" panose="02070309020205020404" pitchFamily="49" charset="0"/>
                <a:cs typeface="Courier New" panose="02070309020205020404" pitchFamily="49" charset="0"/>
              </a:rPr>
              <a:t>for( </a:t>
            </a:r>
            <a:r>
              <a:rPr lang="en-US" dirty="0" err="1">
                <a:latin typeface="Courier New" panose="02070309020205020404" pitchFamily="49" charset="0"/>
                <a:cs typeface="Courier New" panose="02070309020205020404" pitchFamily="49" charset="0"/>
              </a:rPr>
              <a:t>uint</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idx</a:t>
            </a:r>
            <a:r>
              <a:rPr lang="en-US" dirty="0">
                <a:latin typeface="Courier New" panose="02070309020205020404" pitchFamily="49" charset="0"/>
                <a:cs typeface="Courier New" panose="02070309020205020404" pitchFamily="49" charset="0"/>
              </a:rPr>
              <a:t> = 0; </a:t>
            </a:r>
            <a:r>
              <a:rPr lang="en-US" dirty="0" err="1">
                <a:latin typeface="Courier New" panose="02070309020205020404" pitchFamily="49" charset="0"/>
                <a:cs typeface="Courier New" panose="02070309020205020404" pitchFamily="49" charset="0"/>
              </a:rPr>
              <a:t>idx</a:t>
            </a:r>
            <a:r>
              <a:rPr lang="en-US" dirty="0">
                <a:latin typeface="Courier New" panose="02070309020205020404" pitchFamily="49" charset="0"/>
                <a:cs typeface="Courier New" panose="02070309020205020404" pitchFamily="49" charset="0"/>
              </a:rPr>
              <a:t> &lt; 4; </a:t>
            </a:r>
            <a:r>
              <a:rPr lang="en-US" dirty="0" err="1">
                <a:latin typeface="Courier New" panose="02070309020205020404" pitchFamily="49" charset="0"/>
                <a:cs typeface="Courier New" panose="02070309020205020404" pitchFamily="49" charset="0"/>
              </a:rPr>
              <a:t>idx</a:t>
            </a:r>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a:t>
            </a:r>
          </a:p>
          <a:p>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uint</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smpIdx</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getMsaaSampleIndexFromFMask</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fmask</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idx</a:t>
            </a:r>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sampleMask</a:t>
            </a:r>
            <a:r>
              <a:rPr lang="en-US" dirty="0">
                <a:latin typeface="Courier New" panose="02070309020205020404" pitchFamily="49" charset="0"/>
                <a:cs typeface="Courier New" panose="02070309020205020404" pitchFamily="49" charset="0"/>
              </a:rPr>
              <a:t> |= 1 &lt;&lt; </a:t>
            </a:r>
            <a:r>
              <a:rPr lang="en-US" dirty="0" err="1">
                <a:latin typeface="Courier New" panose="02070309020205020404" pitchFamily="49" charset="0"/>
                <a:cs typeface="Courier New" panose="02070309020205020404" pitchFamily="49" charset="0"/>
              </a:rPr>
              <a:t>smpIdx</a:t>
            </a:r>
            <a:r>
              <a:rPr lang="en-US" dirty="0">
                <a:latin typeface="Courier New" panose="02070309020205020404" pitchFamily="49" charset="0"/>
                <a:cs typeface="Courier New" panose="02070309020205020404" pitchFamily="49" charset="0"/>
              </a:rPr>
              <a:t>; // Calculate vector mask of unique planes 0..3</a:t>
            </a:r>
          </a:p>
          <a:p>
            <a:r>
              <a:rPr lang="en-US" dirty="0">
                <a:latin typeface="Courier New" panose="02070309020205020404" pitchFamily="49" charset="0"/>
                <a:cs typeface="Courier New" panose="02070309020205020404" pitchFamily="49" charset="0"/>
              </a:rPr>
              <a:t>}</a:t>
            </a:r>
          </a:p>
          <a:p>
            <a:endParaRPr lang="en-US" dirty="0">
              <a:latin typeface="Courier New" panose="02070309020205020404" pitchFamily="49" charset="0"/>
              <a:cs typeface="Courier New" panose="02070309020205020404" pitchFamily="49" charset="0"/>
            </a:endParaRPr>
          </a:p>
          <a:p>
            <a:r>
              <a:rPr lang="en-US" dirty="0" err="1">
                <a:latin typeface="Courier New" panose="02070309020205020404" pitchFamily="49" charset="0"/>
                <a:cs typeface="Courier New" panose="02070309020205020404" pitchFamily="49" charset="0"/>
              </a:rPr>
              <a:t>uint</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queueOffset</a:t>
            </a:r>
            <a:r>
              <a:rPr lang="en-US" dirty="0">
                <a:latin typeface="Courier New" panose="02070309020205020404" pitchFamily="49" charset="0"/>
                <a:cs typeface="Courier New" panose="02070309020205020404" pitchFamily="49" charset="0"/>
              </a:rPr>
              <a:t> = 0;</a:t>
            </a:r>
          </a:p>
          <a:p>
            <a:r>
              <a:rPr lang="en-US" dirty="0">
                <a:latin typeface="Courier New" panose="02070309020205020404" pitchFamily="49" charset="0"/>
                <a:cs typeface="Courier New" panose="02070309020205020404" pitchFamily="49" charset="0"/>
              </a:rPr>
              <a:t>for( </a:t>
            </a:r>
            <a:r>
              <a:rPr lang="en-US" dirty="0" err="1">
                <a:latin typeface="Courier New" panose="02070309020205020404" pitchFamily="49" charset="0"/>
                <a:cs typeface="Courier New" panose="02070309020205020404" pitchFamily="49" charset="0"/>
              </a:rPr>
              <a:t>uint</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idx</a:t>
            </a:r>
            <a:r>
              <a:rPr lang="en-US" dirty="0">
                <a:latin typeface="Courier New" panose="02070309020205020404" pitchFamily="49" charset="0"/>
                <a:cs typeface="Courier New" panose="02070309020205020404" pitchFamily="49" charset="0"/>
              </a:rPr>
              <a:t> = 0; </a:t>
            </a:r>
            <a:r>
              <a:rPr lang="en-US" dirty="0" err="1">
                <a:latin typeface="Courier New" panose="02070309020205020404" pitchFamily="49" charset="0"/>
                <a:cs typeface="Courier New" panose="02070309020205020404" pitchFamily="49" charset="0"/>
              </a:rPr>
              <a:t>idx</a:t>
            </a:r>
            <a:r>
              <a:rPr lang="en-US" dirty="0">
                <a:latin typeface="Courier New" panose="02070309020205020404" pitchFamily="49" charset="0"/>
                <a:cs typeface="Courier New" panose="02070309020205020404" pitchFamily="49" charset="0"/>
              </a:rPr>
              <a:t> &lt; 4; </a:t>
            </a:r>
            <a:r>
              <a:rPr lang="en-US" dirty="0" err="1">
                <a:latin typeface="Courier New" panose="02070309020205020404" pitchFamily="49" charset="0"/>
                <a:cs typeface="Courier New" panose="02070309020205020404" pitchFamily="49" charset="0"/>
              </a:rPr>
              <a:t>idx</a:t>
            </a:r>
            <a:r>
              <a:rPr lang="en-US" dirty="0">
                <a:latin typeface="Courier New" panose="02070309020205020404" pitchFamily="49" charset="0"/>
                <a:cs typeface="Courier New" panose="02070309020205020404" pitchFamily="49" charset="0"/>
              </a:rPr>
              <a:t>++ ) // Upload queue data from all planes 0..3</a:t>
            </a:r>
          </a:p>
          <a:p>
            <a:r>
              <a:rPr lang="en-US" dirty="0">
                <a:latin typeface="Courier New" panose="02070309020205020404" pitchFamily="49" charset="0"/>
                <a:cs typeface="Courier New" panose="02070309020205020404" pitchFamily="49" charset="0"/>
              </a:rPr>
              <a:t>{</a:t>
            </a:r>
          </a:p>
          <a:p>
            <a:r>
              <a:rPr lang="en-US" dirty="0">
                <a:latin typeface="Courier New" panose="02070309020205020404" pitchFamily="49" charset="0"/>
                <a:cs typeface="Courier New" panose="02070309020205020404" pitchFamily="49" charset="0"/>
              </a:rPr>
              <a:t>  // Read data plane only if thread has lit plane bit</a:t>
            </a:r>
          </a:p>
          <a:p>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waveInt</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producerMask</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BallotMask</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sampleMask</a:t>
            </a:r>
            <a:r>
              <a:rPr lang="en-US" dirty="0">
                <a:latin typeface="Courier New" panose="02070309020205020404" pitchFamily="49" charset="0"/>
                <a:cs typeface="Courier New" panose="02070309020205020404" pitchFamily="49" charset="0"/>
              </a:rPr>
              <a:t> &amp; ( 1 &lt;&lt; </a:t>
            </a:r>
            <a:r>
              <a:rPr lang="en-US" dirty="0" err="1">
                <a:latin typeface="Courier New" panose="02070309020205020404" pitchFamily="49" charset="0"/>
                <a:cs typeface="Courier New" panose="02070309020205020404" pitchFamily="49" charset="0"/>
              </a:rPr>
              <a:t>idx</a:t>
            </a:r>
            <a:r>
              <a:rPr lang="en-US" dirty="0">
                <a:latin typeface="Courier New" panose="02070309020205020404" pitchFamily="49" charset="0"/>
                <a:cs typeface="Courier New" panose="02070309020205020404" pitchFamily="49" charset="0"/>
              </a:rPr>
              <a:t> ) ) );</a:t>
            </a:r>
          </a:p>
          <a:p>
            <a:endParaRPr lang="en-US" dirty="0">
              <a:latin typeface="Courier New" panose="02070309020205020404" pitchFamily="49" charset="0"/>
              <a:cs typeface="Courier New" panose="02070309020205020404" pitchFamily="49" charset="0"/>
            </a:endParaRPr>
          </a:p>
          <a:p>
            <a:r>
              <a:rPr lang="en-US" dirty="0">
                <a:latin typeface="Courier New" panose="02070309020205020404" pitchFamily="49" charset="0"/>
                <a:cs typeface="Courier New" panose="02070309020205020404" pitchFamily="49" charset="0"/>
              </a:rPr>
              <a:t>  if ( Predicate( </a:t>
            </a:r>
            <a:r>
              <a:rPr lang="en-US" dirty="0" err="1">
                <a:latin typeface="Courier New" panose="02070309020205020404" pitchFamily="49" charset="0"/>
                <a:cs typeface="Courier New" panose="02070309020205020404" pitchFamily="49" charset="0"/>
              </a:rPr>
              <a:t>producerMask</a:t>
            </a:r>
            <a:r>
              <a:rPr lang="en-US" dirty="0">
                <a:latin typeface="Courier New" panose="02070309020205020404" pitchFamily="49" charset="0"/>
                <a:cs typeface="Courier New" panose="02070309020205020404" pitchFamily="49" charset="0"/>
              </a:rPr>
              <a:t> ) )</a:t>
            </a:r>
          </a:p>
          <a:p>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    // Calculate local queue offset</a:t>
            </a:r>
          </a:p>
          <a:p>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uint</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localQueueOffset</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queueOffset</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MaskBitCnt</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producerMask</a:t>
            </a:r>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    // Upload data to work queue</a:t>
            </a:r>
          </a:p>
          <a:p>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workItemQueue</a:t>
            </a:r>
            <a:r>
              <a:rPr lang="en-US" dirty="0">
                <a:latin typeface="Courier New" panose="02070309020205020404" pitchFamily="49" charset="0"/>
                <a:cs typeface="Courier New" panose="02070309020205020404" pitchFamily="49" charset="0"/>
              </a:rPr>
              <a:t>[</a:t>
            </a:r>
            <a:r>
              <a:rPr lang="en-US" dirty="0" err="1">
                <a:latin typeface="Courier New" panose="02070309020205020404" pitchFamily="49" charset="0"/>
                <a:cs typeface="Courier New" panose="02070309020205020404" pitchFamily="49" charset="0"/>
              </a:rPr>
              <a:t>localQueueOffset</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asuint</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triIDMSAATexture.Load</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wpos</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idx</a:t>
            </a:r>
            <a:r>
              <a:rPr lang="en-US" dirty="0">
                <a:latin typeface="Courier New" panose="02070309020205020404" pitchFamily="49" charset="0"/>
                <a:cs typeface="Courier New" panose="02070309020205020404" pitchFamily="49" charset="0"/>
              </a:rPr>
              <a:t> ).y );</a:t>
            </a:r>
          </a:p>
          <a:p>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queueOffset</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CountSetBits</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producerMask</a:t>
            </a:r>
            <a:r>
              <a:rPr lang="en-US" dirty="0">
                <a:latin typeface="Courier New" panose="02070309020205020404" pitchFamily="49" charset="0"/>
                <a:cs typeface="Courier New" panose="02070309020205020404" pitchFamily="49" charset="0"/>
              </a:rPr>
              <a:t> ); // Push queue offset and mask</a:t>
            </a:r>
          </a:p>
          <a:p>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sampleMask</a:t>
            </a:r>
            <a:r>
              <a:rPr lang="en-US" dirty="0">
                <a:latin typeface="Courier New" panose="02070309020205020404" pitchFamily="49" charset="0"/>
                <a:cs typeface="Courier New" panose="02070309020205020404" pitchFamily="49" charset="0"/>
              </a:rPr>
              <a:t> ^= ( 1 &lt;&lt; </a:t>
            </a:r>
            <a:r>
              <a:rPr lang="en-US" dirty="0" err="1">
                <a:latin typeface="Courier New" panose="02070309020205020404" pitchFamily="49" charset="0"/>
                <a:cs typeface="Courier New" panose="02070309020205020404" pitchFamily="49" charset="0"/>
              </a:rPr>
              <a:t>bitIndex</a:t>
            </a:r>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a:t>
            </a:r>
          </a:p>
        </p:txBody>
      </p:sp>
    </p:spTree>
    <p:extLst>
      <p:ext uri="{BB962C8B-B14F-4D97-AF65-F5344CB8AC3E}">
        <p14:creationId xmlns:p14="http://schemas.microsoft.com/office/powerpoint/2010/main" val="134253276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err="1"/>
              <a:t>Prepass</a:t>
            </a:r>
            <a:r>
              <a:rPr lang="en-US" dirty="0"/>
              <a:t> : Optimize using FMASK</a:t>
            </a:r>
          </a:p>
        </p:txBody>
      </p:sp>
      <p:sp>
        <p:nvSpPr>
          <p:cNvPr id="4" name="TextBox 3">
            <a:extLst>
              <a:ext uri="{FF2B5EF4-FFF2-40B4-BE49-F238E27FC236}">
                <a16:creationId xmlns:a16="http://schemas.microsoft.com/office/drawing/2014/main" id="{D1D14F99-195C-4177-B05E-A0B814639915}"/>
              </a:ext>
            </a:extLst>
          </p:cNvPr>
          <p:cNvSpPr txBox="1"/>
          <p:nvPr/>
        </p:nvSpPr>
        <p:spPr>
          <a:xfrm>
            <a:off x="0" y="1994877"/>
            <a:ext cx="12192000" cy="4247317"/>
          </a:xfrm>
          <a:prstGeom prst="rect">
            <a:avLst/>
          </a:prstGeom>
          <a:solidFill>
            <a:schemeClr val="bg1">
              <a:lumMod val="95000"/>
            </a:schemeClr>
          </a:solidFill>
        </p:spPr>
        <p:txBody>
          <a:bodyPr wrap="square" rtlCol="0">
            <a:spAutoFit/>
          </a:bodyPr>
          <a:lstStyle/>
          <a:p>
            <a:r>
              <a:rPr lang="en-US" dirty="0">
                <a:latin typeface="Courier New" panose="02070309020205020404" pitchFamily="49" charset="0"/>
                <a:cs typeface="Courier New" panose="02070309020205020404" pitchFamily="49" charset="0"/>
              </a:rPr>
              <a:t>// Flush data to queue</a:t>
            </a:r>
          </a:p>
          <a:p>
            <a:r>
              <a:rPr lang="en-US" dirty="0" err="1">
                <a:latin typeface="Courier New" panose="02070309020205020404" pitchFamily="49" charset="0"/>
                <a:cs typeface="Courier New" panose="02070309020205020404" pitchFamily="49" charset="0"/>
              </a:rPr>
              <a:t>GroupMemoryBarrierWithGroupSync</a:t>
            </a:r>
            <a:r>
              <a:rPr lang="en-US" dirty="0">
                <a:latin typeface="Courier New" panose="02070309020205020404" pitchFamily="49" charset="0"/>
                <a:cs typeface="Courier New" panose="02070309020205020404" pitchFamily="49" charset="0"/>
              </a:rPr>
              <a:t>();</a:t>
            </a:r>
          </a:p>
          <a:p>
            <a:endParaRPr lang="en-US" dirty="0">
              <a:latin typeface="Courier New" panose="02070309020205020404" pitchFamily="49" charset="0"/>
              <a:cs typeface="Courier New" panose="02070309020205020404" pitchFamily="49" charset="0"/>
            </a:endParaRPr>
          </a:p>
          <a:p>
            <a:r>
              <a:rPr lang="en-US" dirty="0">
                <a:latin typeface="Courier New" panose="02070309020205020404" pitchFamily="49" charset="0"/>
                <a:cs typeface="Courier New" panose="02070309020205020404" pitchFamily="49" charset="0"/>
              </a:rPr>
              <a:t>// Consume queue in wave size batches</a:t>
            </a:r>
          </a:p>
          <a:p>
            <a:r>
              <a:rPr lang="en-US" dirty="0" err="1">
                <a:latin typeface="Courier New" panose="02070309020205020404" pitchFamily="49" charset="0"/>
                <a:cs typeface="Courier New" panose="02070309020205020404" pitchFamily="49" charset="0"/>
              </a:rPr>
              <a:t>uint</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workItemBatchOffset</a:t>
            </a:r>
            <a:r>
              <a:rPr lang="en-US" dirty="0">
                <a:latin typeface="Courier New" panose="02070309020205020404" pitchFamily="49" charset="0"/>
                <a:cs typeface="Courier New" panose="02070309020205020404" pitchFamily="49" charset="0"/>
              </a:rPr>
              <a:t> = 0;</a:t>
            </a:r>
          </a:p>
          <a:p>
            <a:r>
              <a:rPr lang="en-US" dirty="0">
                <a:latin typeface="Courier New" panose="02070309020205020404" pitchFamily="49" charset="0"/>
                <a:cs typeface="Courier New" panose="02070309020205020404" pitchFamily="49" charset="0"/>
              </a:rPr>
              <a:t>while( </a:t>
            </a:r>
            <a:r>
              <a:rPr lang="en-US" dirty="0" err="1">
                <a:latin typeface="Courier New" panose="02070309020205020404" pitchFamily="49" charset="0"/>
                <a:cs typeface="Courier New" panose="02070309020205020404" pitchFamily="49" charset="0"/>
              </a:rPr>
              <a:t>workItemBatchOffset</a:t>
            </a:r>
            <a:r>
              <a:rPr lang="en-US" dirty="0">
                <a:latin typeface="Courier New" panose="02070309020205020404" pitchFamily="49" charset="0"/>
                <a:cs typeface="Courier New" panose="02070309020205020404" pitchFamily="49" charset="0"/>
              </a:rPr>
              <a:t> &lt; </a:t>
            </a:r>
            <a:r>
              <a:rPr lang="en-US" dirty="0" err="1">
                <a:latin typeface="Courier New" panose="02070309020205020404" pitchFamily="49" charset="0"/>
                <a:cs typeface="Courier New" panose="02070309020205020404" pitchFamily="49" charset="0"/>
              </a:rPr>
              <a:t>queueOffset</a:t>
            </a:r>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a:t>
            </a:r>
          </a:p>
          <a:p>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uint</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workItemLocalOffset</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workItemBatchOffset</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localThreadID</a:t>
            </a:r>
            <a:r>
              <a:rPr lang="en-US" dirty="0">
                <a:latin typeface="Courier New" panose="02070309020205020404" pitchFamily="49" charset="0"/>
                <a:cs typeface="Courier New" panose="02070309020205020404" pitchFamily="49" charset="0"/>
              </a:rPr>
              <a:t>;</a:t>
            </a:r>
          </a:p>
          <a:p>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uint</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workItemTriId</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workItemLocalOffset</a:t>
            </a:r>
            <a:r>
              <a:rPr lang="en-US" dirty="0">
                <a:latin typeface="Courier New" panose="02070309020205020404" pitchFamily="49" charset="0"/>
                <a:cs typeface="Courier New" panose="02070309020205020404" pitchFamily="49" charset="0"/>
              </a:rPr>
              <a:t> &lt; </a:t>
            </a:r>
            <a:r>
              <a:rPr lang="en-US" dirty="0" err="1">
                <a:latin typeface="Courier New" panose="02070309020205020404" pitchFamily="49" charset="0"/>
                <a:cs typeface="Courier New" panose="02070309020205020404" pitchFamily="49" charset="0"/>
              </a:rPr>
              <a:t>queueOffset</a:t>
            </a:r>
            <a:r>
              <a:rPr lang="en-US" dirty="0">
                <a:latin typeface="Courier New" panose="02070309020205020404" pitchFamily="49" charset="0"/>
                <a:cs typeface="Courier New" panose="02070309020205020404" pitchFamily="49" charset="0"/>
              </a:rPr>
              <a:t> ?      </a:t>
            </a:r>
          </a:p>
          <a:p>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workItemQueue</a:t>
            </a:r>
            <a:r>
              <a:rPr lang="en-US" dirty="0">
                <a:latin typeface="Courier New" panose="02070309020205020404" pitchFamily="49" charset="0"/>
                <a:cs typeface="Courier New" panose="02070309020205020404" pitchFamily="49" charset="0"/>
              </a:rPr>
              <a:t>[</a:t>
            </a:r>
            <a:r>
              <a:rPr lang="en-US" dirty="0" err="1">
                <a:latin typeface="Courier New" panose="02070309020205020404" pitchFamily="49" charset="0"/>
                <a:cs typeface="Courier New" panose="02070309020205020404" pitchFamily="49" charset="0"/>
              </a:rPr>
              <a:t>workItemLocalOffset</a:t>
            </a:r>
            <a:r>
              <a:rPr lang="en-US" dirty="0">
                <a:latin typeface="Courier New" panose="02070309020205020404" pitchFamily="49" charset="0"/>
                <a:cs typeface="Courier New" panose="02070309020205020404" pitchFamily="49" charset="0"/>
              </a:rPr>
              <a:t>] : GPV_INVALID_TRI_ID;</a:t>
            </a:r>
          </a:p>
          <a:p>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  // Process </a:t>
            </a:r>
            <a:r>
              <a:rPr lang="en-US" dirty="0" err="1">
                <a:latin typeface="Courier New" panose="02070309020205020404" pitchFamily="49" charset="0"/>
                <a:cs typeface="Courier New" panose="02070309020205020404" pitchFamily="49" charset="0"/>
              </a:rPr>
              <a:t>TriID</a:t>
            </a:r>
            <a:r>
              <a:rPr lang="en-US" dirty="0">
                <a:latin typeface="Courier New" panose="02070309020205020404" pitchFamily="49" charset="0"/>
                <a:cs typeface="Courier New" panose="02070309020205020404" pitchFamily="49" charset="0"/>
              </a:rPr>
              <a:t> here</a:t>
            </a:r>
          </a:p>
          <a:p>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workItemBatchOffset</a:t>
            </a:r>
            <a:r>
              <a:rPr lang="en-US" dirty="0">
                <a:latin typeface="Courier New" panose="02070309020205020404" pitchFamily="49" charset="0"/>
                <a:cs typeface="Courier New" panose="02070309020205020404" pitchFamily="49" charset="0"/>
              </a:rPr>
              <a:t>   += WAVE_SIZE;</a:t>
            </a:r>
          </a:p>
          <a:p>
            <a:r>
              <a:rPr lang="en-US" dirty="0">
                <a:latin typeface="Courier New" panose="02070309020205020404" pitchFamily="49" charset="0"/>
                <a:cs typeface="Courier New" panose="02070309020205020404" pitchFamily="49" charset="0"/>
              </a:rPr>
              <a:t>}</a:t>
            </a:r>
          </a:p>
        </p:txBody>
      </p:sp>
    </p:spTree>
    <p:extLst>
      <p:ext uri="{BB962C8B-B14F-4D97-AF65-F5344CB8AC3E}">
        <p14:creationId xmlns:p14="http://schemas.microsoft.com/office/powerpoint/2010/main" val="253893856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F+ Draws</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a:xfrm>
            <a:off x="447041" y="1828800"/>
            <a:ext cx="5648960" cy="4744720"/>
          </a:xfrm>
        </p:spPr>
        <p:txBody>
          <a:bodyPr>
            <a:normAutofit/>
          </a:bodyPr>
          <a:lstStyle/>
          <a:p>
            <a:r>
              <a:rPr lang="en-US" dirty="0"/>
              <a:t>Optimal setup</a:t>
            </a:r>
          </a:p>
          <a:p>
            <a:pPr lvl="1"/>
            <a:r>
              <a:rPr lang="en-US" dirty="0"/>
              <a:t>4xMSAA swizzle</a:t>
            </a:r>
          </a:p>
          <a:p>
            <a:pPr lvl="1"/>
            <a:r>
              <a:rPr lang="en-US" dirty="0" err="1"/>
              <a:t>psIterationCount</a:t>
            </a:r>
            <a:r>
              <a:rPr lang="en-US" dirty="0"/>
              <a:t> = 4</a:t>
            </a:r>
          </a:p>
          <a:p>
            <a:pPr lvl="1"/>
            <a:r>
              <a:rPr lang="en-US" dirty="0"/>
              <a:t>Color buffer set to DISABLE </a:t>
            </a:r>
            <a:r>
              <a:rPr lang="en-US" dirty="0" err="1"/>
              <a:t>FMask</a:t>
            </a:r>
            <a:r>
              <a:rPr lang="en-US" dirty="0"/>
              <a:t> Compression</a:t>
            </a:r>
          </a:p>
          <a:p>
            <a:r>
              <a:rPr lang="en-US" dirty="0"/>
              <a:t>Stencil test using stippled stencil from VRS pass</a:t>
            </a:r>
          </a:p>
          <a:p>
            <a:r>
              <a:rPr lang="en-US" dirty="0"/>
              <a:t>No alpha test in opaque draws</a:t>
            </a:r>
          </a:p>
          <a:p>
            <a:pPr lvl="1"/>
            <a:r>
              <a:rPr lang="en-US" dirty="0"/>
              <a:t>Use depth == Equal</a:t>
            </a:r>
          </a:p>
          <a:p>
            <a:r>
              <a:rPr lang="en-US" dirty="0"/>
              <a:t>Use </a:t>
            </a:r>
            <a:r>
              <a:rPr lang="en-US" dirty="0" err="1"/>
              <a:t>perSample</a:t>
            </a:r>
            <a:r>
              <a:rPr lang="en-US" dirty="0"/>
              <a:t> interpolation</a:t>
            </a:r>
          </a:p>
          <a:p>
            <a:r>
              <a:rPr lang="en-US" dirty="0"/>
              <a:t>To match non-</a:t>
            </a:r>
            <a:r>
              <a:rPr lang="en-US" dirty="0" err="1"/>
              <a:t>swizzled</a:t>
            </a:r>
            <a:r>
              <a:rPr lang="en-US" dirty="0"/>
              <a:t> rendering</a:t>
            </a:r>
          </a:p>
          <a:p>
            <a:pPr lvl="1"/>
            <a:r>
              <a:rPr lang="en-US" dirty="0"/>
              <a:t>Bias </a:t>
            </a:r>
            <a:r>
              <a:rPr lang="en-US" dirty="0" err="1"/>
              <a:t>textureSamples</a:t>
            </a:r>
            <a:endParaRPr lang="en-US" dirty="0"/>
          </a:p>
          <a:p>
            <a:pPr lvl="1"/>
            <a:r>
              <a:rPr lang="en-US" dirty="0"/>
              <a:t>Correct manual derivative calculation</a:t>
            </a:r>
          </a:p>
        </p:txBody>
      </p:sp>
      <p:sp>
        <p:nvSpPr>
          <p:cNvPr id="5" name="TextBox 4">
            <a:extLst>
              <a:ext uri="{FF2B5EF4-FFF2-40B4-BE49-F238E27FC236}">
                <a16:creationId xmlns:a16="http://schemas.microsoft.com/office/drawing/2014/main" id="{441B3C84-7447-428B-A7F2-E981C3F1B6B5}"/>
              </a:ext>
            </a:extLst>
          </p:cNvPr>
          <p:cNvSpPr txBox="1"/>
          <p:nvPr/>
        </p:nvSpPr>
        <p:spPr>
          <a:xfrm>
            <a:off x="6096000" y="1495207"/>
            <a:ext cx="6096000" cy="5078313"/>
          </a:xfrm>
          <a:prstGeom prst="rect">
            <a:avLst/>
          </a:prstGeom>
          <a:solidFill>
            <a:schemeClr val="bg1">
              <a:lumMod val="95000"/>
            </a:schemeClr>
          </a:solidFill>
        </p:spPr>
        <p:txBody>
          <a:bodyPr wrap="square" rtlCol="0">
            <a:spAutoFit/>
          </a:bodyPr>
          <a:lstStyle/>
          <a:p>
            <a:r>
              <a:rPr lang="en-US" dirty="0">
                <a:latin typeface="Courier New" panose="02070309020205020404" pitchFamily="49" charset="0"/>
                <a:cs typeface="Courier New" panose="02070309020205020404" pitchFamily="49" charset="0"/>
              </a:rPr>
              <a:t>// Use </a:t>
            </a:r>
            <a:r>
              <a:rPr lang="en-US" dirty="0" err="1">
                <a:latin typeface="Courier New" panose="02070309020205020404" pitchFamily="49" charset="0"/>
                <a:cs typeface="Courier New" panose="02070309020205020404" pitchFamily="49" charset="0"/>
              </a:rPr>
              <a:t>perSample</a:t>
            </a:r>
            <a:r>
              <a:rPr lang="en-US" dirty="0">
                <a:latin typeface="Courier New" panose="02070309020205020404" pitchFamily="49" charset="0"/>
                <a:cs typeface="Courier New" panose="02070309020205020404" pitchFamily="49" charset="0"/>
              </a:rPr>
              <a:t> interpolation</a:t>
            </a:r>
          </a:p>
          <a:p>
            <a:r>
              <a:rPr lang="en-US" dirty="0">
                <a:latin typeface="Courier New" panose="02070309020205020404" pitchFamily="49" charset="0"/>
                <a:cs typeface="Courier New" panose="02070309020205020404" pitchFamily="49" charset="0"/>
              </a:rPr>
              <a:t>// sample float2 </a:t>
            </a:r>
            <a:r>
              <a:rPr lang="en-US" dirty="0" err="1">
                <a:latin typeface="Courier New" panose="02070309020205020404" pitchFamily="49" charset="0"/>
                <a:cs typeface="Courier New" panose="02070309020205020404" pitchFamily="49" charset="0"/>
              </a:rPr>
              <a:t>uv</a:t>
            </a:r>
            <a:r>
              <a:rPr lang="en-US" dirty="0">
                <a:latin typeface="Courier New" panose="02070309020205020404" pitchFamily="49" charset="0"/>
                <a:cs typeface="Courier New" panose="02070309020205020404" pitchFamily="49" charset="0"/>
              </a:rPr>
              <a:t> : TEXCOORD</a:t>
            </a:r>
          </a:p>
          <a:p>
            <a:r>
              <a:rPr lang="en-US" dirty="0">
                <a:latin typeface="Courier New" panose="02070309020205020404" pitchFamily="49" charset="0"/>
                <a:cs typeface="Courier New" panose="02070309020205020404" pitchFamily="49" charset="0"/>
              </a:rPr>
              <a:t>// MS_BIAS       -1</a:t>
            </a:r>
          </a:p>
          <a:p>
            <a:r>
              <a:rPr lang="en-US" dirty="0">
                <a:latin typeface="Courier New" panose="02070309020205020404" pitchFamily="49" charset="0"/>
                <a:cs typeface="Courier New" panose="02070309020205020404" pitchFamily="49" charset="0"/>
              </a:rPr>
              <a:t>// MS_SCALE_RCP 0.5</a:t>
            </a:r>
          </a:p>
          <a:p>
            <a:endParaRPr lang="en-US" dirty="0">
              <a:latin typeface="Courier New" panose="02070309020205020404" pitchFamily="49" charset="0"/>
              <a:cs typeface="Courier New" panose="02070309020205020404" pitchFamily="49" charset="0"/>
            </a:endParaRPr>
          </a:p>
          <a:p>
            <a:r>
              <a:rPr lang="en-US" dirty="0">
                <a:latin typeface="Courier New" panose="02070309020205020404" pitchFamily="49" charset="0"/>
                <a:cs typeface="Courier New" panose="02070309020205020404" pitchFamily="49" charset="0"/>
              </a:rPr>
              <a:t>float4 Sample2D( const Texture2D </a:t>
            </a:r>
            <a:r>
              <a:rPr lang="en-US" dirty="0" err="1">
                <a:latin typeface="Courier New" panose="02070309020205020404" pitchFamily="49" charset="0"/>
                <a:cs typeface="Courier New" panose="02070309020205020404" pitchFamily="49" charset="0"/>
              </a:rPr>
              <a:t>tex</a:t>
            </a:r>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                 const </a:t>
            </a:r>
            <a:r>
              <a:rPr lang="en-US" dirty="0" err="1">
                <a:latin typeface="Courier New" panose="02070309020205020404" pitchFamily="49" charset="0"/>
                <a:cs typeface="Courier New" panose="02070309020205020404" pitchFamily="49" charset="0"/>
              </a:rPr>
              <a:t>SamplerState</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smp</a:t>
            </a:r>
            <a:r>
              <a:rPr lang="en-US" dirty="0">
                <a:latin typeface="Courier New" panose="02070309020205020404" pitchFamily="49" charset="0"/>
                <a:cs typeface="Courier New" panose="02070309020205020404" pitchFamily="49" charset="0"/>
              </a:rPr>
              <a:t>,</a:t>
            </a:r>
          </a:p>
          <a:p>
            <a:r>
              <a:rPr lang="en-US" dirty="0">
                <a:latin typeface="Courier New" panose="02070309020205020404" pitchFamily="49" charset="0"/>
                <a:cs typeface="Courier New" panose="02070309020205020404" pitchFamily="49" charset="0"/>
              </a:rPr>
              <a:t>                 const float2 </a:t>
            </a:r>
            <a:r>
              <a:rPr lang="en-US" dirty="0" err="1">
                <a:latin typeface="Courier New" panose="02070309020205020404" pitchFamily="49" charset="0"/>
                <a:cs typeface="Courier New" panose="02070309020205020404" pitchFamily="49" charset="0"/>
              </a:rPr>
              <a:t>uv</a:t>
            </a:r>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a:t>
            </a:r>
          </a:p>
          <a:p>
            <a:r>
              <a:rPr lang="en-US" dirty="0">
                <a:latin typeface="Courier New" panose="02070309020205020404" pitchFamily="49" charset="0"/>
                <a:cs typeface="Courier New" panose="02070309020205020404" pitchFamily="49" charset="0"/>
              </a:rPr>
              <a:t>#if USE_MSAA_SCALING</a:t>
            </a:r>
          </a:p>
          <a:p>
            <a:r>
              <a:rPr lang="en-US" dirty="0">
                <a:latin typeface="Courier New" panose="02070309020205020404" pitchFamily="49" charset="0"/>
                <a:cs typeface="Courier New" panose="02070309020205020404" pitchFamily="49" charset="0"/>
              </a:rPr>
              <a:t>  return </a:t>
            </a:r>
            <a:r>
              <a:rPr lang="en-US" dirty="0" err="1">
                <a:latin typeface="Courier New" panose="02070309020205020404" pitchFamily="49" charset="0"/>
                <a:cs typeface="Courier New" panose="02070309020205020404" pitchFamily="49" charset="0"/>
              </a:rPr>
              <a:t>tex.SampleBias</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smp</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uv</a:t>
            </a:r>
            <a:r>
              <a:rPr lang="en-US" dirty="0">
                <a:latin typeface="Courier New" panose="02070309020205020404" pitchFamily="49" charset="0"/>
                <a:cs typeface="Courier New" panose="02070309020205020404" pitchFamily="49" charset="0"/>
              </a:rPr>
              <a:t>, MS_BIAS);</a:t>
            </a:r>
          </a:p>
          <a:p>
            <a:r>
              <a:rPr lang="en-US" dirty="0">
                <a:latin typeface="Courier New" panose="02070309020205020404" pitchFamily="49" charset="0"/>
                <a:cs typeface="Courier New" panose="02070309020205020404" pitchFamily="49" charset="0"/>
              </a:rPr>
              <a:t>#else // #if USE_MSAA_SCALING</a:t>
            </a:r>
          </a:p>
          <a:p>
            <a:r>
              <a:rPr lang="en-US" dirty="0">
                <a:latin typeface="Courier New" panose="02070309020205020404" pitchFamily="49" charset="0"/>
                <a:cs typeface="Courier New" panose="02070309020205020404" pitchFamily="49" charset="0"/>
              </a:rPr>
              <a:t>  return </a:t>
            </a:r>
            <a:r>
              <a:rPr lang="en-US" dirty="0" err="1">
                <a:latin typeface="Courier New" panose="02070309020205020404" pitchFamily="49" charset="0"/>
                <a:cs typeface="Courier New" panose="02070309020205020404" pitchFamily="49" charset="0"/>
              </a:rPr>
              <a:t>tex.Sample</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smp</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uv</a:t>
            </a:r>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#endif // #else // #if USE_MSAA_SCALING</a:t>
            </a:r>
          </a:p>
          <a:p>
            <a:r>
              <a:rPr lang="en-US" dirty="0">
                <a:latin typeface="Courier New" panose="02070309020205020404" pitchFamily="49" charset="0"/>
                <a:cs typeface="Courier New" panose="02070309020205020404" pitchFamily="49" charset="0"/>
              </a:rPr>
              <a:t>}</a:t>
            </a:r>
          </a:p>
          <a:p>
            <a:r>
              <a:rPr lang="en-US" dirty="0">
                <a:latin typeface="Courier New" panose="02070309020205020404" pitchFamily="49" charset="0"/>
                <a:cs typeface="Courier New" panose="02070309020205020404" pitchFamily="49" charset="0"/>
              </a:rPr>
              <a:t>//Scale derivatives when used manually</a:t>
            </a:r>
          </a:p>
          <a:p>
            <a:r>
              <a:rPr lang="en-US" dirty="0">
                <a:latin typeface="Courier New" panose="02070309020205020404" pitchFamily="49" charset="0"/>
                <a:cs typeface="Courier New" panose="02070309020205020404" pitchFamily="49" charset="0"/>
              </a:rPr>
              <a:t>//float2 </a:t>
            </a:r>
            <a:r>
              <a:rPr lang="en-US" dirty="0" err="1">
                <a:latin typeface="Courier New" panose="02070309020205020404" pitchFamily="49" charset="0"/>
                <a:cs typeface="Courier New" panose="02070309020205020404" pitchFamily="49" charset="0"/>
              </a:rPr>
              <a:t>uvDx</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ddx</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val</a:t>
            </a:r>
            <a:r>
              <a:rPr lang="en-US" dirty="0">
                <a:latin typeface="Courier New" panose="02070309020205020404" pitchFamily="49" charset="0"/>
                <a:cs typeface="Courier New" panose="02070309020205020404" pitchFamily="49" charset="0"/>
              </a:rPr>
              <a:t> ) * MS_SCALE_RCP;</a:t>
            </a:r>
          </a:p>
          <a:p>
            <a:r>
              <a:rPr lang="en-US" dirty="0">
                <a:latin typeface="Courier New" panose="02070309020205020404" pitchFamily="49" charset="0"/>
                <a:cs typeface="Courier New" panose="02070309020205020404" pitchFamily="49" charset="0"/>
              </a:rPr>
              <a:t>//float2 </a:t>
            </a:r>
            <a:r>
              <a:rPr lang="en-US" dirty="0" err="1">
                <a:latin typeface="Courier New" panose="02070309020205020404" pitchFamily="49" charset="0"/>
                <a:cs typeface="Courier New" panose="02070309020205020404" pitchFamily="49" charset="0"/>
              </a:rPr>
              <a:t>uvDy</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ddy</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val</a:t>
            </a:r>
            <a:r>
              <a:rPr lang="en-US" dirty="0">
                <a:latin typeface="Courier New" panose="02070309020205020404" pitchFamily="49" charset="0"/>
                <a:cs typeface="Courier New" panose="02070309020205020404" pitchFamily="49" charset="0"/>
              </a:rPr>
              <a:t> ) * MS_SCALE_RCP;</a:t>
            </a:r>
          </a:p>
        </p:txBody>
      </p:sp>
    </p:spTree>
    <p:extLst>
      <p:ext uri="{BB962C8B-B14F-4D97-AF65-F5344CB8AC3E}">
        <p14:creationId xmlns:p14="http://schemas.microsoft.com/office/powerpoint/2010/main" val="346092086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picture containing orange, sitting, plane, table&#10;&#10;Description automatically generated">
            <a:extLst>
              <a:ext uri="{FF2B5EF4-FFF2-40B4-BE49-F238E27FC236}">
                <a16:creationId xmlns:a16="http://schemas.microsoft.com/office/drawing/2014/main" id="{1F9F1B74-106D-45D2-9F12-580FB0EDDE3B}"/>
              </a:ext>
            </a:extLst>
          </p:cNvPr>
          <p:cNvPicPr>
            <a:picLocks noChangeAspect="1"/>
          </p:cNvPicPr>
          <p:nvPr/>
        </p:nvPicPr>
        <p:blipFill rotWithShape="1">
          <a:blip r:embed="rId3">
            <a:extLst>
              <a:ext uri="{28A0092B-C50C-407E-A947-70E740481C1C}">
                <a14:useLocalDpi xmlns:a14="http://schemas.microsoft.com/office/drawing/2010/main" val="0"/>
              </a:ext>
            </a:extLst>
          </a:blip>
          <a:srcRect b="5926"/>
          <a:stretch/>
        </p:blipFill>
        <p:spPr>
          <a:xfrm>
            <a:off x="0" y="1"/>
            <a:ext cx="6096000" cy="3225799"/>
          </a:xfrm>
          <a:prstGeom prst="rect">
            <a:avLst/>
          </a:prstGeom>
        </p:spPr>
      </p:pic>
      <p:pic>
        <p:nvPicPr>
          <p:cNvPr id="12" name="Picture 11" descr="A picture containing light&#10;&#10;Description automatically generated">
            <a:extLst>
              <a:ext uri="{FF2B5EF4-FFF2-40B4-BE49-F238E27FC236}">
                <a16:creationId xmlns:a16="http://schemas.microsoft.com/office/drawing/2014/main" id="{702B303A-8E87-46CE-82A4-F86513DA5D06}"/>
              </a:ext>
            </a:extLst>
          </p:cNvPr>
          <p:cNvPicPr>
            <a:picLocks noChangeAspect="1"/>
          </p:cNvPicPr>
          <p:nvPr/>
        </p:nvPicPr>
        <p:blipFill rotWithShape="1">
          <a:blip r:embed="rId4">
            <a:extLst>
              <a:ext uri="{28A0092B-C50C-407E-A947-70E740481C1C}">
                <a14:useLocalDpi xmlns:a14="http://schemas.microsoft.com/office/drawing/2010/main" val="0"/>
              </a:ext>
            </a:extLst>
          </a:blip>
          <a:srcRect b="15333"/>
          <a:stretch/>
        </p:blipFill>
        <p:spPr>
          <a:xfrm>
            <a:off x="0" y="3225800"/>
            <a:ext cx="6096000" cy="3225800"/>
          </a:xfrm>
          <a:prstGeom prst="rect">
            <a:avLst/>
          </a:prstGeom>
        </p:spPr>
      </p:pic>
      <p:pic>
        <p:nvPicPr>
          <p:cNvPr id="14" name="Picture 13">
            <a:extLst>
              <a:ext uri="{FF2B5EF4-FFF2-40B4-BE49-F238E27FC236}">
                <a16:creationId xmlns:a16="http://schemas.microsoft.com/office/drawing/2014/main" id="{EDA1CEEE-A9E6-450F-8299-9E6ADA8C5428}"/>
              </a:ext>
            </a:extLst>
          </p:cNvPr>
          <p:cNvPicPr>
            <a:picLocks noChangeAspect="1"/>
          </p:cNvPicPr>
          <p:nvPr/>
        </p:nvPicPr>
        <p:blipFill rotWithShape="1">
          <a:blip r:embed="rId5">
            <a:extLst>
              <a:ext uri="{28A0092B-C50C-407E-A947-70E740481C1C}">
                <a14:useLocalDpi xmlns:a14="http://schemas.microsoft.com/office/drawing/2010/main" val="0"/>
              </a:ext>
            </a:extLst>
          </a:blip>
          <a:srcRect b="15333"/>
          <a:stretch/>
        </p:blipFill>
        <p:spPr>
          <a:xfrm>
            <a:off x="6096000" y="3225800"/>
            <a:ext cx="6096000" cy="3225799"/>
          </a:xfrm>
          <a:prstGeom prst="rect">
            <a:avLst/>
          </a:prstGeom>
        </p:spPr>
      </p:pic>
      <p:pic>
        <p:nvPicPr>
          <p:cNvPr id="16" name="Picture 15" descr="A picture containing dark, sitting, small, train&#10;&#10;Description automatically generated">
            <a:extLst>
              <a:ext uri="{FF2B5EF4-FFF2-40B4-BE49-F238E27FC236}">
                <a16:creationId xmlns:a16="http://schemas.microsoft.com/office/drawing/2014/main" id="{CAD4D400-4AE7-410C-83FB-3056DCA695C3}"/>
              </a:ext>
            </a:extLst>
          </p:cNvPr>
          <p:cNvPicPr>
            <a:picLocks noChangeAspect="1"/>
          </p:cNvPicPr>
          <p:nvPr/>
        </p:nvPicPr>
        <p:blipFill rotWithShape="1">
          <a:blip r:embed="rId6">
            <a:extLst>
              <a:ext uri="{28A0092B-C50C-407E-A947-70E740481C1C}">
                <a14:useLocalDpi xmlns:a14="http://schemas.microsoft.com/office/drawing/2010/main" val="0"/>
              </a:ext>
            </a:extLst>
          </a:blip>
          <a:srcRect b="5926"/>
          <a:stretch/>
        </p:blipFill>
        <p:spPr>
          <a:xfrm>
            <a:off x="6096000" y="0"/>
            <a:ext cx="6096000" cy="3225799"/>
          </a:xfrm>
          <a:prstGeom prst="rect">
            <a:avLst/>
          </a:prstGeom>
        </p:spPr>
      </p:pic>
      <p:sp>
        <p:nvSpPr>
          <p:cNvPr id="6" name="TextBox 5">
            <a:extLst>
              <a:ext uri="{FF2B5EF4-FFF2-40B4-BE49-F238E27FC236}">
                <a16:creationId xmlns:a16="http://schemas.microsoft.com/office/drawing/2014/main" id="{8B9D8AD9-BDED-4401-B28E-D9C73C00B14B}"/>
              </a:ext>
            </a:extLst>
          </p:cNvPr>
          <p:cNvSpPr txBox="1"/>
          <p:nvPr/>
        </p:nvSpPr>
        <p:spPr>
          <a:xfrm>
            <a:off x="0" y="3225799"/>
            <a:ext cx="1069524" cy="369332"/>
          </a:xfrm>
          <a:prstGeom prst="rect">
            <a:avLst/>
          </a:prstGeom>
          <a:solidFill>
            <a:srgbClr val="000000">
              <a:alpha val="50196"/>
            </a:srgbClr>
          </a:solidFill>
        </p:spPr>
        <p:txBody>
          <a:bodyPr wrap="none" rtlCol="0">
            <a:spAutoFit/>
          </a:bodyPr>
          <a:lstStyle/>
          <a:p>
            <a:r>
              <a:rPr lang="en-US" dirty="0">
                <a:solidFill>
                  <a:schemeClr val="bg1"/>
                </a:solidFill>
                <a:effectLst>
                  <a:outerShdw blurRad="38100" dist="38100" dir="2700000" algn="tl">
                    <a:srgbClr val="000000">
                      <a:alpha val="43137"/>
                    </a:srgbClr>
                  </a:outerShdw>
                </a:effectLst>
              </a:rPr>
              <a:t>Stencil 0</a:t>
            </a:r>
          </a:p>
        </p:txBody>
      </p:sp>
      <p:sp>
        <p:nvSpPr>
          <p:cNvPr id="7" name="TextBox 6">
            <a:extLst>
              <a:ext uri="{FF2B5EF4-FFF2-40B4-BE49-F238E27FC236}">
                <a16:creationId xmlns:a16="http://schemas.microsoft.com/office/drawing/2014/main" id="{FAA5C92D-2F92-4C94-B9FF-6EBF23B07DBF}"/>
              </a:ext>
            </a:extLst>
          </p:cNvPr>
          <p:cNvSpPr txBox="1"/>
          <p:nvPr/>
        </p:nvSpPr>
        <p:spPr>
          <a:xfrm>
            <a:off x="6096000" y="3225799"/>
            <a:ext cx="1069524" cy="369332"/>
          </a:xfrm>
          <a:prstGeom prst="rect">
            <a:avLst/>
          </a:prstGeom>
          <a:solidFill>
            <a:srgbClr val="000000">
              <a:alpha val="50196"/>
            </a:srgbClr>
          </a:solidFill>
        </p:spPr>
        <p:txBody>
          <a:bodyPr wrap="none" rtlCol="0">
            <a:spAutoFit/>
          </a:bodyPr>
          <a:lstStyle/>
          <a:p>
            <a:r>
              <a:rPr lang="en-US" dirty="0">
                <a:solidFill>
                  <a:schemeClr val="bg1"/>
                </a:solidFill>
                <a:effectLst>
                  <a:outerShdw blurRad="38100" dist="38100" dir="2700000" algn="tl">
                    <a:srgbClr val="000000">
                      <a:alpha val="43137"/>
                    </a:srgbClr>
                  </a:outerShdw>
                </a:effectLst>
              </a:rPr>
              <a:t>Stencil 1</a:t>
            </a:r>
          </a:p>
        </p:txBody>
      </p:sp>
      <p:sp>
        <p:nvSpPr>
          <p:cNvPr id="8" name="TextBox 7">
            <a:extLst>
              <a:ext uri="{FF2B5EF4-FFF2-40B4-BE49-F238E27FC236}">
                <a16:creationId xmlns:a16="http://schemas.microsoft.com/office/drawing/2014/main" id="{D211DF2F-3965-4BDD-936C-A060E179CB64}"/>
              </a:ext>
            </a:extLst>
          </p:cNvPr>
          <p:cNvSpPr txBox="1"/>
          <p:nvPr/>
        </p:nvSpPr>
        <p:spPr>
          <a:xfrm>
            <a:off x="0" y="-2"/>
            <a:ext cx="928459" cy="369332"/>
          </a:xfrm>
          <a:prstGeom prst="rect">
            <a:avLst/>
          </a:prstGeom>
          <a:solidFill>
            <a:srgbClr val="000000">
              <a:alpha val="50196"/>
            </a:srgbClr>
          </a:solidFill>
        </p:spPr>
        <p:txBody>
          <a:bodyPr wrap="none" rtlCol="0">
            <a:spAutoFit/>
          </a:bodyPr>
          <a:lstStyle/>
          <a:p>
            <a:r>
              <a:rPr lang="en-US" dirty="0">
                <a:solidFill>
                  <a:schemeClr val="bg1"/>
                </a:solidFill>
                <a:effectLst>
                  <a:outerShdw blurRad="38100" dist="38100" dir="2700000" algn="tl">
                    <a:srgbClr val="000000">
                      <a:alpha val="43137"/>
                    </a:srgbClr>
                  </a:outerShdw>
                </a:effectLst>
              </a:rPr>
              <a:t>Color 0</a:t>
            </a:r>
          </a:p>
        </p:txBody>
      </p:sp>
      <p:sp>
        <p:nvSpPr>
          <p:cNvPr id="9" name="TextBox 8">
            <a:extLst>
              <a:ext uri="{FF2B5EF4-FFF2-40B4-BE49-F238E27FC236}">
                <a16:creationId xmlns:a16="http://schemas.microsoft.com/office/drawing/2014/main" id="{08F489AD-3B4C-4D78-A797-8E93CC4EB588}"/>
              </a:ext>
            </a:extLst>
          </p:cNvPr>
          <p:cNvSpPr txBox="1"/>
          <p:nvPr/>
        </p:nvSpPr>
        <p:spPr>
          <a:xfrm>
            <a:off x="6096000" y="-2"/>
            <a:ext cx="928459" cy="369332"/>
          </a:xfrm>
          <a:prstGeom prst="rect">
            <a:avLst/>
          </a:prstGeom>
          <a:solidFill>
            <a:srgbClr val="000000">
              <a:alpha val="50196"/>
            </a:srgbClr>
          </a:solidFill>
        </p:spPr>
        <p:txBody>
          <a:bodyPr wrap="none" rtlCol="0">
            <a:spAutoFit/>
          </a:bodyPr>
          <a:lstStyle/>
          <a:p>
            <a:r>
              <a:rPr lang="en-US" dirty="0">
                <a:solidFill>
                  <a:schemeClr val="bg1"/>
                </a:solidFill>
                <a:effectLst>
                  <a:outerShdw blurRad="38100" dist="38100" dir="2700000" algn="tl">
                    <a:srgbClr val="000000">
                      <a:alpha val="43137"/>
                    </a:srgbClr>
                  </a:outerShdw>
                </a:effectLst>
              </a:rPr>
              <a:t>Color 1</a:t>
            </a:r>
          </a:p>
        </p:txBody>
      </p:sp>
    </p:spTree>
    <p:extLst>
      <p:ext uri="{BB962C8B-B14F-4D97-AF65-F5344CB8AC3E}">
        <p14:creationId xmlns:p14="http://schemas.microsoft.com/office/powerpoint/2010/main" val="20861958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picture containing orange, sitting, plane, table&#10;&#10;Description automatically generated">
            <a:extLst>
              <a:ext uri="{FF2B5EF4-FFF2-40B4-BE49-F238E27FC236}">
                <a16:creationId xmlns:a16="http://schemas.microsoft.com/office/drawing/2014/main" id="{1F9F1B74-106D-45D2-9F12-580FB0EDDE3B}"/>
              </a:ext>
            </a:extLst>
          </p:cNvPr>
          <p:cNvPicPr>
            <a:picLocks noChangeAspect="1"/>
          </p:cNvPicPr>
          <p:nvPr/>
        </p:nvPicPr>
        <p:blipFill rotWithShape="1">
          <a:blip r:embed="rId3">
            <a:extLst>
              <a:ext uri="{28A0092B-C50C-407E-A947-70E740481C1C}">
                <a14:useLocalDpi xmlns:a14="http://schemas.microsoft.com/office/drawing/2010/main" val="0"/>
              </a:ext>
            </a:extLst>
          </a:blip>
          <a:srcRect b="5926"/>
          <a:stretch/>
        </p:blipFill>
        <p:spPr>
          <a:xfrm>
            <a:off x="0" y="1"/>
            <a:ext cx="6096000" cy="3225799"/>
          </a:xfrm>
          <a:prstGeom prst="rect">
            <a:avLst/>
          </a:prstGeom>
        </p:spPr>
      </p:pic>
      <p:pic>
        <p:nvPicPr>
          <p:cNvPr id="12" name="Picture 11" descr="A picture containing light&#10;&#10;Description automatically generated">
            <a:extLst>
              <a:ext uri="{FF2B5EF4-FFF2-40B4-BE49-F238E27FC236}">
                <a16:creationId xmlns:a16="http://schemas.microsoft.com/office/drawing/2014/main" id="{702B303A-8E87-46CE-82A4-F86513DA5D06}"/>
              </a:ext>
            </a:extLst>
          </p:cNvPr>
          <p:cNvPicPr>
            <a:picLocks noChangeAspect="1"/>
          </p:cNvPicPr>
          <p:nvPr/>
        </p:nvPicPr>
        <p:blipFill rotWithShape="1">
          <a:blip r:embed="rId4">
            <a:extLst>
              <a:ext uri="{28A0092B-C50C-407E-A947-70E740481C1C}">
                <a14:useLocalDpi xmlns:a14="http://schemas.microsoft.com/office/drawing/2010/main" val="0"/>
              </a:ext>
            </a:extLst>
          </a:blip>
          <a:srcRect b="15333"/>
          <a:stretch/>
        </p:blipFill>
        <p:spPr>
          <a:xfrm>
            <a:off x="0" y="3225800"/>
            <a:ext cx="6096000" cy="3225800"/>
          </a:xfrm>
          <a:prstGeom prst="rect">
            <a:avLst/>
          </a:prstGeom>
        </p:spPr>
      </p:pic>
      <p:pic>
        <p:nvPicPr>
          <p:cNvPr id="14" name="Picture 13">
            <a:extLst>
              <a:ext uri="{FF2B5EF4-FFF2-40B4-BE49-F238E27FC236}">
                <a16:creationId xmlns:a16="http://schemas.microsoft.com/office/drawing/2014/main" id="{EDA1CEEE-A9E6-450F-8299-9E6ADA8C5428}"/>
              </a:ext>
            </a:extLst>
          </p:cNvPr>
          <p:cNvPicPr>
            <a:picLocks noChangeAspect="1"/>
          </p:cNvPicPr>
          <p:nvPr/>
        </p:nvPicPr>
        <p:blipFill rotWithShape="1">
          <a:blip r:embed="rId5">
            <a:extLst>
              <a:ext uri="{28A0092B-C50C-407E-A947-70E740481C1C}">
                <a14:useLocalDpi xmlns:a14="http://schemas.microsoft.com/office/drawing/2010/main" val="0"/>
              </a:ext>
            </a:extLst>
          </a:blip>
          <a:srcRect b="15333"/>
          <a:stretch/>
        </p:blipFill>
        <p:spPr>
          <a:xfrm>
            <a:off x="6096000" y="3225800"/>
            <a:ext cx="6096000" cy="3225799"/>
          </a:xfrm>
          <a:prstGeom prst="rect">
            <a:avLst/>
          </a:prstGeom>
        </p:spPr>
      </p:pic>
      <p:pic>
        <p:nvPicPr>
          <p:cNvPr id="16" name="Picture 15" descr="A picture containing dark, sitting, small, train&#10;&#10;Description automatically generated">
            <a:extLst>
              <a:ext uri="{FF2B5EF4-FFF2-40B4-BE49-F238E27FC236}">
                <a16:creationId xmlns:a16="http://schemas.microsoft.com/office/drawing/2014/main" id="{CAD4D400-4AE7-410C-83FB-3056DCA695C3}"/>
              </a:ext>
            </a:extLst>
          </p:cNvPr>
          <p:cNvPicPr>
            <a:picLocks noChangeAspect="1"/>
          </p:cNvPicPr>
          <p:nvPr/>
        </p:nvPicPr>
        <p:blipFill rotWithShape="1">
          <a:blip r:embed="rId6">
            <a:extLst>
              <a:ext uri="{28A0092B-C50C-407E-A947-70E740481C1C}">
                <a14:useLocalDpi xmlns:a14="http://schemas.microsoft.com/office/drawing/2010/main" val="0"/>
              </a:ext>
            </a:extLst>
          </a:blip>
          <a:srcRect b="5926"/>
          <a:stretch/>
        </p:blipFill>
        <p:spPr>
          <a:xfrm>
            <a:off x="6096000" y="0"/>
            <a:ext cx="6096000" cy="3225799"/>
          </a:xfrm>
          <a:prstGeom prst="rect">
            <a:avLst/>
          </a:prstGeom>
        </p:spPr>
      </p:pic>
      <p:pic>
        <p:nvPicPr>
          <p:cNvPr id="3" name="Picture 2" descr="A picture containing indoor, train, sitting, holding&#10;&#10;Description automatically generated">
            <a:extLst>
              <a:ext uri="{FF2B5EF4-FFF2-40B4-BE49-F238E27FC236}">
                <a16:creationId xmlns:a16="http://schemas.microsoft.com/office/drawing/2014/main" id="{09A66700-24CB-4CA8-A307-0C275682F062}"/>
              </a:ext>
            </a:extLst>
          </p:cNvPr>
          <p:cNvPicPr>
            <a:picLocks noChangeAspect="1"/>
          </p:cNvPicPr>
          <p:nvPr/>
        </p:nvPicPr>
        <p:blipFill rotWithShape="1">
          <a:blip r:embed="rId7">
            <a:extLst>
              <a:ext uri="{28A0092B-C50C-407E-A947-70E740481C1C}">
                <a14:useLocalDpi xmlns:a14="http://schemas.microsoft.com/office/drawing/2010/main" val="0"/>
              </a:ext>
            </a:extLst>
          </a:blip>
          <a:srcRect b="5926"/>
          <a:stretch/>
        </p:blipFill>
        <p:spPr>
          <a:xfrm>
            <a:off x="0" y="0"/>
            <a:ext cx="6096000" cy="3225799"/>
          </a:xfrm>
          <a:prstGeom prst="rect">
            <a:avLst/>
          </a:prstGeom>
        </p:spPr>
      </p:pic>
      <p:pic>
        <p:nvPicPr>
          <p:cNvPr id="5" name="Picture 4">
            <a:extLst>
              <a:ext uri="{FF2B5EF4-FFF2-40B4-BE49-F238E27FC236}">
                <a16:creationId xmlns:a16="http://schemas.microsoft.com/office/drawing/2014/main" id="{3839484F-4849-44B7-B230-D9E15FBF4C45}"/>
              </a:ext>
            </a:extLst>
          </p:cNvPr>
          <p:cNvPicPr>
            <a:picLocks noChangeAspect="1"/>
          </p:cNvPicPr>
          <p:nvPr/>
        </p:nvPicPr>
        <p:blipFill rotWithShape="1">
          <a:blip r:embed="rId8">
            <a:extLst>
              <a:ext uri="{28A0092B-C50C-407E-A947-70E740481C1C}">
                <a14:useLocalDpi xmlns:a14="http://schemas.microsoft.com/office/drawing/2010/main" val="0"/>
              </a:ext>
            </a:extLst>
          </a:blip>
          <a:srcRect b="15333"/>
          <a:stretch/>
        </p:blipFill>
        <p:spPr>
          <a:xfrm>
            <a:off x="0" y="3225799"/>
            <a:ext cx="6096000" cy="3225799"/>
          </a:xfrm>
          <a:prstGeom prst="rect">
            <a:avLst/>
          </a:prstGeom>
        </p:spPr>
      </p:pic>
      <p:pic>
        <p:nvPicPr>
          <p:cNvPr id="7" name="Picture 6">
            <a:extLst>
              <a:ext uri="{FF2B5EF4-FFF2-40B4-BE49-F238E27FC236}">
                <a16:creationId xmlns:a16="http://schemas.microsoft.com/office/drawing/2014/main" id="{E4FD5598-6940-48AF-9C39-E5E10867DE1E}"/>
              </a:ext>
            </a:extLst>
          </p:cNvPr>
          <p:cNvPicPr>
            <a:picLocks noChangeAspect="1"/>
          </p:cNvPicPr>
          <p:nvPr/>
        </p:nvPicPr>
        <p:blipFill rotWithShape="1">
          <a:blip r:embed="rId9">
            <a:extLst>
              <a:ext uri="{28A0092B-C50C-407E-A947-70E740481C1C}">
                <a14:useLocalDpi xmlns:a14="http://schemas.microsoft.com/office/drawing/2010/main" val="0"/>
              </a:ext>
            </a:extLst>
          </a:blip>
          <a:srcRect b="15333"/>
          <a:stretch/>
        </p:blipFill>
        <p:spPr>
          <a:xfrm>
            <a:off x="6057900" y="3225799"/>
            <a:ext cx="6096000" cy="3225799"/>
          </a:xfrm>
          <a:prstGeom prst="rect">
            <a:avLst/>
          </a:prstGeom>
        </p:spPr>
      </p:pic>
      <p:pic>
        <p:nvPicPr>
          <p:cNvPr id="9" name="Picture 8" descr="A picture containing dark, sitting, night&#10;&#10;Description automatically generated">
            <a:extLst>
              <a:ext uri="{FF2B5EF4-FFF2-40B4-BE49-F238E27FC236}">
                <a16:creationId xmlns:a16="http://schemas.microsoft.com/office/drawing/2014/main" id="{1CFB42E4-4007-4316-ACCE-6F22AF075199}"/>
              </a:ext>
            </a:extLst>
          </p:cNvPr>
          <p:cNvPicPr>
            <a:picLocks noChangeAspect="1"/>
          </p:cNvPicPr>
          <p:nvPr/>
        </p:nvPicPr>
        <p:blipFill rotWithShape="1">
          <a:blip r:embed="rId10">
            <a:extLst>
              <a:ext uri="{28A0092B-C50C-407E-A947-70E740481C1C}">
                <a14:useLocalDpi xmlns:a14="http://schemas.microsoft.com/office/drawing/2010/main" val="0"/>
              </a:ext>
            </a:extLst>
          </a:blip>
          <a:srcRect b="5334"/>
          <a:stretch/>
        </p:blipFill>
        <p:spPr>
          <a:xfrm>
            <a:off x="6096000" y="0"/>
            <a:ext cx="6057900" cy="3225797"/>
          </a:xfrm>
          <a:prstGeom prst="rect">
            <a:avLst/>
          </a:prstGeom>
        </p:spPr>
      </p:pic>
      <p:sp>
        <p:nvSpPr>
          <p:cNvPr id="15" name="TextBox 14">
            <a:extLst>
              <a:ext uri="{FF2B5EF4-FFF2-40B4-BE49-F238E27FC236}">
                <a16:creationId xmlns:a16="http://schemas.microsoft.com/office/drawing/2014/main" id="{DC0DAF0C-E1C1-4A63-88FE-BB1CF86593C9}"/>
              </a:ext>
            </a:extLst>
          </p:cNvPr>
          <p:cNvSpPr txBox="1"/>
          <p:nvPr/>
        </p:nvSpPr>
        <p:spPr>
          <a:xfrm>
            <a:off x="0" y="3225799"/>
            <a:ext cx="1069524" cy="369332"/>
          </a:xfrm>
          <a:prstGeom prst="rect">
            <a:avLst/>
          </a:prstGeom>
          <a:solidFill>
            <a:srgbClr val="000000">
              <a:alpha val="50196"/>
            </a:srgbClr>
          </a:solidFill>
        </p:spPr>
        <p:txBody>
          <a:bodyPr wrap="none" rtlCol="0">
            <a:spAutoFit/>
          </a:bodyPr>
          <a:lstStyle/>
          <a:p>
            <a:r>
              <a:rPr lang="en-US" dirty="0">
                <a:solidFill>
                  <a:schemeClr val="bg1"/>
                </a:solidFill>
                <a:effectLst>
                  <a:outerShdw blurRad="38100" dist="38100" dir="2700000" algn="tl">
                    <a:srgbClr val="000000">
                      <a:alpha val="43137"/>
                    </a:srgbClr>
                  </a:outerShdw>
                </a:effectLst>
              </a:rPr>
              <a:t>Stencil 2</a:t>
            </a:r>
          </a:p>
        </p:txBody>
      </p:sp>
      <p:sp>
        <p:nvSpPr>
          <p:cNvPr id="17" name="TextBox 16">
            <a:extLst>
              <a:ext uri="{FF2B5EF4-FFF2-40B4-BE49-F238E27FC236}">
                <a16:creationId xmlns:a16="http://schemas.microsoft.com/office/drawing/2014/main" id="{CBD41605-2EEE-4AD8-A3A7-4AA51C51CAB2}"/>
              </a:ext>
            </a:extLst>
          </p:cNvPr>
          <p:cNvSpPr txBox="1"/>
          <p:nvPr/>
        </p:nvSpPr>
        <p:spPr>
          <a:xfrm>
            <a:off x="6096000" y="3225799"/>
            <a:ext cx="1069524" cy="369332"/>
          </a:xfrm>
          <a:prstGeom prst="rect">
            <a:avLst/>
          </a:prstGeom>
          <a:solidFill>
            <a:srgbClr val="000000">
              <a:alpha val="50196"/>
            </a:srgbClr>
          </a:solidFill>
        </p:spPr>
        <p:txBody>
          <a:bodyPr wrap="none" rtlCol="0">
            <a:spAutoFit/>
          </a:bodyPr>
          <a:lstStyle/>
          <a:p>
            <a:r>
              <a:rPr lang="en-US" dirty="0">
                <a:solidFill>
                  <a:schemeClr val="bg1"/>
                </a:solidFill>
                <a:effectLst>
                  <a:outerShdw blurRad="38100" dist="38100" dir="2700000" algn="tl">
                    <a:srgbClr val="000000">
                      <a:alpha val="43137"/>
                    </a:srgbClr>
                  </a:outerShdw>
                </a:effectLst>
              </a:rPr>
              <a:t>Stencil 3</a:t>
            </a:r>
          </a:p>
        </p:txBody>
      </p:sp>
      <p:sp>
        <p:nvSpPr>
          <p:cNvPr id="18" name="TextBox 17">
            <a:extLst>
              <a:ext uri="{FF2B5EF4-FFF2-40B4-BE49-F238E27FC236}">
                <a16:creationId xmlns:a16="http://schemas.microsoft.com/office/drawing/2014/main" id="{0930D2E4-E99C-47FE-9A66-9DB6828B749F}"/>
              </a:ext>
            </a:extLst>
          </p:cNvPr>
          <p:cNvSpPr txBox="1"/>
          <p:nvPr/>
        </p:nvSpPr>
        <p:spPr>
          <a:xfrm>
            <a:off x="0" y="-2"/>
            <a:ext cx="928459" cy="369332"/>
          </a:xfrm>
          <a:prstGeom prst="rect">
            <a:avLst/>
          </a:prstGeom>
          <a:solidFill>
            <a:srgbClr val="000000">
              <a:alpha val="50196"/>
            </a:srgbClr>
          </a:solidFill>
        </p:spPr>
        <p:txBody>
          <a:bodyPr wrap="none" rtlCol="0">
            <a:spAutoFit/>
          </a:bodyPr>
          <a:lstStyle/>
          <a:p>
            <a:r>
              <a:rPr lang="en-US" dirty="0">
                <a:solidFill>
                  <a:schemeClr val="bg1"/>
                </a:solidFill>
                <a:effectLst>
                  <a:outerShdw blurRad="38100" dist="38100" dir="2700000" algn="tl">
                    <a:srgbClr val="000000">
                      <a:alpha val="43137"/>
                    </a:srgbClr>
                  </a:outerShdw>
                </a:effectLst>
              </a:rPr>
              <a:t>Color 2</a:t>
            </a:r>
          </a:p>
        </p:txBody>
      </p:sp>
      <p:sp>
        <p:nvSpPr>
          <p:cNvPr id="19" name="TextBox 18">
            <a:extLst>
              <a:ext uri="{FF2B5EF4-FFF2-40B4-BE49-F238E27FC236}">
                <a16:creationId xmlns:a16="http://schemas.microsoft.com/office/drawing/2014/main" id="{29931DAB-D2D6-4135-A1A8-0ACF5D91C7AD}"/>
              </a:ext>
            </a:extLst>
          </p:cNvPr>
          <p:cNvSpPr txBox="1"/>
          <p:nvPr/>
        </p:nvSpPr>
        <p:spPr>
          <a:xfrm>
            <a:off x="6096000" y="-2"/>
            <a:ext cx="928459" cy="369332"/>
          </a:xfrm>
          <a:prstGeom prst="rect">
            <a:avLst/>
          </a:prstGeom>
          <a:solidFill>
            <a:srgbClr val="000000">
              <a:alpha val="50196"/>
            </a:srgbClr>
          </a:solidFill>
        </p:spPr>
        <p:txBody>
          <a:bodyPr wrap="none" rtlCol="0">
            <a:spAutoFit/>
          </a:bodyPr>
          <a:lstStyle/>
          <a:p>
            <a:r>
              <a:rPr lang="en-US" dirty="0">
                <a:solidFill>
                  <a:schemeClr val="bg1"/>
                </a:solidFill>
                <a:effectLst>
                  <a:outerShdw blurRad="38100" dist="38100" dir="2700000" algn="tl">
                    <a:srgbClr val="000000">
                      <a:alpha val="43137"/>
                    </a:srgbClr>
                  </a:outerShdw>
                </a:effectLst>
              </a:rPr>
              <a:t>Color 3</a:t>
            </a:r>
          </a:p>
        </p:txBody>
      </p:sp>
    </p:spTree>
    <p:extLst>
      <p:ext uri="{BB962C8B-B14F-4D97-AF65-F5344CB8AC3E}">
        <p14:creationId xmlns:p14="http://schemas.microsoft.com/office/powerpoint/2010/main" val="340629839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31562DC-3057-4342-8A77-AD4A7D5B6FAE}"/>
              </a:ext>
            </a:extLst>
          </p:cNvPr>
          <p:cNvSpPr>
            <a:spLocks noGrp="1"/>
          </p:cNvSpPr>
          <p:nvPr>
            <p:ph type="body" sz="quarter" idx="11"/>
          </p:nvPr>
        </p:nvSpPr>
        <p:spPr/>
        <p:txBody>
          <a:bodyPr>
            <a:normAutofit/>
          </a:bodyPr>
          <a:lstStyle/>
          <a:p>
            <a:r>
              <a:rPr lang="en-US" sz="2000" dirty="0"/>
              <a:t>SW VRS</a:t>
            </a:r>
          </a:p>
        </p:txBody>
      </p:sp>
      <p:sp>
        <p:nvSpPr>
          <p:cNvPr id="5" name="Text Placeholder 4">
            <a:extLst>
              <a:ext uri="{FF2B5EF4-FFF2-40B4-BE49-F238E27FC236}">
                <a16:creationId xmlns:a16="http://schemas.microsoft.com/office/drawing/2014/main" id="{069F245C-90E7-4241-8BA6-4CD90D2BCE4F}"/>
              </a:ext>
            </a:extLst>
          </p:cNvPr>
          <p:cNvSpPr>
            <a:spLocks noGrp="1"/>
          </p:cNvSpPr>
          <p:nvPr>
            <p:ph type="body" sz="quarter" idx="12"/>
          </p:nvPr>
        </p:nvSpPr>
        <p:spPr/>
        <p:txBody>
          <a:bodyPr/>
          <a:lstStyle/>
          <a:p>
            <a:r>
              <a:rPr lang="en-US" dirty="0"/>
              <a:t>Image reconstruction</a:t>
            </a:r>
          </a:p>
        </p:txBody>
      </p:sp>
    </p:spTree>
    <p:extLst>
      <p:ext uri="{BB962C8B-B14F-4D97-AF65-F5344CB8AC3E}">
        <p14:creationId xmlns:p14="http://schemas.microsoft.com/office/powerpoint/2010/main" val="304246524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5FA6E3F-9CCB-4B51-A0A4-0C8A87949C9E}"/>
              </a:ext>
            </a:extLst>
          </p:cNvPr>
          <p:cNvSpPr>
            <a:spLocks noGrp="1"/>
          </p:cNvSpPr>
          <p:nvPr>
            <p:ph type="title"/>
          </p:nvPr>
        </p:nvSpPr>
        <p:spPr/>
        <p:txBody>
          <a:bodyPr>
            <a:normAutofit fontScale="90000"/>
          </a:bodyPr>
          <a:lstStyle/>
          <a:p>
            <a:endParaRPr lang="en-US"/>
          </a:p>
        </p:txBody>
      </p:sp>
      <p:pic>
        <p:nvPicPr>
          <p:cNvPr id="6" name="Content Placeholder 5" descr="A plant in a garden&#10;&#10;Description automatically generated">
            <a:extLst>
              <a:ext uri="{FF2B5EF4-FFF2-40B4-BE49-F238E27FC236}">
                <a16:creationId xmlns:a16="http://schemas.microsoft.com/office/drawing/2014/main" id="{BA3C3E33-F81C-4C94-BC63-2AD307C1039D}"/>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1"/>
            <a:ext cx="12192000" cy="6858001"/>
          </a:xfrm>
        </p:spPr>
      </p:pic>
      <p:sp>
        <p:nvSpPr>
          <p:cNvPr id="4" name="TextBox 3">
            <a:extLst>
              <a:ext uri="{FF2B5EF4-FFF2-40B4-BE49-F238E27FC236}">
                <a16:creationId xmlns:a16="http://schemas.microsoft.com/office/drawing/2014/main" id="{EC574361-ECDD-4ACF-8FAF-2E625473FB1F}"/>
              </a:ext>
            </a:extLst>
          </p:cNvPr>
          <p:cNvSpPr txBox="1"/>
          <p:nvPr/>
        </p:nvSpPr>
        <p:spPr>
          <a:xfrm>
            <a:off x="0" y="-1"/>
            <a:ext cx="1697901" cy="369332"/>
          </a:xfrm>
          <a:prstGeom prst="rect">
            <a:avLst/>
          </a:prstGeom>
          <a:noFill/>
        </p:spPr>
        <p:txBody>
          <a:bodyPr wrap="none" rtlCol="0">
            <a:spAutoFit/>
          </a:bodyPr>
          <a:lstStyle/>
          <a:p>
            <a:r>
              <a:rPr lang="en-US" dirty="0">
                <a:solidFill>
                  <a:schemeClr val="bg1"/>
                </a:solidFill>
                <a:effectLst>
                  <a:outerShdw blurRad="38100" dist="38100" dir="2700000" algn="tl">
                    <a:srgbClr val="000000">
                      <a:alpha val="43137"/>
                    </a:srgbClr>
                  </a:outerShdw>
                </a:effectLst>
              </a:rPr>
              <a:t>HW VRS (raw)</a:t>
            </a:r>
          </a:p>
        </p:txBody>
      </p:sp>
      <p:sp>
        <p:nvSpPr>
          <p:cNvPr id="8" name="TextBox 7">
            <a:extLst>
              <a:ext uri="{FF2B5EF4-FFF2-40B4-BE49-F238E27FC236}">
                <a16:creationId xmlns:a16="http://schemas.microsoft.com/office/drawing/2014/main" id="{BF3593BD-D956-4BF8-B64C-C70FD8074B73}"/>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329471497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5FA6E3F-9CCB-4B51-A0A4-0C8A87949C9E}"/>
              </a:ext>
            </a:extLst>
          </p:cNvPr>
          <p:cNvSpPr>
            <a:spLocks noGrp="1"/>
          </p:cNvSpPr>
          <p:nvPr>
            <p:ph type="title"/>
          </p:nvPr>
        </p:nvSpPr>
        <p:spPr/>
        <p:txBody>
          <a:bodyPr>
            <a:normAutofit fontScale="90000"/>
          </a:bodyPr>
          <a:lstStyle/>
          <a:p>
            <a:endParaRPr lang="en-US"/>
          </a:p>
        </p:txBody>
      </p:sp>
      <p:pic>
        <p:nvPicPr>
          <p:cNvPr id="9" name="Content Placeholder 8" descr="A plant in a garden&#10;&#10;Description automatically generated">
            <a:extLst>
              <a:ext uri="{FF2B5EF4-FFF2-40B4-BE49-F238E27FC236}">
                <a16:creationId xmlns:a16="http://schemas.microsoft.com/office/drawing/2014/main" id="{E94143D3-75DE-47A4-81EB-C04FB705644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1"/>
            <a:ext cx="12192000" cy="6858001"/>
          </a:xfrm>
        </p:spPr>
      </p:pic>
      <p:sp>
        <p:nvSpPr>
          <p:cNvPr id="4" name="TextBox 3">
            <a:extLst>
              <a:ext uri="{FF2B5EF4-FFF2-40B4-BE49-F238E27FC236}">
                <a16:creationId xmlns:a16="http://schemas.microsoft.com/office/drawing/2014/main" id="{11E18E81-2144-4353-A376-5CAAACA1A925}"/>
              </a:ext>
            </a:extLst>
          </p:cNvPr>
          <p:cNvSpPr txBox="1"/>
          <p:nvPr/>
        </p:nvSpPr>
        <p:spPr>
          <a:xfrm>
            <a:off x="0" y="0"/>
            <a:ext cx="2364750" cy="369332"/>
          </a:xfrm>
          <a:prstGeom prst="rect">
            <a:avLst/>
          </a:prstGeom>
          <a:noFill/>
        </p:spPr>
        <p:txBody>
          <a:bodyPr wrap="none" rtlCol="0">
            <a:spAutoFit/>
          </a:bodyPr>
          <a:lstStyle/>
          <a:p>
            <a:r>
              <a:rPr lang="en-US" dirty="0">
                <a:solidFill>
                  <a:schemeClr val="bg1"/>
                </a:solidFill>
                <a:effectLst>
                  <a:outerShdw blurRad="38100" dist="38100" dir="2700000" algn="tl">
                    <a:srgbClr val="000000">
                      <a:alpha val="43137"/>
                    </a:srgbClr>
                  </a:outerShdw>
                </a:effectLst>
              </a:rPr>
              <a:t>SW VRS (deblocked)</a:t>
            </a:r>
          </a:p>
        </p:txBody>
      </p:sp>
      <p:sp>
        <p:nvSpPr>
          <p:cNvPr id="2" name="Oval 1">
            <a:extLst>
              <a:ext uri="{FF2B5EF4-FFF2-40B4-BE49-F238E27FC236}">
                <a16:creationId xmlns:a16="http://schemas.microsoft.com/office/drawing/2014/main" id="{D47415A2-345F-4B66-946B-A49206AD05F8}"/>
              </a:ext>
            </a:extLst>
          </p:cNvPr>
          <p:cNvSpPr/>
          <p:nvPr/>
        </p:nvSpPr>
        <p:spPr>
          <a:xfrm>
            <a:off x="6266986" y="557561"/>
            <a:ext cx="698810" cy="73598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DFD319E7-A74E-47FB-BDF1-11A1EB508EB0}"/>
              </a:ext>
            </a:extLst>
          </p:cNvPr>
          <p:cNvSpPr/>
          <p:nvPr/>
        </p:nvSpPr>
        <p:spPr>
          <a:xfrm>
            <a:off x="8114371" y="-2"/>
            <a:ext cx="1981200" cy="1188721"/>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B59B2052-5191-49EC-966E-F05B3BD101E3}"/>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127570613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C3B43F20-D90C-41BC-9D4A-42808662BA03}"/>
              </a:ext>
            </a:extLst>
          </p:cNvPr>
          <p:cNvGraphicFramePr>
            <a:graphicFrameLocks noChangeAspect="1"/>
          </p:cNvGraphicFramePr>
          <p:nvPr>
            <p:extLst>
              <p:ext uri="{D42A27DB-BD31-4B8C-83A1-F6EECF244321}">
                <p14:modId xmlns:p14="http://schemas.microsoft.com/office/powerpoint/2010/main" val="1826310789"/>
              </p:ext>
            </p:extLst>
          </p:nvPr>
        </p:nvGraphicFramePr>
        <p:xfrm>
          <a:off x="6096000" y="1188720"/>
          <a:ext cx="5418137" cy="5418137"/>
        </p:xfrm>
        <a:graphic>
          <a:graphicData uri="http://schemas.openxmlformats.org/presentationml/2006/ole">
            <mc:AlternateContent xmlns:mc="http://schemas.openxmlformats.org/markup-compatibility/2006">
              <mc:Choice xmlns:v="urn:schemas-microsoft-com:vml" Requires="v">
                <p:oleObj spid="_x0000_s4444" name="Image" r:id="rId4" imgW="14780880" imgH="14780880" progId="Photoshop.Image.19">
                  <p:embed/>
                </p:oleObj>
              </mc:Choice>
              <mc:Fallback>
                <p:oleObj name="Image" r:id="rId4" imgW="14780880" imgH="14780880" progId="Photoshop.Image.19">
                  <p:embed/>
                  <p:pic>
                    <p:nvPicPr>
                      <p:cNvPr id="0" name=""/>
                      <p:cNvPicPr/>
                      <p:nvPr/>
                    </p:nvPicPr>
                    <p:blipFill>
                      <a:blip r:embed="rId5"/>
                      <a:stretch>
                        <a:fillRect/>
                      </a:stretch>
                    </p:blipFill>
                    <p:spPr>
                      <a:xfrm>
                        <a:off x="6096000" y="1188720"/>
                        <a:ext cx="5418137" cy="5418137"/>
                      </a:xfrm>
                      <a:prstGeom prst="rect">
                        <a:avLst/>
                      </a:prstGeom>
                    </p:spPr>
                  </p:pic>
                </p:oleObj>
              </mc:Fallback>
            </mc:AlternateContent>
          </a:graphicData>
        </a:graphic>
      </p:graphicFrame>
      <p:graphicFrame>
        <p:nvGraphicFramePr>
          <p:cNvPr id="6" name="Object 5">
            <a:extLst>
              <a:ext uri="{FF2B5EF4-FFF2-40B4-BE49-F238E27FC236}">
                <a16:creationId xmlns:a16="http://schemas.microsoft.com/office/drawing/2014/main" id="{BC7636AC-292F-401C-8204-9215C80B34E0}"/>
              </a:ext>
            </a:extLst>
          </p:cNvPr>
          <p:cNvGraphicFramePr>
            <a:graphicFrameLocks noChangeAspect="1"/>
          </p:cNvGraphicFramePr>
          <p:nvPr>
            <p:extLst>
              <p:ext uri="{D42A27DB-BD31-4B8C-83A1-F6EECF244321}">
                <p14:modId xmlns:p14="http://schemas.microsoft.com/office/powerpoint/2010/main" val="29677549"/>
              </p:ext>
            </p:extLst>
          </p:nvPr>
        </p:nvGraphicFramePr>
        <p:xfrm>
          <a:off x="677863" y="1188720"/>
          <a:ext cx="5418137" cy="5418137"/>
        </p:xfrm>
        <a:graphic>
          <a:graphicData uri="http://schemas.openxmlformats.org/presentationml/2006/ole">
            <mc:AlternateContent xmlns:mc="http://schemas.openxmlformats.org/markup-compatibility/2006">
              <mc:Choice xmlns:v="urn:schemas-microsoft-com:vml" Requires="v">
                <p:oleObj spid="_x0000_s4445" name="Image" r:id="rId6" imgW="14780880" imgH="14780880" progId="Photoshop.Image.19">
                  <p:embed/>
                </p:oleObj>
              </mc:Choice>
              <mc:Fallback>
                <p:oleObj name="Image" r:id="rId6" imgW="14780880" imgH="14780880" progId="Photoshop.Image.19">
                  <p:embed/>
                  <p:pic>
                    <p:nvPicPr>
                      <p:cNvPr id="0" name=""/>
                      <p:cNvPicPr/>
                      <p:nvPr/>
                    </p:nvPicPr>
                    <p:blipFill>
                      <a:blip r:embed="rId7"/>
                      <a:stretch>
                        <a:fillRect/>
                      </a:stretch>
                    </p:blipFill>
                    <p:spPr>
                      <a:xfrm>
                        <a:off x="677863" y="1188720"/>
                        <a:ext cx="5418137" cy="5418137"/>
                      </a:xfrm>
                      <a:prstGeom prst="rect">
                        <a:avLst/>
                      </a:prstGeom>
                    </p:spPr>
                  </p:pic>
                </p:oleObj>
              </mc:Fallback>
            </mc:AlternateContent>
          </a:graphicData>
        </a:graphic>
      </p:graphicFrame>
      <p:sp>
        <p:nvSpPr>
          <p:cNvPr id="5" name="Title 4">
            <a:extLst>
              <a:ext uri="{FF2B5EF4-FFF2-40B4-BE49-F238E27FC236}">
                <a16:creationId xmlns:a16="http://schemas.microsoft.com/office/drawing/2014/main" id="{25FA6E3F-9CCB-4B51-A0A4-0C8A87949C9E}"/>
              </a:ext>
            </a:extLst>
          </p:cNvPr>
          <p:cNvSpPr>
            <a:spLocks noGrp="1"/>
          </p:cNvSpPr>
          <p:nvPr>
            <p:ph type="title"/>
          </p:nvPr>
        </p:nvSpPr>
        <p:spPr/>
        <p:txBody>
          <a:bodyPr>
            <a:normAutofit fontScale="90000"/>
          </a:bodyPr>
          <a:lstStyle/>
          <a:p>
            <a:r>
              <a:rPr lang="en-US" dirty="0"/>
              <a:t>Deblocking</a:t>
            </a:r>
          </a:p>
        </p:txBody>
      </p:sp>
      <p:sp>
        <p:nvSpPr>
          <p:cNvPr id="2" name="TextBox 1">
            <a:extLst>
              <a:ext uri="{FF2B5EF4-FFF2-40B4-BE49-F238E27FC236}">
                <a16:creationId xmlns:a16="http://schemas.microsoft.com/office/drawing/2014/main" id="{6A41E4FF-04DE-4E0D-BF45-A4DB5FED3AFC}"/>
              </a:ext>
            </a:extLst>
          </p:cNvPr>
          <p:cNvSpPr txBox="1"/>
          <p:nvPr/>
        </p:nvSpPr>
        <p:spPr>
          <a:xfrm>
            <a:off x="677863" y="1178607"/>
            <a:ext cx="1697901" cy="369332"/>
          </a:xfrm>
          <a:prstGeom prst="rect">
            <a:avLst/>
          </a:prstGeom>
          <a:noFill/>
        </p:spPr>
        <p:txBody>
          <a:bodyPr wrap="none" rtlCol="0">
            <a:spAutoFit/>
          </a:bodyPr>
          <a:lstStyle/>
          <a:p>
            <a:r>
              <a:rPr lang="en-US" dirty="0">
                <a:solidFill>
                  <a:schemeClr val="bg1"/>
                </a:solidFill>
                <a:effectLst>
                  <a:outerShdw blurRad="38100" dist="38100" dir="2700000" algn="tl">
                    <a:srgbClr val="000000">
                      <a:alpha val="43137"/>
                    </a:srgbClr>
                  </a:outerShdw>
                </a:effectLst>
              </a:rPr>
              <a:t>HW VRS (raw)</a:t>
            </a:r>
          </a:p>
        </p:txBody>
      </p:sp>
      <p:sp>
        <p:nvSpPr>
          <p:cNvPr id="8" name="TextBox 7">
            <a:extLst>
              <a:ext uri="{FF2B5EF4-FFF2-40B4-BE49-F238E27FC236}">
                <a16:creationId xmlns:a16="http://schemas.microsoft.com/office/drawing/2014/main" id="{F654394E-5C8F-408A-8E28-3554CA1E3AA3}"/>
              </a:ext>
            </a:extLst>
          </p:cNvPr>
          <p:cNvSpPr txBox="1"/>
          <p:nvPr/>
        </p:nvSpPr>
        <p:spPr>
          <a:xfrm>
            <a:off x="6096000" y="1178607"/>
            <a:ext cx="2364750" cy="369332"/>
          </a:xfrm>
          <a:prstGeom prst="rect">
            <a:avLst/>
          </a:prstGeom>
          <a:noFill/>
        </p:spPr>
        <p:txBody>
          <a:bodyPr wrap="none" rtlCol="0">
            <a:spAutoFit/>
          </a:bodyPr>
          <a:lstStyle/>
          <a:p>
            <a:r>
              <a:rPr lang="en-US" dirty="0">
                <a:solidFill>
                  <a:schemeClr val="bg1"/>
                </a:solidFill>
                <a:effectLst>
                  <a:outerShdw blurRad="38100" dist="38100" dir="2700000" algn="tl">
                    <a:srgbClr val="000000">
                      <a:alpha val="43137"/>
                    </a:srgbClr>
                  </a:outerShdw>
                </a:effectLst>
              </a:rPr>
              <a:t>SW VRS (deblocked)</a:t>
            </a:r>
          </a:p>
        </p:txBody>
      </p:sp>
    </p:spTree>
    <p:extLst>
      <p:ext uri="{BB962C8B-B14F-4D97-AF65-F5344CB8AC3E}">
        <p14:creationId xmlns:p14="http://schemas.microsoft.com/office/powerpoint/2010/main" val="105807171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F842625B-F710-42A5-8746-743899E30FBB}"/>
              </a:ext>
            </a:extLst>
          </p:cNvPr>
          <p:cNvGraphicFramePr>
            <a:graphicFrameLocks noChangeAspect="1"/>
          </p:cNvGraphicFramePr>
          <p:nvPr>
            <p:extLst>
              <p:ext uri="{D42A27DB-BD31-4B8C-83A1-F6EECF244321}">
                <p14:modId xmlns:p14="http://schemas.microsoft.com/office/powerpoint/2010/main" val="3470078960"/>
              </p:ext>
            </p:extLst>
          </p:nvPr>
        </p:nvGraphicFramePr>
        <p:xfrm>
          <a:off x="259080" y="1105015"/>
          <a:ext cx="11658600" cy="5467350"/>
        </p:xfrm>
        <a:graphic>
          <a:graphicData uri="http://schemas.openxmlformats.org/presentationml/2006/ole">
            <mc:AlternateContent xmlns:mc="http://schemas.openxmlformats.org/markup-compatibility/2006">
              <mc:Choice xmlns:v="urn:schemas-microsoft-com:vml" Requires="v">
                <p:oleObj spid="_x0000_s5493" name="Image" r:id="rId4" imgW="15415560" imgH="7225200" progId="Photoshop.Image.19">
                  <p:embed/>
                </p:oleObj>
              </mc:Choice>
              <mc:Fallback>
                <p:oleObj name="Image" r:id="rId4" imgW="15415560" imgH="7225200" progId="Photoshop.Image.19">
                  <p:embed/>
                  <p:pic>
                    <p:nvPicPr>
                      <p:cNvPr id="0" name=""/>
                      <p:cNvPicPr/>
                      <p:nvPr/>
                    </p:nvPicPr>
                    <p:blipFill>
                      <a:blip r:embed="rId5"/>
                      <a:stretch>
                        <a:fillRect/>
                      </a:stretch>
                    </p:blipFill>
                    <p:spPr>
                      <a:xfrm>
                        <a:off x="259080" y="1105015"/>
                        <a:ext cx="11658600" cy="5467350"/>
                      </a:xfrm>
                      <a:prstGeom prst="rect">
                        <a:avLst/>
                      </a:prstGeom>
                    </p:spPr>
                  </p:pic>
                </p:oleObj>
              </mc:Fallback>
            </mc:AlternateContent>
          </a:graphicData>
        </a:graphic>
      </p:graphicFrame>
      <p:sp>
        <p:nvSpPr>
          <p:cNvPr id="5" name="Title 4">
            <a:extLst>
              <a:ext uri="{FF2B5EF4-FFF2-40B4-BE49-F238E27FC236}">
                <a16:creationId xmlns:a16="http://schemas.microsoft.com/office/drawing/2014/main" id="{25FA6E3F-9CCB-4B51-A0A4-0C8A87949C9E}"/>
              </a:ext>
            </a:extLst>
          </p:cNvPr>
          <p:cNvSpPr>
            <a:spLocks noGrp="1"/>
          </p:cNvSpPr>
          <p:nvPr>
            <p:ph type="title"/>
          </p:nvPr>
        </p:nvSpPr>
        <p:spPr/>
        <p:txBody>
          <a:bodyPr>
            <a:normAutofit fontScale="90000"/>
          </a:bodyPr>
          <a:lstStyle/>
          <a:p>
            <a:r>
              <a:rPr lang="en-US" dirty="0"/>
              <a:t>Deblocking</a:t>
            </a:r>
          </a:p>
        </p:txBody>
      </p:sp>
      <p:sp>
        <p:nvSpPr>
          <p:cNvPr id="8" name="TextBox 7">
            <a:extLst>
              <a:ext uri="{FF2B5EF4-FFF2-40B4-BE49-F238E27FC236}">
                <a16:creationId xmlns:a16="http://schemas.microsoft.com/office/drawing/2014/main" id="{6CA5DD28-CF86-4C55-83CB-75F05AC9C06C}"/>
              </a:ext>
            </a:extLst>
          </p:cNvPr>
          <p:cNvSpPr txBox="1"/>
          <p:nvPr/>
        </p:nvSpPr>
        <p:spPr>
          <a:xfrm>
            <a:off x="259080" y="1108885"/>
            <a:ext cx="1697901" cy="369332"/>
          </a:xfrm>
          <a:prstGeom prst="rect">
            <a:avLst/>
          </a:prstGeom>
          <a:noFill/>
        </p:spPr>
        <p:txBody>
          <a:bodyPr wrap="none" rtlCol="0">
            <a:spAutoFit/>
          </a:bodyPr>
          <a:lstStyle/>
          <a:p>
            <a:r>
              <a:rPr lang="en-US" dirty="0">
                <a:solidFill>
                  <a:schemeClr val="bg1"/>
                </a:solidFill>
                <a:effectLst>
                  <a:outerShdw blurRad="38100" dist="38100" dir="2700000" algn="tl">
                    <a:srgbClr val="000000">
                      <a:alpha val="43137"/>
                    </a:srgbClr>
                  </a:outerShdw>
                </a:effectLst>
              </a:rPr>
              <a:t>HW VRS (raw)</a:t>
            </a:r>
          </a:p>
        </p:txBody>
      </p:sp>
      <p:sp>
        <p:nvSpPr>
          <p:cNvPr id="9" name="TextBox 8">
            <a:extLst>
              <a:ext uri="{FF2B5EF4-FFF2-40B4-BE49-F238E27FC236}">
                <a16:creationId xmlns:a16="http://schemas.microsoft.com/office/drawing/2014/main" id="{6E1C35DC-DBB3-4EC3-84E5-F2A43E4AEC22}"/>
              </a:ext>
            </a:extLst>
          </p:cNvPr>
          <p:cNvSpPr txBox="1"/>
          <p:nvPr/>
        </p:nvSpPr>
        <p:spPr>
          <a:xfrm>
            <a:off x="6088380" y="1108885"/>
            <a:ext cx="2364750" cy="369332"/>
          </a:xfrm>
          <a:prstGeom prst="rect">
            <a:avLst/>
          </a:prstGeom>
          <a:noFill/>
        </p:spPr>
        <p:txBody>
          <a:bodyPr wrap="none" rtlCol="0">
            <a:spAutoFit/>
          </a:bodyPr>
          <a:lstStyle/>
          <a:p>
            <a:r>
              <a:rPr lang="en-US" dirty="0">
                <a:solidFill>
                  <a:schemeClr val="bg1"/>
                </a:solidFill>
                <a:effectLst>
                  <a:outerShdw blurRad="38100" dist="38100" dir="2700000" algn="tl">
                    <a:srgbClr val="000000">
                      <a:alpha val="43137"/>
                    </a:srgbClr>
                  </a:outerShdw>
                </a:effectLst>
              </a:rPr>
              <a:t>SW VRS (deblocked)</a:t>
            </a:r>
          </a:p>
        </p:txBody>
      </p:sp>
    </p:spTree>
    <p:extLst>
      <p:ext uri="{BB962C8B-B14F-4D97-AF65-F5344CB8AC3E}">
        <p14:creationId xmlns:p14="http://schemas.microsoft.com/office/powerpoint/2010/main" val="75045930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VRS Resolve and de-blocking</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a:xfrm>
            <a:off x="447039" y="4339139"/>
            <a:ext cx="11264901" cy="2234381"/>
          </a:xfrm>
        </p:spPr>
        <p:txBody>
          <a:bodyPr>
            <a:normAutofit/>
          </a:bodyPr>
          <a:lstStyle/>
          <a:p>
            <a:r>
              <a:rPr lang="en-US" dirty="0"/>
              <a:t>Read VRS Render Mask per quad - decompress and resolve interpolation mode</a:t>
            </a:r>
          </a:p>
          <a:p>
            <a:r>
              <a:rPr lang="en-US" dirty="0"/>
              <a:t>Decompress and resolve quad type</a:t>
            </a:r>
          </a:p>
          <a:p>
            <a:pPr lvl="2"/>
            <a:r>
              <a:rPr lang="en-US" dirty="0"/>
              <a:t>Geo </a:t>
            </a:r>
            <a:r>
              <a:rPr lang="en-US" dirty="0" err="1"/>
              <a:t>FMask</a:t>
            </a:r>
            <a:r>
              <a:rPr lang="en-US" dirty="0"/>
              <a:t> based - resolve the </a:t>
            </a:r>
            <a:r>
              <a:rPr lang="en-US" dirty="0" err="1"/>
              <a:t>FMask</a:t>
            </a:r>
            <a:endParaRPr lang="en-US" dirty="0"/>
          </a:p>
          <a:p>
            <a:pPr lvl="2"/>
            <a:r>
              <a:rPr lang="en-US" dirty="0"/>
              <a:t>Image based - resolve using interpolation mode to avoid blocky artifacts</a:t>
            </a:r>
          </a:p>
          <a:p>
            <a:r>
              <a:rPr lang="en-US" dirty="0"/>
              <a:t>Interpolation samples out of quad subsamples</a:t>
            </a:r>
          </a:p>
          <a:p>
            <a:pPr lvl="1"/>
            <a:r>
              <a:rPr lang="en-US" dirty="0"/>
              <a:t>Need to check neighbors if they exist via their own </a:t>
            </a:r>
            <a:r>
              <a:rPr lang="en-US" dirty="0" err="1"/>
              <a:t>swVRS</a:t>
            </a:r>
            <a:r>
              <a:rPr lang="en-US" dirty="0"/>
              <a:t> Render mask</a:t>
            </a:r>
          </a:p>
          <a:p>
            <a:pPr lvl="1"/>
            <a:r>
              <a:rPr lang="en-US" dirty="0"/>
              <a:t>Trivially fallback to first available subsample</a:t>
            </a:r>
          </a:p>
          <a:p>
            <a:pPr lvl="1"/>
            <a:endParaRPr lang="en-US" dirty="0"/>
          </a:p>
        </p:txBody>
      </p:sp>
      <p:sp>
        <p:nvSpPr>
          <p:cNvPr id="5" name="TextBox 4">
            <a:extLst>
              <a:ext uri="{FF2B5EF4-FFF2-40B4-BE49-F238E27FC236}">
                <a16:creationId xmlns:a16="http://schemas.microsoft.com/office/drawing/2014/main" id="{6CA9D262-4CD1-4AAE-9E12-FB6A005D333D}"/>
              </a:ext>
            </a:extLst>
          </p:cNvPr>
          <p:cNvSpPr txBox="1"/>
          <p:nvPr/>
        </p:nvSpPr>
        <p:spPr>
          <a:xfrm>
            <a:off x="599439" y="2653734"/>
            <a:ext cx="11264901" cy="1600438"/>
          </a:xfrm>
          <a:prstGeom prst="rect">
            <a:avLst/>
          </a:prstGeom>
          <a:solidFill>
            <a:schemeClr val="bg1">
              <a:lumMod val="95000"/>
            </a:schemeClr>
          </a:solidFill>
        </p:spPr>
        <p:txBody>
          <a:bodyPr wrap="square" rtlCol="0">
            <a:spAutoFit/>
          </a:bodyPr>
          <a:lstStyle/>
          <a:p>
            <a:r>
              <a:rPr lang="en-US" sz="1400" dirty="0">
                <a:latin typeface="Courier New" panose="02070309020205020404" pitchFamily="49" charset="0"/>
                <a:cs typeface="Courier New" panose="02070309020205020404" pitchFamily="49" charset="0"/>
              </a:rPr>
              <a:t>float3 </a:t>
            </a:r>
            <a:r>
              <a:rPr lang="en-US" sz="1400" dirty="0" err="1">
                <a:latin typeface="Courier New" panose="02070309020205020404" pitchFamily="49" charset="0"/>
                <a:cs typeface="Courier New" panose="02070309020205020404" pitchFamily="49" charset="0"/>
              </a:rPr>
              <a:t>lsmp</a:t>
            </a:r>
            <a:r>
              <a:rPr lang="en-US" sz="1400" dirty="0">
                <a:latin typeface="Courier New" panose="02070309020205020404" pitchFamily="49" charset="0"/>
                <a:cs typeface="Courier New" panose="02070309020205020404" pitchFamily="49" charset="0"/>
              </a:rPr>
              <a:t>[4]; // Sample0 is always available</a:t>
            </a:r>
          </a:p>
          <a:p>
            <a:r>
              <a:rPr lang="en-US" sz="1400" dirty="0" err="1">
                <a:latin typeface="Courier New" panose="02070309020205020404" pitchFamily="49" charset="0"/>
                <a:cs typeface="Courier New" panose="02070309020205020404" pitchFamily="49" charset="0"/>
              </a:rPr>
              <a:t>lsmp</a:t>
            </a:r>
            <a:r>
              <a:rPr lang="en-US" sz="1400" dirty="0">
                <a:latin typeface="Courier New" panose="02070309020205020404" pitchFamily="49" charset="0"/>
                <a:cs typeface="Courier New" panose="02070309020205020404" pitchFamily="49" charset="0"/>
              </a:rPr>
              <a:t>[0] = </a:t>
            </a:r>
            <a:r>
              <a:rPr lang="en-US" sz="1400" dirty="0" err="1">
                <a:latin typeface="Courier New" panose="02070309020205020404" pitchFamily="49" charset="0"/>
                <a:cs typeface="Courier New" panose="02070309020205020404" pitchFamily="49" charset="0"/>
              </a:rPr>
              <a:t>msaaTex.Load</a:t>
            </a:r>
            <a:r>
              <a:rPr lang="en-US" sz="1400" dirty="0">
                <a:latin typeface="Courier New" panose="02070309020205020404" pitchFamily="49" charset="0"/>
                <a:cs typeface="Courier New" panose="02070309020205020404" pitchFamily="49" charset="0"/>
              </a:rPr>
              <a:t>( </a:t>
            </a:r>
            <a:r>
              <a:rPr lang="en-US" sz="1400" dirty="0" err="1">
                <a:latin typeface="Courier New" panose="02070309020205020404" pitchFamily="49" charset="0"/>
                <a:cs typeface="Courier New" panose="02070309020205020404" pitchFamily="49" charset="0"/>
              </a:rPr>
              <a:t>wpos</a:t>
            </a:r>
            <a:r>
              <a:rPr lang="en-US" sz="1400" dirty="0">
                <a:latin typeface="Courier New" panose="02070309020205020404" pitchFamily="49" charset="0"/>
                <a:cs typeface="Courier New" panose="02070309020205020404" pitchFamily="49" charset="0"/>
              </a:rPr>
              <a:t>, 0 );</a:t>
            </a:r>
          </a:p>
          <a:p>
            <a:r>
              <a:rPr lang="nn-NO" sz="1400" dirty="0">
                <a:latin typeface="Courier New" panose="02070309020205020404" pitchFamily="49" charset="0"/>
                <a:cs typeface="Courier New" panose="02070309020205020404" pitchFamily="49" charset="0"/>
              </a:rPr>
              <a:t>for ( i = 1; i &lt; 4; i++ )</a:t>
            </a:r>
          </a:p>
          <a:p>
            <a:r>
              <a:rPr lang="en-US" sz="1400" dirty="0">
                <a:latin typeface="Courier New" panose="02070309020205020404" pitchFamily="49" charset="0"/>
                <a:cs typeface="Courier New" panose="02070309020205020404" pitchFamily="49" charset="0"/>
              </a:rPr>
              <a:t>{</a:t>
            </a:r>
          </a:p>
          <a:p>
            <a:r>
              <a:rPr lang="en-US" sz="1400" dirty="0">
                <a:latin typeface="Courier New" panose="02070309020205020404" pitchFamily="49" charset="0"/>
                <a:cs typeface="Courier New" panose="02070309020205020404" pitchFamily="49" charset="0"/>
              </a:rPr>
              <a:t>  </a:t>
            </a:r>
            <a:r>
              <a:rPr lang="en-US" sz="1400" dirty="0" err="1">
                <a:latin typeface="Courier New" panose="02070309020205020404" pitchFamily="49" charset="0"/>
                <a:cs typeface="Courier New" panose="02070309020205020404" pitchFamily="49" charset="0"/>
              </a:rPr>
              <a:t>smpMask</a:t>
            </a:r>
            <a:r>
              <a:rPr lang="en-US" sz="1400" dirty="0">
                <a:latin typeface="Courier New" panose="02070309020205020404" pitchFamily="49" charset="0"/>
                <a:cs typeface="Courier New" panose="02070309020205020404" pitchFamily="49" charset="0"/>
              </a:rPr>
              <a:t>[</a:t>
            </a:r>
            <a:r>
              <a:rPr lang="en-US" sz="1400" dirty="0" err="1">
                <a:latin typeface="Courier New" panose="02070309020205020404" pitchFamily="49" charset="0"/>
                <a:cs typeface="Courier New" panose="02070309020205020404" pitchFamily="49" charset="0"/>
              </a:rPr>
              <a:t>i</a:t>
            </a:r>
            <a:r>
              <a:rPr lang="en-US" sz="1400" dirty="0">
                <a:latin typeface="Courier New" panose="02070309020205020404" pitchFamily="49" charset="0"/>
                <a:cs typeface="Courier New" panose="02070309020205020404" pitchFamily="49" charset="0"/>
              </a:rPr>
              <a:t>] = </a:t>
            </a:r>
            <a:r>
              <a:rPr lang="en-US" sz="1400" dirty="0" err="1">
                <a:latin typeface="Courier New" panose="02070309020205020404" pitchFamily="49" charset="0"/>
                <a:cs typeface="Courier New" panose="02070309020205020404" pitchFamily="49" charset="0"/>
              </a:rPr>
              <a:t>swVrsMask.Load</a:t>
            </a:r>
            <a:r>
              <a:rPr lang="en-US" sz="1400" dirty="0">
                <a:latin typeface="Courier New" panose="02070309020205020404" pitchFamily="49" charset="0"/>
                <a:cs typeface="Courier New" panose="02070309020205020404" pitchFamily="49" charset="0"/>
              </a:rPr>
              <a:t>( int3( </a:t>
            </a:r>
            <a:r>
              <a:rPr lang="en-US" sz="1400" dirty="0" err="1">
                <a:latin typeface="Courier New" panose="02070309020205020404" pitchFamily="49" charset="0"/>
                <a:cs typeface="Courier New" panose="02070309020205020404" pitchFamily="49" charset="0"/>
              </a:rPr>
              <a:t>wpos</a:t>
            </a:r>
            <a:r>
              <a:rPr lang="en-US" sz="1400" dirty="0">
                <a:latin typeface="Courier New" panose="02070309020205020404" pitchFamily="49" charset="0"/>
                <a:cs typeface="Courier New" panose="02070309020205020404" pitchFamily="49" charset="0"/>
              </a:rPr>
              <a:t> + </a:t>
            </a:r>
            <a:r>
              <a:rPr lang="en-US" sz="1400" dirty="0" err="1">
                <a:latin typeface="Courier New" panose="02070309020205020404" pitchFamily="49" charset="0"/>
                <a:cs typeface="Courier New" panose="02070309020205020404" pitchFamily="49" charset="0"/>
              </a:rPr>
              <a:t>sampleOffset</a:t>
            </a:r>
            <a:r>
              <a:rPr lang="en-US" sz="1400" dirty="0">
                <a:latin typeface="Courier New" panose="02070309020205020404" pitchFamily="49" charset="0"/>
                <a:cs typeface="Courier New" panose="02070309020205020404" pitchFamily="49" charset="0"/>
              </a:rPr>
              <a:t>[</a:t>
            </a:r>
            <a:r>
              <a:rPr lang="en-US" sz="1400" dirty="0" err="1">
                <a:latin typeface="Courier New" panose="02070309020205020404" pitchFamily="49" charset="0"/>
                <a:cs typeface="Courier New" panose="02070309020205020404" pitchFamily="49" charset="0"/>
              </a:rPr>
              <a:t>i</a:t>
            </a:r>
            <a:r>
              <a:rPr lang="en-US" sz="1400" dirty="0">
                <a:latin typeface="Courier New" panose="02070309020205020404" pitchFamily="49" charset="0"/>
                <a:cs typeface="Courier New" panose="02070309020205020404" pitchFamily="49" charset="0"/>
              </a:rPr>
              <a:t>], 0 ) );</a:t>
            </a:r>
          </a:p>
          <a:p>
            <a:r>
              <a:rPr lang="en-US" sz="1400" dirty="0">
                <a:latin typeface="Courier New" panose="02070309020205020404" pitchFamily="49" charset="0"/>
                <a:cs typeface="Courier New" panose="02070309020205020404" pitchFamily="49" charset="0"/>
              </a:rPr>
              <a:t>  </a:t>
            </a:r>
            <a:r>
              <a:rPr lang="en-US" sz="1400" dirty="0" err="1">
                <a:latin typeface="Courier New" panose="02070309020205020404" pitchFamily="49" charset="0"/>
                <a:cs typeface="Courier New" panose="02070309020205020404" pitchFamily="49" charset="0"/>
              </a:rPr>
              <a:t>lsmp</a:t>
            </a:r>
            <a:r>
              <a:rPr lang="en-US" sz="1400" dirty="0">
                <a:latin typeface="Courier New" panose="02070309020205020404" pitchFamily="49" charset="0"/>
                <a:cs typeface="Courier New" panose="02070309020205020404" pitchFamily="49" charset="0"/>
              </a:rPr>
              <a:t>[</a:t>
            </a:r>
            <a:r>
              <a:rPr lang="en-US" sz="1400" dirty="0" err="1">
                <a:latin typeface="Courier New" panose="02070309020205020404" pitchFamily="49" charset="0"/>
                <a:cs typeface="Courier New" panose="02070309020205020404" pitchFamily="49" charset="0"/>
              </a:rPr>
              <a:t>i</a:t>
            </a:r>
            <a:r>
              <a:rPr lang="en-US" sz="1400" dirty="0">
                <a:latin typeface="Courier New" panose="02070309020205020404" pitchFamily="49" charset="0"/>
                <a:cs typeface="Courier New" panose="02070309020205020404" pitchFamily="49" charset="0"/>
              </a:rPr>
              <a:t>] = </a:t>
            </a:r>
            <a:r>
              <a:rPr lang="en-US" sz="1400" dirty="0" err="1">
                <a:latin typeface="Courier New" panose="02070309020205020404" pitchFamily="49" charset="0"/>
                <a:cs typeface="Courier New" panose="02070309020205020404" pitchFamily="49" charset="0"/>
              </a:rPr>
              <a:t>msaaTex.Load</a:t>
            </a:r>
            <a:r>
              <a:rPr lang="en-US" sz="1400" dirty="0">
                <a:latin typeface="Courier New" panose="02070309020205020404" pitchFamily="49" charset="0"/>
                <a:cs typeface="Courier New" panose="02070309020205020404" pitchFamily="49" charset="0"/>
              </a:rPr>
              <a:t>( </a:t>
            </a:r>
            <a:r>
              <a:rPr lang="en-US" sz="1400" dirty="0" err="1">
                <a:latin typeface="Courier New" panose="02070309020205020404" pitchFamily="49" charset="0"/>
                <a:cs typeface="Courier New" panose="02070309020205020404" pitchFamily="49" charset="0"/>
              </a:rPr>
              <a:t>wpos</a:t>
            </a:r>
            <a:r>
              <a:rPr lang="en-US" sz="1400" dirty="0">
                <a:latin typeface="Courier New" panose="02070309020205020404" pitchFamily="49" charset="0"/>
                <a:cs typeface="Courier New" panose="02070309020205020404" pitchFamily="49" charset="0"/>
              </a:rPr>
              <a:t> + </a:t>
            </a:r>
            <a:r>
              <a:rPr lang="en-US" sz="1400" dirty="0" err="1">
                <a:latin typeface="Courier New" panose="02070309020205020404" pitchFamily="49" charset="0"/>
                <a:cs typeface="Courier New" panose="02070309020205020404" pitchFamily="49" charset="0"/>
              </a:rPr>
              <a:t>smpOff</a:t>
            </a:r>
            <a:r>
              <a:rPr lang="en-US" sz="1400" dirty="0">
                <a:latin typeface="Courier New" panose="02070309020205020404" pitchFamily="49" charset="0"/>
                <a:cs typeface="Courier New" panose="02070309020205020404" pitchFamily="49" charset="0"/>
              </a:rPr>
              <a:t>[</a:t>
            </a:r>
            <a:r>
              <a:rPr lang="en-US" sz="1400" dirty="0" err="1">
                <a:latin typeface="Courier New" panose="02070309020205020404" pitchFamily="49" charset="0"/>
                <a:cs typeface="Courier New" panose="02070309020205020404" pitchFamily="49" charset="0"/>
              </a:rPr>
              <a:t>i</a:t>
            </a:r>
            <a:r>
              <a:rPr lang="en-US" sz="1400" dirty="0">
                <a:latin typeface="Courier New" panose="02070309020205020404" pitchFamily="49" charset="0"/>
                <a:cs typeface="Courier New" panose="02070309020205020404" pitchFamily="49" charset="0"/>
              </a:rPr>
              <a:t>], </a:t>
            </a:r>
            <a:r>
              <a:rPr lang="en-US" sz="1400" dirty="0" err="1">
                <a:latin typeface="Courier New" panose="02070309020205020404" pitchFamily="49" charset="0"/>
                <a:cs typeface="Courier New" panose="02070309020205020404" pitchFamily="49" charset="0"/>
              </a:rPr>
              <a:t>getValidSampleID</a:t>
            </a:r>
            <a:r>
              <a:rPr lang="en-US" sz="1400" dirty="0">
                <a:latin typeface="Courier New" panose="02070309020205020404" pitchFamily="49" charset="0"/>
                <a:cs typeface="Courier New" panose="02070309020205020404" pitchFamily="49" charset="0"/>
              </a:rPr>
              <a:t>( </a:t>
            </a:r>
            <a:r>
              <a:rPr lang="en-US" sz="1400" dirty="0" err="1">
                <a:latin typeface="Courier New" panose="02070309020205020404" pitchFamily="49" charset="0"/>
                <a:cs typeface="Courier New" panose="02070309020205020404" pitchFamily="49" charset="0"/>
              </a:rPr>
              <a:t>smpMask</a:t>
            </a:r>
            <a:r>
              <a:rPr lang="en-US" sz="1400" dirty="0">
                <a:latin typeface="Courier New" panose="02070309020205020404" pitchFamily="49" charset="0"/>
                <a:cs typeface="Courier New" panose="02070309020205020404" pitchFamily="49" charset="0"/>
              </a:rPr>
              <a:t>[</a:t>
            </a:r>
            <a:r>
              <a:rPr lang="en-US" sz="1400" dirty="0" err="1">
                <a:latin typeface="Courier New" panose="02070309020205020404" pitchFamily="49" charset="0"/>
                <a:cs typeface="Courier New" panose="02070309020205020404" pitchFamily="49" charset="0"/>
              </a:rPr>
              <a:t>i</a:t>
            </a:r>
            <a:r>
              <a:rPr lang="en-US" sz="1400" dirty="0">
                <a:latin typeface="Courier New" panose="02070309020205020404" pitchFamily="49" charset="0"/>
                <a:cs typeface="Courier New" panose="02070309020205020404" pitchFamily="49" charset="0"/>
              </a:rPr>
              <a:t>], </a:t>
            </a:r>
            <a:r>
              <a:rPr lang="en-US" sz="1400" dirty="0" err="1">
                <a:latin typeface="Courier New" panose="02070309020205020404" pitchFamily="49" charset="0"/>
                <a:cs typeface="Courier New" panose="02070309020205020404" pitchFamily="49" charset="0"/>
              </a:rPr>
              <a:t>smpIdx</a:t>
            </a:r>
            <a:r>
              <a:rPr lang="en-US" sz="1400" dirty="0">
                <a:latin typeface="Courier New" panose="02070309020205020404" pitchFamily="49" charset="0"/>
                <a:cs typeface="Courier New" panose="02070309020205020404" pitchFamily="49" charset="0"/>
              </a:rPr>
              <a:t>[</a:t>
            </a:r>
            <a:r>
              <a:rPr lang="en-US" sz="1400" dirty="0" err="1">
                <a:latin typeface="Courier New" panose="02070309020205020404" pitchFamily="49" charset="0"/>
                <a:cs typeface="Courier New" panose="02070309020205020404" pitchFamily="49" charset="0"/>
              </a:rPr>
              <a:t>i</a:t>
            </a:r>
            <a:r>
              <a:rPr lang="en-US" sz="1400" dirty="0">
                <a:latin typeface="Courier New" panose="02070309020205020404" pitchFamily="49" charset="0"/>
                <a:cs typeface="Courier New" panose="02070309020205020404" pitchFamily="49" charset="0"/>
              </a:rPr>
              <a:t>] ) );</a:t>
            </a:r>
          </a:p>
          <a:p>
            <a:r>
              <a:rPr lang="en-US" sz="1400" dirty="0">
                <a:latin typeface="Courier New" panose="02070309020205020404" pitchFamily="49" charset="0"/>
                <a:cs typeface="Courier New" panose="02070309020205020404" pitchFamily="49" charset="0"/>
              </a:rPr>
              <a:t>}</a:t>
            </a:r>
          </a:p>
        </p:txBody>
      </p:sp>
      <p:sp>
        <p:nvSpPr>
          <p:cNvPr id="6" name="TextBox 5">
            <a:extLst>
              <a:ext uri="{FF2B5EF4-FFF2-40B4-BE49-F238E27FC236}">
                <a16:creationId xmlns:a16="http://schemas.microsoft.com/office/drawing/2014/main" id="{0085C41D-9B1F-4FF7-9A68-BB3A8CFEC920}"/>
              </a:ext>
            </a:extLst>
          </p:cNvPr>
          <p:cNvSpPr txBox="1"/>
          <p:nvPr/>
        </p:nvSpPr>
        <p:spPr>
          <a:xfrm>
            <a:off x="599439" y="1084074"/>
            <a:ext cx="11264901" cy="1569660"/>
          </a:xfrm>
          <a:prstGeom prst="rect">
            <a:avLst/>
          </a:prstGeom>
          <a:solidFill>
            <a:schemeClr val="bg1">
              <a:lumMod val="95000"/>
            </a:schemeClr>
          </a:solidFill>
        </p:spPr>
        <p:txBody>
          <a:bodyPr wrap="square" rtlCol="0">
            <a:spAutoFit/>
          </a:bodyPr>
          <a:lstStyle/>
          <a:p>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getValidSampleID</a:t>
            </a:r>
            <a:r>
              <a:rPr lang="en-US" sz="1600" dirty="0">
                <a:latin typeface="Courier New" panose="02070309020205020404" pitchFamily="49" charset="0"/>
                <a:cs typeface="Courier New" panose="02070309020205020404" pitchFamily="49" charset="0"/>
              </a:rPr>
              <a:t>( const </a:t>
            </a:r>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swVrsMask</a:t>
            </a:r>
            <a:r>
              <a:rPr lang="en-US" sz="1600" dirty="0">
                <a:latin typeface="Courier New" panose="02070309020205020404" pitchFamily="49" charset="0"/>
                <a:cs typeface="Courier New" panose="02070309020205020404" pitchFamily="49" charset="0"/>
              </a:rPr>
              <a:t>, const </a:t>
            </a:r>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smpID</a:t>
            </a:r>
            <a:r>
              <a:rPr lang="en-US" sz="1600" dirty="0">
                <a:latin typeface="Courier New" panose="02070309020205020404" pitchFamily="49" charset="0"/>
                <a:cs typeface="Courier New" panose="02070309020205020404" pitchFamily="49" charset="0"/>
              </a:rPr>
              <a:t> )</a:t>
            </a:r>
          </a:p>
          <a:p>
            <a:r>
              <a:rPr lang="en-US" sz="1600" dirty="0">
                <a:latin typeface="Courier New" panose="02070309020205020404" pitchFamily="49" charset="0"/>
                <a:cs typeface="Courier New" panose="02070309020205020404" pitchFamily="49" charset="0"/>
              </a:rPr>
              <a:t>{</a:t>
            </a:r>
          </a:p>
          <a:p>
            <a:r>
              <a:rPr lang="en-US" sz="1600" dirty="0">
                <a:latin typeface="Courier New" panose="02070309020205020404" pitchFamily="49" charset="0"/>
                <a:cs typeface="Courier New" panose="02070309020205020404" pitchFamily="49" charset="0"/>
              </a:rPr>
              <a:t>  // </a:t>
            </a:r>
            <a:r>
              <a:rPr lang="en-US" sz="1600" dirty="0" err="1">
                <a:latin typeface="Courier New" panose="02070309020205020404" pitchFamily="49" charset="0"/>
                <a:cs typeface="Courier New" panose="02070309020205020404" pitchFamily="49" charset="0"/>
              </a:rPr>
              <a:t>getValidSampleMask</a:t>
            </a:r>
            <a:r>
              <a:rPr lang="en-US" sz="1600" dirty="0">
                <a:latin typeface="Courier New" panose="02070309020205020404" pitchFamily="49" charset="0"/>
                <a:cs typeface="Courier New" panose="02070309020205020404" pitchFamily="49" charset="0"/>
              </a:rPr>
              <a:t>  gets bitmask representation of samples</a:t>
            </a:r>
          </a:p>
          <a:p>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smpMask</a:t>
            </a:r>
            <a:r>
              <a:rPr lang="en-US" sz="1600" dirty="0">
                <a:latin typeface="Courier New" panose="02070309020205020404" pitchFamily="49" charset="0"/>
                <a:cs typeface="Courier New" panose="02070309020205020404" pitchFamily="49" charset="0"/>
              </a:rPr>
              <a:t> = </a:t>
            </a:r>
            <a:r>
              <a:rPr lang="en-US" sz="1600" dirty="0" err="1">
                <a:latin typeface="Courier New" panose="02070309020205020404" pitchFamily="49" charset="0"/>
                <a:cs typeface="Courier New" panose="02070309020205020404" pitchFamily="49" charset="0"/>
              </a:rPr>
              <a:t>getValidSampleMask</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swVrsMask</a:t>
            </a:r>
            <a:r>
              <a:rPr lang="en-US" sz="1600" dirty="0">
                <a:latin typeface="Courier New" panose="02070309020205020404" pitchFamily="49" charset="0"/>
                <a:cs typeface="Courier New" panose="02070309020205020404" pitchFamily="49" charset="0"/>
              </a:rPr>
              <a:t> );</a:t>
            </a:r>
          </a:p>
          <a:p>
            <a:r>
              <a:rPr lang="en-US" sz="1600" dirty="0">
                <a:latin typeface="Courier New" panose="02070309020205020404" pitchFamily="49" charset="0"/>
                <a:cs typeface="Courier New" panose="02070309020205020404" pitchFamily="49" charset="0"/>
              </a:rPr>
              <a:t>  return ( </a:t>
            </a:r>
            <a:r>
              <a:rPr lang="en-US" sz="1600" dirty="0" err="1">
                <a:latin typeface="Courier New" panose="02070309020205020404" pitchFamily="49" charset="0"/>
                <a:cs typeface="Courier New" panose="02070309020205020404" pitchFamily="49" charset="0"/>
              </a:rPr>
              <a:t>sampleMask</a:t>
            </a:r>
            <a:r>
              <a:rPr lang="en-US" sz="1600" dirty="0">
                <a:latin typeface="Courier New" panose="02070309020205020404" pitchFamily="49" charset="0"/>
                <a:cs typeface="Courier New" panose="02070309020205020404" pitchFamily="49" charset="0"/>
              </a:rPr>
              <a:t> &amp; ( 0x1 &lt;&lt; </a:t>
            </a:r>
            <a:r>
              <a:rPr lang="en-US" sz="1600" dirty="0" err="1">
                <a:latin typeface="Courier New" panose="02070309020205020404" pitchFamily="49" charset="0"/>
                <a:cs typeface="Courier New" panose="02070309020205020404" pitchFamily="49" charset="0"/>
              </a:rPr>
              <a:t>sampleID</a:t>
            </a:r>
            <a:r>
              <a:rPr lang="en-US" sz="1600" dirty="0">
                <a:latin typeface="Courier New" panose="02070309020205020404" pitchFamily="49" charset="0"/>
                <a:cs typeface="Courier New" panose="02070309020205020404" pitchFamily="49" charset="0"/>
              </a:rPr>
              <a:t> ) ) ? </a:t>
            </a:r>
            <a:r>
              <a:rPr lang="en-US" sz="1600" dirty="0" err="1">
                <a:latin typeface="Courier New" panose="02070309020205020404" pitchFamily="49" charset="0"/>
                <a:cs typeface="Courier New" panose="02070309020205020404" pitchFamily="49" charset="0"/>
              </a:rPr>
              <a:t>smpID</a:t>
            </a:r>
            <a:r>
              <a:rPr lang="en-US" sz="1600" dirty="0">
                <a:latin typeface="Courier New" panose="02070309020205020404" pitchFamily="49" charset="0"/>
                <a:cs typeface="Courier New" panose="02070309020205020404" pitchFamily="49" charset="0"/>
              </a:rPr>
              <a:t> : </a:t>
            </a:r>
            <a:r>
              <a:rPr lang="en-US" sz="1600" dirty="0" err="1">
                <a:latin typeface="Courier New" panose="02070309020205020404" pitchFamily="49" charset="0"/>
                <a:cs typeface="Courier New" panose="02070309020205020404" pitchFamily="49" charset="0"/>
              </a:rPr>
              <a:t>firstbitlow</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smpMask</a:t>
            </a:r>
            <a:r>
              <a:rPr lang="en-US" sz="1600" dirty="0">
                <a:latin typeface="Courier New" panose="02070309020205020404" pitchFamily="49" charset="0"/>
                <a:cs typeface="Courier New" panose="02070309020205020404" pitchFamily="49" charset="0"/>
              </a:rPr>
              <a:t> );</a:t>
            </a:r>
          </a:p>
          <a:p>
            <a:r>
              <a:rPr lang="en-US" sz="1600" dirty="0">
                <a:latin typeface="Courier New" panose="02070309020205020404" pitchFamily="49" charset="0"/>
                <a:cs typeface="Courier New" panose="02070309020205020404" pitchFamily="49" charset="0"/>
              </a:rPr>
              <a:t>}</a:t>
            </a:r>
            <a:endParaRPr lang="en-US" sz="1400"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396912210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1 Sample PER QUAD Resolve</a:t>
            </a:r>
          </a:p>
        </p:txBody>
      </p:sp>
      <p:sp>
        <p:nvSpPr>
          <p:cNvPr id="6" name="Rectangle 5">
            <a:extLst>
              <a:ext uri="{FF2B5EF4-FFF2-40B4-BE49-F238E27FC236}">
                <a16:creationId xmlns:a16="http://schemas.microsoft.com/office/drawing/2014/main" id="{F1FD128E-EBE8-47F9-ACE1-39A1C7560BE9}"/>
              </a:ext>
            </a:extLst>
          </p:cNvPr>
          <p:cNvSpPr/>
          <p:nvPr/>
        </p:nvSpPr>
        <p:spPr>
          <a:xfrm>
            <a:off x="1311900" y="296841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BB5D5BEF-1CCF-439D-9100-02D547BD7B50}"/>
              </a:ext>
            </a:extLst>
          </p:cNvPr>
          <p:cNvSpPr/>
          <p:nvPr/>
        </p:nvSpPr>
        <p:spPr>
          <a:xfrm>
            <a:off x="1472261" y="314669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8" name="Oval 7">
            <a:extLst>
              <a:ext uri="{FF2B5EF4-FFF2-40B4-BE49-F238E27FC236}">
                <a16:creationId xmlns:a16="http://schemas.microsoft.com/office/drawing/2014/main" id="{4C0F42DF-E0EF-4628-8C90-2B41DB80D979}"/>
              </a:ext>
            </a:extLst>
          </p:cNvPr>
          <p:cNvSpPr/>
          <p:nvPr/>
        </p:nvSpPr>
        <p:spPr>
          <a:xfrm>
            <a:off x="2193316" y="3146696"/>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9" name="Oval 8">
            <a:extLst>
              <a:ext uri="{FF2B5EF4-FFF2-40B4-BE49-F238E27FC236}">
                <a16:creationId xmlns:a16="http://schemas.microsoft.com/office/drawing/2014/main" id="{A170702F-E1D8-45CA-96CE-CAC2852B5A86}"/>
              </a:ext>
            </a:extLst>
          </p:cNvPr>
          <p:cNvSpPr/>
          <p:nvPr/>
        </p:nvSpPr>
        <p:spPr>
          <a:xfrm>
            <a:off x="1472261" y="3774495"/>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0" name="Oval 9">
            <a:extLst>
              <a:ext uri="{FF2B5EF4-FFF2-40B4-BE49-F238E27FC236}">
                <a16:creationId xmlns:a16="http://schemas.microsoft.com/office/drawing/2014/main" id="{D3790B16-CB24-4905-BE44-D7FCA1AABBB2}"/>
              </a:ext>
            </a:extLst>
          </p:cNvPr>
          <p:cNvSpPr/>
          <p:nvPr/>
        </p:nvSpPr>
        <p:spPr>
          <a:xfrm>
            <a:off x="2193317" y="377449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1" name="Rectangle 10">
            <a:extLst>
              <a:ext uri="{FF2B5EF4-FFF2-40B4-BE49-F238E27FC236}">
                <a16:creationId xmlns:a16="http://schemas.microsoft.com/office/drawing/2014/main" id="{F1197A0B-2800-430A-B2E1-5EF323A521FA}"/>
              </a:ext>
            </a:extLst>
          </p:cNvPr>
          <p:cNvSpPr/>
          <p:nvPr/>
        </p:nvSpPr>
        <p:spPr>
          <a:xfrm>
            <a:off x="2700716" y="296841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94FE7A53-4F00-422C-BF8C-C9369825F594}"/>
              </a:ext>
            </a:extLst>
          </p:cNvPr>
          <p:cNvSpPr/>
          <p:nvPr/>
        </p:nvSpPr>
        <p:spPr>
          <a:xfrm>
            <a:off x="2861077" y="314669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3" name="Oval 12">
            <a:extLst>
              <a:ext uri="{FF2B5EF4-FFF2-40B4-BE49-F238E27FC236}">
                <a16:creationId xmlns:a16="http://schemas.microsoft.com/office/drawing/2014/main" id="{292E22F2-0974-479B-A5FE-163D278C782A}"/>
              </a:ext>
            </a:extLst>
          </p:cNvPr>
          <p:cNvSpPr/>
          <p:nvPr/>
        </p:nvSpPr>
        <p:spPr>
          <a:xfrm>
            <a:off x="3582132" y="3146696"/>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4" name="Oval 13">
            <a:extLst>
              <a:ext uri="{FF2B5EF4-FFF2-40B4-BE49-F238E27FC236}">
                <a16:creationId xmlns:a16="http://schemas.microsoft.com/office/drawing/2014/main" id="{F9E1BAAA-C912-475D-A016-D62827B09C42}"/>
              </a:ext>
            </a:extLst>
          </p:cNvPr>
          <p:cNvSpPr/>
          <p:nvPr/>
        </p:nvSpPr>
        <p:spPr>
          <a:xfrm>
            <a:off x="2861077" y="3774495"/>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5" name="Oval 14">
            <a:extLst>
              <a:ext uri="{FF2B5EF4-FFF2-40B4-BE49-F238E27FC236}">
                <a16:creationId xmlns:a16="http://schemas.microsoft.com/office/drawing/2014/main" id="{498843B1-C8DD-4DBF-92DD-DCCCD244A21A}"/>
              </a:ext>
            </a:extLst>
          </p:cNvPr>
          <p:cNvSpPr/>
          <p:nvPr/>
        </p:nvSpPr>
        <p:spPr>
          <a:xfrm>
            <a:off x="3582133" y="377449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6" name="Rectangle 15">
            <a:extLst>
              <a:ext uri="{FF2B5EF4-FFF2-40B4-BE49-F238E27FC236}">
                <a16:creationId xmlns:a16="http://schemas.microsoft.com/office/drawing/2014/main" id="{B3EB0EB7-E48A-475A-9BA9-255672E7DFF4}"/>
              </a:ext>
            </a:extLst>
          </p:cNvPr>
          <p:cNvSpPr/>
          <p:nvPr/>
        </p:nvSpPr>
        <p:spPr>
          <a:xfrm>
            <a:off x="1306903" y="4334146"/>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F4BDC78E-B1C6-4009-AD04-E7046678C302}"/>
              </a:ext>
            </a:extLst>
          </p:cNvPr>
          <p:cNvSpPr/>
          <p:nvPr/>
        </p:nvSpPr>
        <p:spPr>
          <a:xfrm>
            <a:off x="1482504" y="451243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8" name="Oval 17">
            <a:extLst>
              <a:ext uri="{FF2B5EF4-FFF2-40B4-BE49-F238E27FC236}">
                <a16:creationId xmlns:a16="http://schemas.microsoft.com/office/drawing/2014/main" id="{028AAEA4-5618-4F17-A7B8-9613E1F0A505}"/>
              </a:ext>
            </a:extLst>
          </p:cNvPr>
          <p:cNvSpPr/>
          <p:nvPr/>
        </p:nvSpPr>
        <p:spPr>
          <a:xfrm>
            <a:off x="2203559" y="4512429"/>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9" name="Oval 18">
            <a:extLst>
              <a:ext uri="{FF2B5EF4-FFF2-40B4-BE49-F238E27FC236}">
                <a16:creationId xmlns:a16="http://schemas.microsoft.com/office/drawing/2014/main" id="{6982F14E-E0D6-4E35-81B2-8D64D8445359}"/>
              </a:ext>
            </a:extLst>
          </p:cNvPr>
          <p:cNvSpPr/>
          <p:nvPr/>
        </p:nvSpPr>
        <p:spPr>
          <a:xfrm>
            <a:off x="1482504" y="5140228"/>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20" name="Oval 19">
            <a:extLst>
              <a:ext uri="{FF2B5EF4-FFF2-40B4-BE49-F238E27FC236}">
                <a16:creationId xmlns:a16="http://schemas.microsoft.com/office/drawing/2014/main" id="{279A549E-97D6-4B55-A600-3ED4D9504FD5}"/>
              </a:ext>
            </a:extLst>
          </p:cNvPr>
          <p:cNvSpPr/>
          <p:nvPr/>
        </p:nvSpPr>
        <p:spPr>
          <a:xfrm>
            <a:off x="2203560" y="5140227"/>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21" name="Rectangle 20">
            <a:extLst>
              <a:ext uri="{FF2B5EF4-FFF2-40B4-BE49-F238E27FC236}">
                <a16:creationId xmlns:a16="http://schemas.microsoft.com/office/drawing/2014/main" id="{05A5F52F-3CBA-4E9E-A25A-DD0F005D1D7A}"/>
              </a:ext>
            </a:extLst>
          </p:cNvPr>
          <p:cNvSpPr/>
          <p:nvPr/>
        </p:nvSpPr>
        <p:spPr>
          <a:xfrm>
            <a:off x="2701160" y="4333217"/>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8B35F881-6C17-4064-8033-31B903234B2E}"/>
              </a:ext>
            </a:extLst>
          </p:cNvPr>
          <p:cNvSpPr/>
          <p:nvPr/>
        </p:nvSpPr>
        <p:spPr>
          <a:xfrm>
            <a:off x="2884381" y="451150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23" name="Oval 22">
            <a:extLst>
              <a:ext uri="{FF2B5EF4-FFF2-40B4-BE49-F238E27FC236}">
                <a16:creationId xmlns:a16="http://schemas.microsoft.com/office/drawing/2014/main" id="{F71E5528-EC46-4895-863E-168F65339BCC}"/>
              </a:ext>
            </a:extLst>
          </p:cNvPr>
          <p:cNvSpPr/>
          <p:nvPr/>
        </p:nvSpPr>
        <p:spPr>
          <a:xfrm>
            <a:off x="3605436" y="4511500"/>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24" name="Oval 23">
            <a:extLst>
              <a:ext uri="{FF2B5EF4-FFF2-40B4-BE49-F238E27FC236}">
                <a16:creationId xmlns:a16="http://schemas.microsoft.com/office/drawing/2014/main" id="{1E0041E3-A228-4A9D-BA75-AB170D874772}"/>
              </a:ext>
            </a:extLst>
          </p:cNvPr>
          <p:cNvSpPr/>
          <p:nvPr/>
        </p:nvSpPr>
        <p:spPr>
          <a:xfrm>
            <a:off x="2884381" y="5139299"/>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25" name="Oval 24">
            <a:extLst>
              <a:ext uri="{FF2B5EF4-FFF2-40B4-BE49-F238E27FC236}">
                <a16:creationId xmlns:a16="http://schemas.microsoft.com/office/drawing/2014/main" id="{54840A55-235B-41B0-912C-6366F0F056C3}"/>
              </a:ext>
            </a:extLst>
          </p:cNvPr>
          <p:cNvSpPr/>
          <p:nvPr/>
        </p:nvSpPr>
        <p:spPr>
          <a:xfrm>
            <a:off x="3605437" y="5139298"/>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26" name="Oval 25">
            <a:extLst>
              <a:ext uri="{FF2B5EF4-FFF2-40B4-BE49-F238E27FC236}">
                <a16:creationId xmlns:a16="http://schemas.microsoft.com/office/drawing/2014/main" id="{F692118A-F948-410D-9C6F-315C23940C3A}"/>
              </a:ext>
            </a:extLst>
          </p:cNvPr>
          <p:cNvSpPr/>
          <p:nvPr/>
        </p:nvSpPr>
        <p:spPr>
          <a:xfrm>
            <a:off x="1104900" y="2910992"/>
            <a:ext cx="2477232" cy="784379"/>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6495D1E3-6381-43EA-8BD8-49EBB95F86FD}"/>
              </a:ext>
            </a:extLst>
          </p:cNvPr>
          <p:cNvSpPr/>
          <p:nvPr/>
        </p:nvSpPr>
        <p:spPr>
          <a:xfrm>
            <a:off x="4754809" y="296841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7688DA4B-662C-4101-A643-7E9C58428800}"/>
              </a:ext>
            </a:extLst>
          </p:cNvPr>
          <p:cNvSpPr/>
          <p:nvPr/>
        </p:nvSpPr>
        <p:spPr>
          <a:xfrm>
            <a:off x="4915170" y="314669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29" name="Oval 28">
            <a:extLst>
              <a:ext uri="{FF2B5EF4-FFF2-40B4-BE49-F238E27FC236}">
                <a16:creationId xmlns:a16="http://schemas.microsoft.com/office/drawing/2014/main" id="{CA44BDF9-F33B-4B96-AD10-94F863C32BC0}"/>
              </a:ext>
            </a:extLst>
          </p:cNvPr>
          <p:cNvSpPr/>
          <p:nvPr/>
        </p:nvSpPr>
        <p:spPr>
          <a:xfrm>
            <a:off x="5636225" y="3146696"/>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30" name="Oval 29">
            <a:extLst>
              <a:ext uri="{FF2B5EF4-FFF2-40B4-BE49-F238E27FC236}">
                <a16:creationId xmlns:a16="http://schemas.microsoft.com/office/drawing/2014/main" id="{D4681312-0C72-418F-B8C6-2E95EA75EEAC}"/>
              </a:ext>
            </a:extLst>
          </p:cNvPr>
          <p:cNvSpPr/>
          <p:nvPr/>
        </p:nvSpPr>
        <p:spPr>
          <a:xfrm>
            <a:off x="4915170" y="3774495"/>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31" name="Oval 30">
            <a:extLst>
              <a:ext uri="{FF2B5EF4-FFF2-40B4-BE49-F238E27FC236}">
                <a16:creationId xmlns:a16="http://schemas.microsoft.com/office/drawing/2014/main" id="{BCFE71EF-63C5-45F3-915F-47B453D3379E}"/>
              </a:ext>
            </a:extLst>
          </p:cNvPr>
          <p:cNvSpPr/>
          <p:nvPr/>
        </p:nvSpPr>
        <p:spPr>
          <a:xfrm>
            <a:off x="5636226" y="377449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32" name="Rectangle 31">
            <a:extLst>
              <a:ext uri="{FF2B5EF4-FFF2-40B4-BE49-F238E27FC236}">
                <a16:creationId xmlns:a16="http://schemas.microsoft.com/office/drawing/2014/main" id="{5066A2E6-EF11-4A0A-9E2F-3A1E10B16697}"/>
              </a:ext>
            </a:extLst>
          </p:cNvPr>
          <p:cNvSpPr/>
          <p:nvPr/>
        </p:nvSpPr>
        <p:spPr>
          <a:xfrm>
            <a:off x="6143625" y="296841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extLst>
              <a:ext uri="{FF2B5EF4-FFF2-40B4-BE49-F238E27FC236}">
                <a16:creationId xmlns:a16="http://schemas.microsoft.com/office/drawing/2014/main" id="{D0F1E3AF-4BE5-43A7-9FD7-5BC7EC100F32}"/>
              </a:ext>
            </a:extLst>
          </p:cNvPr>
          <p:cNvSpPr/>
          <p:nvPr/>
        </p:nvSpPr>
        <p:spPr>
          <a:xfrm>
            <a:off x="6303986" y="314669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34" name="Oval 33">
            <a:extLst>
              <a:ext uri="{FF2B5EF4-FFF2-40B4-BE49-F238E27FC236}">
                <a16:creationId xmlns:a16="http://schemas.microsoft.com/office/drawing/2014/main" id="{862F73DD-2BC0-4514-BC8B-409CED0E5C8D}"/>
              </a:ext>
            </a:extLst>
          </p:cNvPr>
          <p:cNvSpPr/>
          <p:nvPr/>
        </p:nvSpPr>
        <p:spPr>
          <a:xfrm>
            <a:off x="7025041" y="3146696"/>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35" name="Oval 34">
            <a:extLst>
              <a:ext uri="{FF2B5EF4-FFF2-40B4-BE49-F238E27FC236}">
                <a16:creationId xmlns:a16="http://schemas.microsoft.com/office/drawing/2014/main" id="{F8FEED5B-A87C-484F-B000-ABBD404DB9DB}"/>
              </a:ext>
            </a:extLst>
          </p:cNvPr>
          <p:cNvSpPr/>
          <p:nvPr/>
        </p:nvSpPr>
        <p:spPr>
          <a:xfrm>
            <a:off x="6303986" y="3774495"/>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36" name="Oval 35">
            <a:extLst>
              <a:ext uri="{FF2B5EF4-FFF2-40B4-BE49-F238E27FC236}">
                <a16:creationId xmlns:a16="http://schemas.microsoft.com/office/drawing/2014/main" id="{5F9221C0-923D-49E6-8E55-2EC62B9CB04B}"/>
              </a:ext>
            </a:extLst>
          </p:cNvPr>
          <p:cNvSpPr/>
          <p:nvPr/>
        </p:nvSpPr>
        <p:spPr>
          <a:xfrm>
            <a:off x="7025042" y="377449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37" name="Rectangle 36">
            <a:extLst>
              <a:ext uri="{FF2B5EF4-FFF2-40B4-BE49-F238E27FC236}">
                <a16:creationId xmlns:a16="http://schemas.microsoft.com/office/drawing/2014/main" id="{8439AEB7-BE68-4CBC-80F4-7122341ECD92}"/>
              </a:ext>
            </a:extLst>
          </p:cNvPr>
          <p:cNvSpPr/>
          <p:nvPr/>
        </p:nvSpPr>
        <p:spPr>
          <a:xfrm>
            <a:off x="4749812" y="4334146"/>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a:extLst>
              <a:ext uri="{FF2B5EF4-FFF2-40B4-BE49-F238E27FC236}">
                <a16:creationId xmlns:a16="http://schemas.microsoft.com/office/drawing/2014/main" id="{2D60E371-FDBA-43F6-92E5-326D1E965AF0}"/>
              </a:ext>
            </a:extLst>
          </p:cNvPr>
          <p:cNvSpPr/>
          <p:nvPr/>
        </p:nvSpPr>
        <p:spPr>
          <a:xfrm>
            <a:off x="4925413" y="451243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39" name="Oval 38">
            <a:extLst>
              <a:ext uri="{FF2B5EF4-FFF2-40B4-BE49-F238E27FC236}">
                <a16:creationId xmlns:a16="http://schemas.microsoft.com/office/drawing/2014/main" id="{05B500A5-41C7-4AA3-8251-377600FB56B1}"/>
              </a:ext>
            </a:extLst>
          </p:cNvPr>
          <p:cNvSpPr/>
          <p:nvPr/>
        </p:nvSpPr>
        <p:spPr>
          <a:xfrm>
            <a:off x="5646468" y="4512429"/>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40" name="Oval 39">
            <a:extLst>
              <a:ext uri="{FF2B5EF4-FFF2-40B4-BE49-F238E27FC236}">
                <a16:creationId xmlns:a16="http://schemas.microsoft.com/office/drawing/2014/main" id="{AEA100D7-AB00-4339-A2C2-837057335F39}"/>
              </a:ext>
            </a:extLst>
          </p:cNvPr>
          <p:cNvSpPr/>
          <p:nvPr/>
        </p:nvSpPr>
        <p:spPr>
          <a:xfrm>
            <a:off x="4925413" y="5140228"/>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41" name="Oval 40">
            <a:extLst>
              <a:ext uri="{FF2B5EF4-FFF2-40B4-BE49-F238E27FC236}">
                <a16:creationId xmlns:a16="http://schemas.microsoft.com/office/drawing/2014/main" id="{7DAF29C7-1DED-46F8-8C03-64ADEC67DCCE}"/>
              </a:ext>
            </a:extLst>
          </p:cNvPr>
          <p:cNvSpPr/>
          <p:nvPr/>
        </p:nvSpPr>
        <p:spPr>
          <a:xfrm>
            <a:off x="5646469" y="5140227"/>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42" name="Rectangle 41">
            <a:extLst>
              <a:ext uri="{FF2B5EF4-FFF2-40B4-BE49-F238E27FC236}">
                <a16:creationId xmlns:a16="http://schemas.microsoft.com/office/drawing/2014/main" id="{217B5C39-AA1D-4234-838A-AC8397AFCDF3}"/>
              </a:ext>
            </a:extLst>
          </p:cNvPr>
          <p:cNvSpPr/>
          <p:nvPr/>
        </p:nvSpPr>
        <p:spPr>
          <a:xfrm>
            <a:off x="6151689" y="4333217"/>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a:extLst>
              <a:ext uri="{FF2B5EF4-FFF2-40B4-BE49-F238E27FC236}">
                <a16:creationId xmlns:a16="http://schemas.microsoft.com/office/drawing/2014/main" id="{956701BE-EB49-4004-827C-A5EB57D5E5DB}"/>
              </a:ext>
            </a:extLst>
          </p:cNvPr>
          <p:cNvSpPr/>
          <p:nvPr/>
        </p:nvSpPr>
        <p:spPr>
          <a:xfrm>
            <a:off x="6327290" y="451150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44" name="Oval 43">
            <a:extLst>
              <a:ext uri="{FF2B5EF4-FFF2-40B4-BE49-F238E27FC236}">
                <a16:creationId xmlns:a16="http://schemas.microsoft.com/office/drawing/2014/main" id="{87A1926F-0A2F-4440-B32E-85656123A1BF}"/>
              </a:ext>
            </a:extLst>
          </p:cNvPr>
          <p:cNvSpPr/>
          <p:nvPr/>
        </p:nvSpPr>
        <p:spPr>
          <a:xfrm>
            <a:off x="7048345" y="4511500"/>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45" name="Oval 44">
            <a:extLst>
              <a:ext uri="{FF2B5EF4-FFF2-40B4-BE49-F238E27FC236}">
                <a16:creationId xmlns:a16="http://schemas.microsoft.com/office/drawing/2014/main" id="{3903F80D-62A0-4EEC-9439-A3E6BE50AC60}"/>
              </a:ext>
            </a:extLst>
          </p:cNvPr>
          <p:cNvSpPr/>
          <p:nvPr/>
        </p:nvSpPr>
        <p:spPr>
          <a:xfrm>
            <a:off x="6327290" y="5139299"/>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46" name="Oval 45">
            <a:extLst>
              <a:ext uri="{FF2B5EF4-FFF2-40B4-BE49-F238E27FC236}">
                <a16:creationId xmlns:a16="http://schemas.microsoft.com/office/drawing/2014/main" id="{88DA224C-6B4A-46A1-9771-DDD2841F68E8}"/>
              </a:ext>
            </a:extLst>
          </p:cNvPr>
          <p:cNvSpPr/>
          <p:nvPr/>
        </p:nvSpPr>
        <p:spPr>
          <a:xfrm>
            <a:off x="7048346" y="5139298"/>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47" name="Oval 46">
            <a:extLst>
              <a:ext uri="{FF2B5EF4-FFF2-40B4-BE49-F238E27FC236}">
                <a16:creationId xmlns:a16="http://schemas.microsoft.com/office/drawing/2014/main" id="{274C83D5-B6A7-4B09-A057-26F264C0D22A}"/>
              </a:ext>
            </a:extLst>
          </p:cNvPr>
          <p:cNvSpPr/>
          <p:nvPr/>
        </p:nvSpPr>
        <p:spPr>
          <a:xfrm rot="5400000">
            <a:off x="3803829" y="3539254"/>
            <a:ext cx="2477232" cy="784379"/>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18F209A7-22BA-4422-9BAB-CA3B61C616E6}"/>
              </a:ext>
            </a:extLst>
          </p:cNvPr>
          <p:cNvSpPr/>
          <p:nvPr/>
        </p:nvSpPr>
        <p:spPr>
          <a:xfrm>
            <a:off x="8369925" y="296841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a:extLst>
              <a:ext uri="{FF2B5EF4-FFF2-40B4-BE49-F238E27FC236}">
                <a16:creationId xmlns:a16="http://schemas.microsoft.com/office/drawing/2014/main" id="{F7FF4F16-5AFB-4AF4-B0E8-ED5A0AD34594}"/>
              </a:ext>
            </a:extLst>
          </p:cNvPr>
          <p:cNvSpPr/>
          <p:nvPr/>
        </p:nvSpPr>
        <p:spPr>
          <a:xfrm>
            <a:off x="8530286" y="314669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50" name="Oval 49">
            <a:extLst>
              <a:ext uri="{FF2B5EF4-FFF2-40B4-BE49-F238E27FC236}">
                <a16:creationId xmlns:a16="http://schemas.microsoft.com/office/drawing/2014/main" id="{A5F8A534-8095-46FE-8593-E1D57CE9F973}"/>
              </a:ext>
            </a:extLst>
          </p:cNvPr>
          <p:cNvSpPr/>
          <p:nvPr/>
        </p:nvSpPr>
        <p:spPr>
          <a:xfrm>
            <a:off x="9251341" y="3146696"/>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51" name="Oval 50">
            <a:extLst>
              <a:ext uri="{FF2B5EF4-FFF2-40B4-BE49-F238E27FC236}">
                <a16:creationId xmlns:a16="http://schemas.microsoft.com/office/drawing/2014/main" id="{2DC9C7E4-B71C-4EF8-826A-1EC14977FDEE}"/>
              </a:ext>
            </a:extLst>
          </p:cNvPr>
          <p:cNvSpPr/>
          <p:nvPr/>
        </p:nvSpPr>
        <p:spPr>
          <a:xfrm>
            <a:off x="8530286" y="3774495"/>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52" name="Oval 51">
            <a:extLst>
              <a:ext uri="{FF2B5EF4-FFF2-40B4-BE49-F238E27FC236}">
                <a16:creationId xmlns:a16="http://schemas.microsoft.com/office/drawing/2014/main" id="{D600B588-7D37-42F0-AC28-9646509DC68F}"/>
              </a:ext>
            </a:extLst>
          </p:cNvPr>
          <p:cNvSpPr/>
          <p:nvPr/>
        </p:nvSpPr>
        <p:spPr>
          <a:xfrm>
            <a:off x="9251342" y="377449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53" name="Rectangle 52">
            <a:extLst>
              <a:ext uri="{FF2B5EF4-FFF2-40B4-BE49-F238E27FC236}">
                <a16:creationId xmlns:a16="http://schemas.microsoft.com/office/drawing/2014/main" id="{7BD0EC05-0F90-492F-B034-DA4334382795}"/>
              </a:ext>
            </a:extLst>
          </p:cNvPr>
          <p:cNvSpPr/>
          <p:nvPr/>
        </p:nvSpPr>
        <p:spPr>
          <a:xfrm>
            <a:off x="9758741" y="296841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Oval 53">
            <a:extLst>
              <a:ext uri="{FF2B5EF4-FFF2-40B4-BE49-F238E27FC236}">
                <a16:creationId xmlns:a16="http://schemas.microsoft.com/office/drawing/2014/main" id="{D2E1B282-E68C-44E0-A4A3-8A988C8290F5}"/>
              </a:ext>
            </a:extLst>
          </p:cNvPr>
          <p:cNvSpPr/>
          <p:nvPr/>
        </p:nvSpPr>
        <p:spPr>
          <a:xfrm>
            <a:off x="9919102" y="314669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55" name="Oval 54">
            <a:extLst>
              <a:ext uri="{FF2B5EF4-FFF2-40B4-BE49-F238E27FC236}">
                <a16:creationId xmlns:a16="http://schemas.microsoft.com/office/drawing/2014/main" id="{9DBCDDDE-5482-4915-BC02-D1AF7AD2E7F4}"/>
              </a:ext>
            </a:extLst>
          </p:cNvPr>
          <p:cNvSpPr/>
          <p:nvPr/>
        </p:nvSpPr>
        <p:spPr>
          <a:xfrm>
            <a:off x="10640157" y="3146696"/>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56" name="Oval 55">
            <a:extLst>
              <a:ext uri="{FF2B5EF4-FFF2-40B4-BE49-F238E27FC236}">
                <a16:creationId xmlns:a16="http://schemas.microsoft.com/office/drawing/2014/main" id="{E674D88B-26BF-4190-99EF-7400A4EB8E94}"/>
              </a:ext>
            </a:extLst>
          </p:cNvPr>
          <p:cNvSpPr/>
          <p:nvPr/>
        </p:nvSpPr>
        <p:spPr>
          <a:xfrm>
            <a:off x="9919102" y="3774495"/>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57" name="Oval 56">
            <a:extLst>
              <a:ext uri="{FF2B5EF4-FFF2-40B4-BE49-F238E27FC236}">
                <a16:creationId xmlns:a16="http://schemas.microsoft.com/office/drawing/2014/main" id="{CAB5DA78-9418-4B69-BABA-5D09A91C5203}"/>
              </a:ext>
            </a:extLst>
          </p:cNvPr>
          <p:cNvSpPr/>
          <p:nvPr/>
        </p:nvSpPr>
        <p:spPr>
          <a:xfrm>
            <a:off x="10640158" y="377449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58" name="Rectangle 57">
            <a:extLst>
              <a:ext uri="{FF2B5EF4-FFF2-40B4-BE49-F238E27FC236}">
                <a16:creationId xmlns:a16="http://schemas.microsoft.com/office/drawing/2014/main" id="{F244CA74-953E-4BA3-91D8-29AEE9D2AAD0}"/>
              </a:ext>
            </a:extLst>
          </p:cNvPr>
          <p:cNvSpPr/>
          <p:nvPr/>
        </p:nvSpPr>
        <p:spPr>
          <a:xfrm>
            <a:off x="8364928" y="4334146"/>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Oval 58">
            <a:extLst>
              <a:ext uri="{FF2B5EF4-FFF2-40B4-BE49-F238E27FC236}">
                <a16:creationId xmlns:a16="http://schemas.microsoft.com/office/drawing/2014/main" id="{06CC8310-EB70-4B9D-9D27-996BC87E962C}"/>
              </a:ext>
            </a:extLst>
          </p:cNvPr>
          <p:cNvSpPr/>
          <p:nvPr/>
        </p:nvSpPr>
        <p:spPr>
          <a:xfrm>
            <a:off x="8540529" y="451243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60" name="Oval 59">
            <a:extLst>
              <a:ext uri="{FF2B5EF4-FFF2-40B4-BE49-F238E27FC236}">
                <a16:creationId xmlns:a16="http://schemas.microsoft.com/office/drawing/2014/main" id="{6C777DD0-D56B-4305-AAAA-C3B467418029}"/>
              </a:ext>
            </a:extLst>
          </p:cNvPr>
          <p:cNvSpPr/>
          <p:nvPr/>
        </p:nvSpPr>
        <p:spPr>
          <a:xfrm>
            <a:off x="9261584" y="4512429"/>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61" name="Oval 60">
            <a:extLst>
              <a:ext uri="{FF2B5EF4-FFF2-40B4-BE49-F238E27FC236}">
                <a16:creationId xmlns:a16="http://schemas.microsoft.com/office/drawing/2014/main" id="{D14F779F-ABAE-4976-8C32-B22ACC5D1ABE}"/>
              </a:ext>
            </a:extLst>
          </p:cNvPr>
          <p:cNvSpPr/>
          <p:nvPr/>
        </p:nvSpPr>
        <p:spPr>
          <a:xfrm>
            <a:off x="8540529" y="5140228"/>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62" name="Oval 61">
            <a:extLst>
              <a:ext uri="{FF2B5EF4-FFF2-40B4-BE49-F238E27FC236}">
                <a16:creationId xmlns:a16="http://schemas.microsoft.com/office/drawing/2014/main" id="{AD4D279D-DD6B-4A34-A808-B10D00143624}"/>
              </a:ext>
            </a:extLst>
          </p:cNvPr>
          <p:cNvSpPr/>
          <p:nvPr/>
        </p:nvSpPr>
        <p:spPr>
          <a:xfrm>
            <a:off x="9261585" y="5140227"/>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63" name="Rectangle 62">
            <a:extLst>
              <a:ext uri="{FF2B5EF4-FFF2-40B4-BE49-F238E27FC236}">
                <a16:creationId xmlns:a16="http://schemas.microsoft.com/office/drawing/2014/main" id="{9ADABDBC-3403-45E2-A0B5-373A418C087E}"/>
              </a:ext>
            </a:extLst>
          </p:cNvPr>
          <p:cNvSpPr/>
          <p:nvPr/>
        </p:nvSpPr>
        <p:spPr>
          <a:xfrm>
            <a:off x="9766805" y="4333217"/>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Oval 63">
            <a:extLst>
              <a:ext uri="{FF2B5EF4-FFF2-40B4-BE49-F238E27FC236}">
                <a16:creationId xmlns:a16="http://schemas.microsoft.com/office/drawing/2014/main" id="{86BD46B8-3F40-4DC9-B64D-42CA3F504A9D}"/>
              </a:ext>
            </a:extLst>
          </p:cNvPr>
          <p:cNvSpPr/>
          <p:nvPr/>
        </p:nvSpPr>
        <p:spPr>
          <a:xfrm>
            <a:off x="9942406" y="451150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65" name="Oval 64">
            <a:extLst>
              <a:ext uri="{FF2B5EF4-FFF2-40B4-BE49-F238E27FC236}">
                <a16:creationId xmlns:a16="http://schemas.microsoft.com/office/drawing/2014/main" id="{00AFBA97-3821-46A4-8283-204573D841F5}"/>
              </a:ext>
            </a:extLst>
          </p:cNvPr>
          <p:cNvSpPr/>
          <p:nvPr/>
        </p:nvSpPr>
        <p:spPr>
          <a:xfrm>
            <a:off x="10663461" y="4511500"/>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66" name="Oval 65">
            <a:extLst>
              <a:ext uri="{FF2B5EF4-FFF2-40B4-BE49-F238E27FC236}">
                <a16:creationId xmlns:a16="http://schemas.microsoft.com/office/drawing/2014/main" id="{BE2F9448-BD18-4CD2-905D-0DADAB8D031B}"/>
              </a:ext>
            </a:extLst>
          </p:cNvPr>
          <p:cNvSpPr/>
          <p:nvPr/>
        </p:nvSpPr>
        <p:spPr>
          <a:xfrm>
            <a:off x="9942406" y="5139299"/>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67" name="Oval 66">
            <a:extLst>
              <a:ext uri="{FF2B5EF4-FFF2-40B4-BE49-F238E27FC236}">
                <a16:creationId xmlns:a16="http://schemas.microsoft.com/office/drawing/2014/main" id="{11748302-8C30-4804-B6FF-B2BDA34D5EB2}"/>
              </a:ext>
            </a:extLst>
          </p:cNvPr>
          <p:cNvSpPr/>
          <p:nvPr/>
        </p:nvSpPr>
        <p:spPr>
          <a:xfrm>
            <a:off x="10663462" y="5139298"/>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68" name="Oval 67">
            <a:extLst>
              <a:ext uri="{FF2B5EF4-FFF2-40B4-BE49-F238E27FC236}">
                <a16:creationId xmlns:a16="http://schemas.microsoft.com/office/drawing/2014/main" id="{37D7CAA0-D1A6-4A9D-A09D-234BCBC9C38A}"/>
              </a:ext>
            </a:extLst>
          </p:cNvPr>
          <p:cNvSpPr/>
          <p:nvPr/>
        </p:nvSpPr>
        <p:spPr>
          <a:xfrm rot="2577517">
            <a:off x="8141703" y="3587298"/>
            <a:ext cx="2477232" cy="784379"/>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Oval 68">
            <a:extLst>
              <a:ext uri="{FF2B5EF4-FFF2-40B4-BE49-F238E27FC236}">
                <a16:creationId xmlns:a16="http://schemas.microsoft.com/office/drawing/2014/main" id="{704EA187-D151-4B89-B571-5FAF13256B43}"/>
              </a:ext>
            </a:extLst>
          </p:cNvPr>
          <p:cNvSpPr/>
          <p:nvPr/>
        </p:nvSpPr>
        <p:spPr>
          <a:xfrm rot="18917529">
            <a:off x="8170277" y="3585036"/>
            <a:ext cx="2477232" cy="784379"/>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TextBox 69">
            <a:extLst>
              <a:ext uri="{FF2B5EF4-FFF2-40B4-BE49-F238E27FC236}">
                <a16:creationId xmlns:a16="http://schemas.microsoft.com/office/drawing/2014/main" id="{09E959C4-50C7-4CF5-A8A3-6B4C79829660}"/>
              </a:ext>
            </a:extLst>
          </p:cNvPr>
          <p:cNvSpPr txBox="1"/>
          <p:nvPr/>
        </p:nvSpPr>
        <p:spPr>
          <a:xfrm>
            <a:off x="1967704" y="2041384"/>
            <a:ext cx="1329210" cy="461665"/>
          </a:xfrm>
          <a:prstGeom prst="rect">
            <a:avLst/>
          </a:prstGeom>
          <a:noFill/>
        </p:spPr>
        <p:txBody>
          <a:bodyPr wrap="none" rtlCol="0">
            <a:spAutoFit/>
          </a:bodyPr>
          <a:lstStyle/>
          <a:p>
            <a:r>
              <a:rPr lang="en-US" sz="2400" dirty="0">
                <a:effectLst>
                  <a:outerShdw blurRad="38100" dist="38100" dir="2700000" algn="tl">
                    <a:srgbClr val="000000">
                      <a:alpha val="43137"/>
                    </a:srgbClr>
                  </a:outerShdw>
                </a:effectLst>
              </a:rPr>
              <a:t>Sample 1</a:t>
            </a:r>
          </a:p>
        </p:txBody>
      </p:sp>
      <p:sp>
        <p:nvSpPr>
          <p:cNvPr id="71" name="TextBox 70">
            <a:extLst>
              <a:ext uri="{FF2B5EF4-FFF2-40B4-BE49-F238E27FC236}">
                <a16:creationId xmlns:a16="http://schemas.microsoft.com/office/drawing/2014/main" id="{8D96F2BA-D457-49B2-8B3F-121F1AD9825E}"/>
              </a:ext>
            </a:extLst>
          </p:cNvPr>
          <p:cNvSpPr txBox="1"/>
          <p:nvPr/>
        </p:nvSpPr>
        <p:spPr>
          <a:xfrm>
            <a:off x="5420138" y="2041384"/>
            <a:ext cx="1329210" cy="461665"/>
          </a:xfrm>
          <a:prstGeom prst="rect">
            <a:avLst/>
          </a:prstGeom>
          <a:noFill/>
        </p:spPr>
        <p:txBody>
          <a:bodyPr wrap="none" rtlCol="0">
            <a:spAutoFit/>
          </a:bodyPr>
          <a:lstStyle/>
          <a:p>
            <a:r>
              <a:rPr lang="en-US" sz="2400" dirty="0">
                <a:effectLst>
                  <a:outerShdw blurRad="38100" dist="38100" dir="2700000" algn="tl">
                    <a:srgbClr val="000000">
                      <a:alpha val="43137"/>
                    </a:srgbClr>
                  </a:outerShdw>
                </a:effectLst>
              </a:rPr>
              <a:t>Sample 2</a:t>
            </a:r>
          </a:p>
        </p:txBody>
      </p:sp>
      <p:sp>
        <p:nvSpPr>
          <p:cNvPr id="72" name="TextBox 71">
            <a:extLst>
              <a:ext uri="{FF2B5EF4-FFF2-40B4-BE49-F238E27FC236}">
                <a16:creationId xmlns:a16="http://schemas.microsoft.com/office/drawing/2014/main" id="{C65191B4-F8D4-4C11-80AF-48D5C4E2FA03}"/>
              </a:ext>
            </a:extLst>
          </p:cNvPr>
          <p:cNvSpPr txBox="1"/>
          <p:nvPr/>
        </p:nvSpPr>
        <p:spPr>
          <a:xfrm>
            <a:off x="9094860" y="2041384"/>
            <a:ext cx="1329210" cy="461665"/>
          </a:xfrm>
          <a:prstGeom prst="rect">
            <a:avLst/>
          </a:prstGeom>
          <a:noFill/>
        </p:spPr>
        <p:txBody>
          <a:bodyPr wrap="none" rtlCol="0">
            <a:spAutoFit/>
          </a:bodyPr>
          <a:lstStyle/>
          <a:p>
            <a:r>
              <a:rPr lang="en-US" sz="2400" dirty="0">
                <a:effectLst>
                  <a:outerShdw blurRad="38100" dist="38100" dir="2700000" algn="tl">
                    <a:srgbClr val="000000">
                      <a:alpha val="43137"/>
                    </a:srgbClr>
                  </a:outerShdw>
                </a:effectLst>
              </a:rPr>
              <a:t>Sample 3</a:t>
            </a:r>
          </a:p>
        </p:txBody>
      </p:sp>
    </p:spTree>
    <p:extLst>
      <p:ext uri="{BB962C8B-B14F-4D97-AF65-F5344CB8AC3E}">
        <p14:creationId xmlns:p14="http://schemas.microsoft.com/office/powerpoint/2010/main" val="165089933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2 Samples PER QUAD HORIZONTAL Resolve</a:t>
            </a:r>
          </a:p>
        </p:txBody>
      </p:sp>
      <p:sp>
        <p:nvSpPr>
          <p:cNvPr id="6" name="Rectangle 5">
            <a:extLst>
              <a:ext uri="{FF2B5EF4-FFF2-40B4-BE49-F238E27FC236}">
                <a16:creationId xmlns:a16="http://schemas.microsoft.com/office/drawing/2014/main" id="{F1FD128E-EBE8-47F9-ACE1-39A1C7560BE9}"/>
              </a:ext>
            </a:extLst>
          </p:cNvPr>
          <p:cNvSpPr/>
          <p:nvPr/>
        </p:nvSpPr>
        <p:spPr>
          <a:xfrm>
            <a:off x="2988300" y="296841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BB5D5BEF-1CCF-439D-9100-02D547BD7B50}"/>
              </a:ext>
            </a:extLst>
          </p:cNvPr>
          <p:cNvSpPr/>
          <p:nvPr/>
        </p:nvSpPr>
        <p:spPr>
          <a:xfrm>
            <a:off x="3148661" y="314669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8" name="Oval 7">
            <a:extLst>
              <a:ext uri="{FF2B5EF4-FFF2-40B4-BE49-F238E27FC236}">
                <a16:creationId xmlns:a16="http://schemas.microsoft.com/office/drawing/2014/main" id="{4C0F42DF-E0EF-4628-8C90-2B41DB80D979}"/>
              </a:ext>
            </a:extLst>
          </p:cNvPr>
          <p:cNvSpPr/>
          <p:nvPr/>
        </p:nvSpPr>
        <p:spPr>
          <a:xfrm>
            <a:off x="3869716" y="3146696"/>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9" name="Oval 8">
            <a:extLst>
              <a:ext uri="{FF2B5EF4-FFF2-40B4-BE49-F238E27FC236}">
                <a16:creationId xmlns:a16="http://schemas.microsoft.com/office/drawing/2014/main" id="{A170702F-E1D8-45CA-96CE-CAC2852B5A86}"/>
              </a:ext>
            </a:extLst>
          </p:cNvPr>
          <p:cNvSpPr/>
          <p:nvPr/>
        </p:nvSpPr>
        <p:spPr>
          <a:xfrm>
            <a:off x="3148661" y="3774495"/>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0" name="Oval 9">
            <a:extLst>
              <a:ext uri="{FF2B5EF4-FFF2-40B4-BE49-F238E27FC236}">
                <a16:creationId xmlns:a16="http://schemas.microsoft.com/office/drawing/2014/main" id="{D3790B16-CB24-4905-BE44-D7FCA1AABBB2}"/>
              </a:ext>
            </a:extLst>
          </p:cNvPr>
          <p:cNvSpPr/>
          <p:nvPr/>
        </p:nvSpPr>
        <p:spPr>
          <a:xfrm>
            <a:off x="3869717" y="377449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1" name="Rectangle 10">
            <a:extLst>
              <a:ext uri="{FF2B5EF4-FFF2-40B4-BE49-F238E27FC236}">
                <a16:creationId xmlns:a16="http://schemas.microsoft.com/office/drawing/2014/main" id="{F1197A0B-2800-430A-B2E1-5EF323A521FA}"/>
              </a:ext>
            </a:extLst>
          </p:cNvPr>
          <p:cNvSpPr/>
          <p:nvPr/>
        </p:nvSpPr>
        <p:spPr>
          <a:xfrm>
            <a:off x="4377116" y="296841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94FE7A53-4F00-422C-BF8C-C9369825F594}"/>
              </a:ext>
            </a:extLst>
          </p:cNvPr>
          <p:cNvSpPr/>
          <p:nvPr/>
        </p:nvSpPr>
        <p:spPr>
          <a:xfrm>
            <a:off x="4537477" y="314669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3" name="Oval 12">
            <a:extLst>
              <a:ext uri="{FF2B5EF4-FFF2-40B4-BE49-F238E27FC236}">
                <a16:creationId xmlns:a16="http://schemas.microsoft.com/office/drawing/2014/main" id="{292E22F2-0974-479B-A5FE-163D278C782A}"/>
              </a:ext>
            </a:extLst>
          </p:cNvPr>
          <p:cNvSpPr/>
          <p:nvPr/>
        </p:nvSpPr>
        <p:spPr>
          <a:xfrm>
            <a:off x="5258532" y="3146696"/>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14" name="Oval 13">
            <a:extLst>
              <a:ext uri="{FF2B5EF4-FFF2-40B4-BE49-F238E27FC236}">
                <a16:creationId xmlns:a16="http://schemas.microsoft.com/office/drawing/2014/main" id="{F9E1BAAA-C912-475D-A016-D62827B09C42}"/>
              </a:ext>
            </a:extLst>
          </p:cNvPr>
          <p:cNvSpPr/>
          <p:nvPr/>
        </p:nvSpPr>
        <p:spPr>
          <a:xfrm>
            <a:off x="4537477" y="3774495"/>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5" name="Oval 14">
            <a:extLst>
              <a:ext uri="{FF2B5EF4-FFF2-40B4-BE49-F238E27FC236}">
                <a16:creationId xmlns:a16="http://schemas.microsoft.com/office/drawing/2014/main" id="{498843B1-C8DD-4DBF-92DD-DCCCD244A21A}"/>
              </a:ext>
            </a:extLst>
          </p:cNvPr>
          <p:cNvSpPr/>
          <p:nvPr/>
        </p:nvSpPr>
        <p:spPr>
          <a:xfrm>
            <a:off x="5258533" y="377449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6" name="Rectangle 15">
            <a:extLst>
              <a:ext uri="{FF2B5EF4-FFF2-40B4-BE49-F238E27FC236}">
                <a16:creationId xmlns:a16="http://schemas.microsoft.com/office/drawing/2014/main" id="{B3EB0EB7-E48A-475A-9BA9-255672E7DFF4}"/>
              </a:ext>
            </a:extLst>
          </p:cNvPr>
          <p:cNvSpPr/>
          <p:nvPr/>
        </p:nvSpPr>
        <p:spPr>
          <a:xfrm>
            <a:off x="2990923" y="4334146"/>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F4BDC78E-B1C6-4009-AD04-E7046678C302}"/>
              </a:ext>
            </a:extLst>
          </p:cNvPr>
          <p:cNvSpPr/>
          <p:nvPr/>
        </p:nvSpPr>
        <p:spPr>
          <a:xfrm>
            <a:off x="3158904" y="451243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8" name="Oval 17">
            <a:extLst>
              <a:ext uri="{FF2B5EF4-FFF2-40B4-BE49-F238E27FC236}">
                <a16:creationId xmlns:a16="http://schemas.microsoft.com/office/drawing/2014/main" id="{028AAEA4-5618-4F17-A7B8-9613E1F0A505}"/>
              </a:ext>
            </a:extLst>
          </p:cNvPr>
          <p:cNvSpPr/>
          <p:nvPr/>
        </p:nvSpPr>
        <p:spPr>
          <a:xfrm>
            <a:off x="3879959" y="4512429"/>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19" name="Oval 18">
            <a:extLst>
              <a:ext uri="{FF2B5EF4-FFF2-40B4-BE49-F238E27FC236}">
                <a16:creationId xmlns:a16="http://schemas.microsoft.com/office/drawing/2014/main" id="{6982F14E-E0D6-4E35-81B2-8D64D8445359}"/>
              </a:ext>
            </a:extLst>
          </p:cNvPr>
          <p:cNvSpPr/>
          <p:nvPr/>
        </p:nvSpPr>
        <p:spPr>
          <a:xfrm>
            <a:off x="3158904" y="5140228"/>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20" name="Oval 19">
            <a:extLst>
              <a:ext uri="{FF2B5EF4-FFF2-40B4-BE49-F238E27FC236}">
                <a16:creationId xmlns:a16="http://schemas.microsoft.com/office/drawing/2014/main" id="{279A549E-97D6-4B55-A600-3ED4D9504FD5}"/>
              </a:ext>
            </a:extLst>
          </p:cNvPr>
          <p:cNvSpPr/>
          <p:nvPr/>
        </p:nvSpPr>
        <p:spPr>
          <a:xfrm>
            <a:off x="3879960" y="5140227"/>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21" name="Rectangle 20">
            <a:extLst>
              <a:ext uri="{FF2B5EF4-FFF2-40B4-BE49-F238E27FC236}">
                <a16:creationId xmlns:a16="http://schemas.microsoft.com/office/drawing/2014/main" id="{05A5F52F-3CBA-4E9E-A25A-DD0F005D1D7A}"/>
              </a:ext>
            </a:extLst>
          </p:cNvPr>
          <p:cNvSpPr/>
          <p:nvPr/>
        </p:nvSpPr>
        <p:spPr>
          <a:xfrm>
            <a:off x="4385180" y="4333217"/>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8B35F881-6C17-4064-8033-31B903234B2E}"/>
              </a:ext>
            </a:extLst>
          </p:cNvPr>
          <p:cNvSpPr/>
          <p:nvPr/>
        </p:nvSpPr>
        <p:spPr>
          <a:xfrm>
            <a:off x="4560781" y="451150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23" name="Oval 22">
            <a:extLst>
              <a:ext uri="{FF2B5EF4-FFF2-40B4-BE49-F238E27FC236}">
                <a16:creationId xmlns:a16="http://schemas.microsoft.com/office/drawing/2014/main" id="{F71E5528-EC46-4895-863E-168F65339BCC}"/>
              </a:ext>
            </a:extLst>
          </p:cNvPr>
          <p:cNvSpPr/>
          <p:nvPr/>
        </p:nvSpPr>
        <p:spPr>
          <a:xfrm>
            <a:off x="5281836" y="451150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24" name="Oval 23">
            <a:extLst>
              <a:ext uri="{FF2B5EF4-FFF2-40B4-BE49-F238E27FC236}">
                <a16:creationId xmlns:a16="http://schemas.microsoft.com/office/drawing/2014/main" id="{1E0041E3-A228-4A9D-BA75-AB170D874772}"/>
              </a:ext>
            </a:extLst>
          </p:cNvPr>
          <p:cNvSpPr/>
          <p:nvPr/>
        </p:nvSpPr>
        <p:spPr>
          <a:xfrm>
            <a:off x="4560781" y="5139299"/>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25" name="Oval 24">
            <a:extLst>
              <a:ext uri="{FF2B5EF4-FFF2-40B4-BE49-F238E27FC236}">
                <a16:creationId xmlns:a16="http://schemas.microsoft.com/office/drawing/2014/main" id="{54840A55-235B-41B0-912C-6366F0F056C3}"/>
              </a:ext>
            </a:extLst>
          </p:cNvPr>
          <p:cNvSpPr/>
          <p:nvPr/>
        </p:nvSpPr>
        <p:spPr>
          <a:xfrm>
            <a:off x="5281837" y="5139298"/>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26" name="Oval 25">
            <a:extLst>
              <a:ext uri="{FF2B5EF4-FFF2-40B4-BE49-F238E27FC236}">
                <a16:creationId xmlns:a16="http://schemas.microsoft.com/office/drawing/2014/main" id="{F692118A-F948-410D-9C6F-315C23940C3A}"/>
              </a:ext>
            </a:extLst>
          </p:cNvPr>
          <p:cNvSpPr/>
          <p:nvPr/>
        </p:nvSpPr>
        <p:spPr>
          <a:xfrm rot="5400000">
            <a:off x="2330355" y="3642267"/>
            <a:ext cx="1971341" cy="62419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6495D1E3-6381-43EA-8BD8-49EBB95F86FD}"/>
              </a:ext>
            </a:extLst>
          </p:cNvPr>
          <p:cNvSpPr/>
          <p:nvPr/>
        </p:nvSpPr>
        <p:spPr>
          <a:xfrm>
            <a:off x="6431209" y="296841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7688DA4B-662C-4101-A643-7E9C58428800}"/>
              </a:ext>
            </a:extLst>
          </p:cNvPr>
          <p:cNvSpPr/>
          <p:nvPr/>
        </p:nvSpPr>
        <p:spPr>
          <a:xfrm>
            <a:off x="6591570" y="314669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29" name="Oval 28">
            <a:extLst>
              <a:ext uri="{FF2B5EF4-FFF2-40B4-BE49-F238E27FC236}">
                <a16:creationId xmlns:a16="http://schemas.microsoft.com/office/drawing/2014/main" id="{CA44BDF9-F33B-4B96-AD10-94F863C32BC0}"/>
              </a:ext>
            </a:extLst>
          </p:cNvPr>
          <p:cNvSpPr/>
          <p:nvPr/>
        </p:nvSpPr>
        <p:spPr>
          <a:xfrm>
            <a:off x="7312625" y="3146696"/>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30" name="Oval 29">
            <a:extLst>
              <a:ext uri="{FF2B5EF4-FFF2-40B4-BE49-F238E27FC236}">
                <a16:creationId xmlns:a16="http://schemas.microsoft.com/office/drawing/2014/main" id="{D4681312-0C72-418F-B8C6-2E95EA75EEAC}"/>
              </a:ext>
            </a:extLst>
          </p:cNvPr>
          <p:cNvSpPr/>
          <p:nvPr/>
        </p:nvSpPr>
        <p:spPr>
          <a:xfrm>
            <a:off x="6591570" y="3774495"/>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31" name="Oval 30">
            <a:extLst>
              <a:ext uri="{FF2B5EF4-FFF2-40B4-BE49-F238E27FC236}">
                <a16:creationId xmlns:a16="http://schemas.microsoft.com/office/drawing/2014/main" id="{BCFE71EF-63C5-45F3-915F-47B453D3379E}"/>
              </a:ext>
            </a:extLst>
          </p:cNvPr>
          <p:cNvSpPr/>
          <p:nvPr/>
        </p:nvSpPr>
        <p:spPr>
          <a:xfrm>
            <a:off x="7312626" y="377449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32" name="Rectangle 31">
            <a:extLst>
              <a:ext uri="{FF2B5EF4-FFF2-40B4-BE49-F238E27FC236}">
                <a16:creationId xmlns:a16="http://schemas.microsoft.com/office/drawing/2014/main" id="{5066A2E6-EF11-4A0A-9E2F-3A1E10B16697}"/>
              </a:ext>
            </a:extLst>
          </p:cNvPr>
          <p:cNvSpPr/>
          <p:nvPr/>
        </p:nvSpPr>
        <p:spPr>
          <a:xfrm>
            <a:off x="7820025" y="296841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extLst>
              <a:ext uri="{FF2B5EF4-FFF2-40B4-BE49-F238E27FC236}">
                <a16:creationId xmlns:a16="http://schemas.microsoft.com/office/drawing/2014/main" id="{D0F1E3AF-4BE5-43A7-9FD7-5BC7EC100F32}"/>
              </a:ext>
            </a:extLst>
          </p:cNvPr>
          <p:cNvSpPr/>
          <p:nvPr/>
        </p:nvSpPr>
        <p:spPr>
          <a:xfrm>
            <a:off x="7980386" y="314669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34" name="Oval 33">
            <a:extLst>
              <a:ext uri="{FF2B5EF4-FFF2-40B4-BE49-F238E27FC236}">
                <a16:creationId xmlns:a16="http://schemas.microsoft.com/office/drawing/2014/main" id="{862F73DD-2BC0-4514-BC8B-409CED0E5C8D}"/>
              </a:ext>
            </a:extLst>
          </p:cNvPr>
          <p:cNvSpPr/>
          <p:nvPr/>
        </p:nvSpPr>
        <p:spPr>
          <a:xfrm>
            <a:off x="8701441" y="3146696"/>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35" name="Oval 34">
            <a:extLst>
              <a:ext uri="{FF2B5EF4-FFF2-40B4-BE49-F238E27FC236}">
                <a16:creationId xmlns:a16="http://schemas.microsoft.com/office/drawing/2014/main" id="{F8FEED5B-A87C-484F-B000-ABBD404DB9DB}"/>
              </a:ext>
            </a:extLst>
          </p:cNvPr>
          <p:cNvSpPr/>
          <p:nvPr/>
        </p:nvSpPr>
        <p:spPr>
          <a:xfrm>
            <a:off x="7980386" y="3774495"/>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36" name="Oval 35">
            <a:extLst>
              <a:ext uri="{FF2B5EF4-FFF2-40B4-BE49-F238E27FC236}">
                <a16:creationId xmlns:a16="http://schemas.microsoft.com/office/drawing/2014/main" id="{5F9221C0-923D-49E6-8E55-2EC62B9CB04B}"/>
              </a:ext>
            </a:extLst>
          </p:cNvPr>
          <p:cNvSpPr/>
          <p:nvPr/>
        </p:nvSpPr>
        <p:spPr>
          <a:xfrm>
            <a:off x="8701442" y="377449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37" name="Rectangle 36">
            <a:extLst>
              <a:ext uri="{FF2B5EF4-FFF2-40B4-BE49-F238E27FC236}">
                <a16:creationId xmlns:a16="http://schemas.microsoft.com/office/drawing/2014/main" id="{8439AEB7-BE68-4CBC-80F4-7122341ECD92}"/>
              </a:ext>
            </a:extLst>
          </p:cNvPr>
          <p:cNvSpPr/>
          <p:nvPr/>
        </p:nvSpPr>
        <p:spPr>
          <a:xfrm>
            <a:off x="6433832" y="4334146"/>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a:extLst>
              <a:ext uri="{FF2B5EF4-FFF2-40B4-BE49-F238E27FC236}">
                <a16:creationId xmlns:a16="http://schemas.microsoft.com/office/drawing/2014/main" id="{2D60E371-FDBA-43F6-92E5-326D1E965AF0}"/>
              </a:ext>
            </a:extLst>
          </p:cNvPr>
          <p:cNvSpPr/>
          <p:nvPr/>
        </p:nvSpPr>
        <p:spPr>
          <a:xfrm>
            <a:off x="6601813" y="451243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39" name="Oval 38">
            <a:extLst>
              <a:ext uri="{FF2B5EF4-FFF2-40B4-BE49-F238E27FC236}">
                <a16:creationId xmlns:a16="http://schemas.microsoft.com/office/drawing/2014/main" id="{05B500A5-41C7-4AA3-8251-377600FB56B1}"/>
              </a:ext>
            </a:extLst>
          </p:cNvPr>
          <p:cNvSpPr/>
          <p:nvPr/>
        </p:nvSpPr>
        <p:spPr>
          <a:xfrm>
            <a:off x="7322868" y="4512429"/>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40" name="Oval 39">
            <a:extLst>
              <a:ext uri="{FF2B5EF4-FFF2-40B4-BE49-F238E27FC236}">
                <a16:creationId xmlns:a16="http://schemas.microsoft.com/office/drawing/2014/main" id="{AEA100D7-AB00-4339-A2C2-837057335F39}"/>
              </a:ext>
            </a:extLst>
          </p:cNvPr>
          <p:cNvSpPr/>
          <p:nvPr/>
        </p:nvSpPr>
        <p:spPr>
          <a:xfrm>
            <a:off x="6601813" y="5140228"/>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41" name="Oval 40">
            <a:extLst>
              <a:ext uri="{FF2B5EF4-FFF2-40B4-BE49-F238E27FC236}">
                <a16:creationId xmlns:a16="http://schemas.microsoft.com/office/drawing/2014/main" id="{7DAF29C7-1DED-46F8-8C03-64ADEC67DCCE}"/>
              </a:ext>
            </a:extLst>
          </p:cNvPr>
          <p:cNvSpPr/>
          <p:nvPr/>
        </p:nvSpPr>
        <p:spPr>
          <a:xfrm>
            <a:off x="7322869" y="5140227"/>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42" name="Rectangle 41">
            <a:extLst>
              <a:ext uri="{FF2B5EF4-FFF2-40B4-BE49-F238E27FC236}">
                <a16:creationId xmlns:a16="http://schemas.microsoft.com/office/drawing/2014/main" id="{217B5C39-AA1D-4234-838A-AC8397AFCDF3}"/>
              </a:ext>
            </a:extLst>
          </p:cNvPr>
          <p:cNvSpPr/>
          <p:nvPr/>
        </p:nvSpPr>
        <p:spPr>
          <a:xfrm>
            <a:off x="7828089" y="4333217"/>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a:extLst>
              <a:ext uri="{FF2B5EF4-FFF2-40B4-BE49-F238E27FC236}">
                <a16:creationId xmlns:a16="http://schemas.microsoft.com/office/drawing/2014/main" id="{956701BE-EB49-4004-827C-A5EB57D5E5DB}"/>
              </a:ext>
            </a:extLst>
          </p:cNvPr>
          <p:cNvSpPr/>
          <p:nvPr/>
        </p:nvSpPr>
        <p:spPr>
          <a:xfrm>
            <a:off x="8003690" y="451150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44" name="Oval 43">
            <a:extLst>
              <a:ext uri="{FF2B5EF4-FFF2-40B4-BE49-F238E27FC236}">
                <a16:creationId xmlns:a16="http://schemas.microsoft.com/office/drawing/2014/main" id="{87A1926F-0A2F-4440-B32E-85656123A1BF}"/>
              </a:ext>
            </a:extLst>
          </p:cNvPr>
          <p:cNvSpPr/>
          <p:nvPr/>
        </p:nvSpPr>
        <p:spPr>
          <a:xfrm>
            <a:off x="8724745" y="451150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45" name="Oval 44">
            <a:extLst>
              <a:ext uri="{FF2B5EF4-FFF2-40B4-BE49-F238E27FC236}">
                <a16:creationId xmlns:a16="http://schemas.microsoft.com/office/drawing/2014/main" id="{3903F80D-62A0-4EEC-9439-A3E6BE50AC60}"/>
              </a:ext>
            </a:extLst>
          </p:cNvPr>
          <p:cNvSpPr/>
          <p:nvPr/>
        </p:nvSpPr>
        <p:spPr>
          <a:xfrm>
            <a:off x="8003690" y="5139299"/>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46" name="Oval 45">
            <a:extLst>
              <a:ext uri="{FF2B5EF4-FFF2-40B4-BE49-F238E27FC236}">
                <a16:creationId xmlns:a16="http://schemas.microsoft.com/office/drawing/2014/main" id="{88DA224C-6B4A-46A1-9771-DDD2841F68E8}"/>
              </a:ext>
            </a:extLst>
          </p:cNvPr>
          <p:cNvSpPr/>
          <p:nvPr/>
        </p:nvSpPr>
        <p:spPr>
          <a:xfrm>
            <a:off x="8724746" y="5139298"/>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70" name="TextBox 69">
            <a:extLst>
              <a:ext uri="{FF2B5EF4-FFF2-40B4-BE49-F238E27FC236}">
                <a16:creationId xmlns:a16="http://schemas.microsoft.com/office/drawing/2014/main" id="{09E959C4-50C7-4CF5-A8A3-6B4C79829660}"/>
              </a:ext>
            </a:extLst>
          </p:cNvPr>
          <p:cNvSpPr txBox="1"/>
          <p:nvPr/>
        </p:nvSpPr>
        <p:spPr>
          <a:xfrm>
            <a:off x="3644104" y="2041384"/>
            <a:ext cx="1486304" cy="461665"/>
          </a:xfrm>
          <a:prstGeom prst="rect">
            <a:avLst/>
          </a:prstGeom>
          <a:noFill/>
        </p:spPr>
        <p:txBody>
          <a:bodyPr wrap="none" rtlCol="0">
            <a:spAutoFit/>
          </a:bodyPr>
          <a:lstStyle/>
          <a:p>
            <a:r>
              <a:rPr lang="en-US" sz="2400" dirty="0">
                <a:effectLst>
                  <a:outerShdw blurRad="38100" dist="38100" dir="2700000" algn="tl">
                    <a:srgbClr val="000000">
                      <a:alpha val="43137"/>
                    </a:srgbClr>
                  </a:outerShdw>
                </a:effectLst>
              </a:rPr>
              <a:t>Sample 2</a:t>
            </a:r>
          </a:p>
        </p:txBody>
      </p:sp>
      <p:sp>
        <p:nvSpPr>
          <p:cNvPr id="71" name="TextBox 70">
            <a:extLst>
              <a:ext uri="{FF2B5EF4-FFF2-40B4-BE49-F238E27FC236}">
                <a16:creationId xmlns:a16="http://schemas.microsoft.com/office/drawing/2014/main" id="{8D96F2BA-D457-49B2-8B3F-121F1AD9825E}"/>
              </a:ext>
            </a:extLst>
          </p:cNvPr>
          <p:cNvSpPr txBox="1"/>
          <p:nvPr/>
        </p:nvSpPr>
        <p:spPr>
          <a:xfrm>
            <a:off x="7096538" y="2041384"/>
            <a:ext cx="1486304" cy="461665"/>
          </a:xfrm>
          <a:prstGeom prst="rect">
            <a:avLst/>
          </a:prstGeom>
          <a:noFill/>
        </p:spPr>
        <p:txBody>
          <a:bodyPr wrap="none" rtlCol="0">
            <a:spAutoFit/>
          </a:bodyPr>
          <a:lstStyle/>
          <a:p>
            <a:r>
              <a:rPr lang="en-US" sz="2400" dirty="0">
                <a:effectLst>
                  <a:outerShdw blurRad="38100" dist="38100" dir="2700000" algn="tl">
                    <a:srgbClr val="000000">
                      <a:alpha val="43137"/>
                    </a:srgbClr>
                  </a:outerShdw>
                </a:effectLst>
              </a:rPr>
              <a:t>Sample 3</a:t>
            </a:r>
          </a:p>
        </p:txBody>
      </p:sp>
      <p:sp>
        <p:nvSpPr>
          <p:cNvPr id="3" name="AutoShape 2">
            <a:extLst>
              <a:ext uri="{FF2B5EF4-FFF2-40B4-BE49-F238E27FC236}">
                <a16:creationId xmlns:a16="http://schemas.microsoft.com/office/drawing/2014/main" id="{7A03A085-858E-411C-9B63-28B0EE3B9D6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3" name="Oval 72">
            <a:extLst>
              <a:ext uri="{FF2B5EF4-FFF2-40B4-BE49-F238E27FC236}">
                <a16:creationId xmlns:a16="http://schemas.microsoft.com/office/drawing/2014/main" id="{16F31690-677B-483A-ACA0-0500F3B6323C}"/>
              </a:ext>
            </a:extLst>
          </p:cNvPr>
          <p:cNvSpPr/>
          <p:nvPr/>
        </p:nvSpPr>
        <p:spPr>
          <a:xfrm rot="5400000">
            <a:off x="6491740" y="3642205"/>
            <a:ext cx="1971341" cy="62419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0634730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2 Samples PER QUAD VERTICAL Resolve</a:t>
            </a:r>
          </a:p>
        </p:txBody>
      </p:sp>
      <p:sp>
        <p:nvSpPr>
          <p:cNvPr id="73" name="Rectangle 72">
            <a:extLst>
              <a:ext uri="{FF2B5EF4-FFF2-40B4-BE49-F238E27FC236}">
                <a16:creationId xmlns:a16="http://schemas.microsoft.com/office/drawing/2014/main" id="{4D234B89-FC73-4CE6-8D3E-27EFFC6C20AE}"/>
              </a:ext>
            </a:extLst>
          </p:cNvPr>
          <p:cNvSpPr/>
          <p:nvPr/>
        </p:nvSpPr>
        <p:spPr>
          <a:xfrm>
            <a:off x="2988300" y="296841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Oval 73">
            <a:extLst>
              <a:ext uri="{FF2B5EF4-FFF2-40B4-BE49-F238E27FC236}">
                <a16:creationId xmlns:a16="http://schemas.microsoft.com/office/drawing/2014/main" id="{434E1076-B531-4ADE-B230-DDA9703EDB33}"/>
              </a:ext>
            </a:extLst>
          </p:cNvPr>
          <p:cNvSpPr/>
          <p:nvPr/>
        </p:nvSpPr>
        <p:spPr>
          <a:xfrm>
            <a:off x="3148661" y="314669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75" name="Oval 74">
            <a:extLst>
              <a:ext uri="{FF2B5EF4-FFF2-40B4-BE49-F238E27FC236}">
                <a16:creationId xmlns:a16="http://schemas.microsoft.com/office/drawing/2014/main" id="{4B96FE55-B50F-4BC8-BB93-8CCC26FE3914}"/>
              </a:ext>
            </a:extLst>
          </p:cNvPr>
          <p:cNvSpPr/>
          <p:nvPr/>
        </p:nvSpPr>
        <p:spPr>
          <a:xfrm>
            <a:off x="3869716" y="3146696"/>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76" name="Oval 75">
            <a:extLst>
              <a:ext uri="{FF2B5EF4-FFF2-40B4-BE49-F238E27FC236}">
                <a16:creationId xmlns:a16="http://schemas.microsoft.com/office/drawing/2014/main" id="{BCA77A32-24BF-44EB-AAAB-A03FC7C2495E}"/>
              </a:ext>
            </a:extLst>
          </p:cNvPr>
          <p:cNvSpPr/>
          <p:nvPr/>
        </p:nvSpPr>
        <p:spPr>
          <a:xfrm>
            <a:off x="3148661" y="3774495"/>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77" name="Oval 76">
            <a:extLst>
              <a:ext uri="{FF2B5EF4-FFF2-40B4-BE49-F238E27FC236}">
                <a16:creationId xmlns:a16="http://schemas.microsoft.com/office/drawing/2014/main" id="{CEA7FB70-5EBA-447C-A4AA-62423452128F}"/>
              </a:ext>
            </a:extLst>
          </p:cNvPr>
          <p:cNvSpPr/>
          <p:nvPr/>
        </p:nvSpPr>
        <p:spPr>
          <a:xfrm>
            <a:off x="3869717" y="377449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78" name="Rectangle 77">
            <a:extLst>
              <a:ext uri="{FF2B5EF4-FFF2-40B4-BE49-F238E27FC236}">
                <a16:creationId xmlns:a16="http://schemas.microsoft.com/office/drawing/2014/main" id="{45FDD9BF-0079-4EA1-A625-18FE7867548B}"/>
              </a:ext>
            </a:extLst>
          </p:cNvPr>
          <p:cNvSpPr/>
          <p:nvPr/>
        </p:nvSpPr>
        <p:spPr>
          <a:xfrm>
            <a:off x="4377116" y="296841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Oval 78">
            <a:extLst>
              <a:ext uri="{FF2B5EF4-FFF2-40B4-BE49-F238E27FC236}">
                <a16:creationId xmlns:a16="http://schemas.microsoft.com/office/drawing/2014/main" id="{9FBBBD8D-BEC8-4A9B-B56C-48DF002CBCC5}"/>
              </a:ext>
            </a:extLst>
          </p:cNvPr>
          <p:cNvSpPr/>
          <p:nvPr/>
        </p:nvSpPr>
        <p:spPr>
          <a:xfrm>
            <a:off x="4537477" y="314669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80" name="Oval 79">
            <a:extLst>
              <a:ext uri="{FF2B5EF4-FFF2-40B4-BE49-F238E27FC236}">
                <a16:creationId xmlns:a16="http://schemas.microsoft.com/office/drawing/2014/main" id="{74DF0B40-F30A-46E0-A07C-70B008A9DD4F}"/>
              </a:ext>
            </a:extLst>
          </p:cNvPr>
          <p:cNvSpPr/>
          <p:nvPr/>
        </p:nvSpPr>
        <p:spPr>
          <a:xfrm>
            <a:off x="5258532" y="3146696"/>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81" name="Oval 80">
            <a:extLst>
              <a:ext uri="{FF2B5EF4-FFF2-40B4-BE49-F238E27FC236}">
                <a16:creationId xmlns:a16="http://schemas.microsoft.com/office/drawing/2014/main" id="{F6F7F3CA-0A86-44EC-9CFE-B3613F6CFBC4}"/>
              </a:ext>
            </a:extLst>
          </p:cNvPr>
          <p:cNvSpPr/>
          <p:nvPr/>
        </p:nvSpPr>
        <p:spPr>
          <a:xfrm>
            <a:off x="4537477" y="3774495"/>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82" name="Oval 81">
            <a:extLst>
              <a:ext uri="{FF2B5EF4-FFF2-40B4-BE49-F238E27FC236}">
                <a16:creationId xmlns:a16="http://schemas.microsoft.com/office/drawing/2014/main" id="{5680CE76-ABFA-44D6-9045-48E3CFFEA7B4}"/>
              </a:ext>
            </a:extLst>
          </p:cNvPr>
          <p:cNvSpPr/>
          <p:nvPr/>
        </p:nvSpPr>
        <p:spPr>
          <a:xfrm>
            <a:off x="5258533" y="377449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83" name="Rectangle 82">
            <a:extLst>
              <a:ext uri="{FF2B5EF4-FFF2-40B4-BE49-F238E27FC236}">
                <a16:creationId xmlns:a16="http://schemas.microsoft.com/office/drawing/2014/main" id="{5614736E-1656-431F-9EB3-BA5D200600A1}"/>
              </a:ext>
            </a:extLst>
          </p:cNvPr>
          <p:cNvSpPr/>
          <p:nvPr/>
        </p:nvSpPr>
        <p:spPr>
          <a:xfrm>
            <a:off x="2998543" y="4334146"/>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Oval 83">
            <a:extLst>
              <a:ext uri="{FF2B5EF4-FFF2-40B4-BE49-F238E27FC236}">
                <a16:creationId xmlns:a16="http://schemas.microsoft.com/office/drawing/2014/main" id="{5D63409C-9761-419F-AC8E-7D46C71F5EC2}"/>
              </a:ext>
            </a:extLst>
          </p:cNvPr>
          <p:cNvSpPr/>
          <p:nvPr/>
        </p:nvSpPr>
        <p:spPr>
          <a:xfrm>
            <a:off x="3158904" y="451243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85" name="Oval 84">
            <a:extLst>
              <a:ext uri="{FF2B5EF4-FFF2-40B4-BE49-F238E27FC236}">
                <a16:creationId xmlns:a16="http://schemas.microsoft.com/office/drawing/2014/main" id="{4CFE2E91-7DF0-473B-9960-3A169722BADB}"/>
              </a:ext>
            </a:extLst>
          </p:cNvPr>
          <p:cNvSpPr/>
          <p:nvPr/>
        </p:nvSpPr>
        <p:spPr>
          <a:xfrm>
            <a:off x="3879959" y="4512429"/>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86" name="Oval 85">
            <a:extLst>
              <a:ext uri="{FF2B5EF4-FFF2-40B4-BE49-F238E27FC236}">
                <a16:creationId xmlns:a16="http://schemas.microsoft.com/office/drawing/2014/main" id="{D5629C89-74B3-4D9A-B372-CACF531EA082}"/>
              </a:ext>
            </a:extLst>
          </p:cNvPr>
          <p:cNvSpPr/>
          <p:nvPr/>
        </p:nvSpPr>
        <p:spPr>
          <a:xfrm>
            <a:off x="3158904" y="5140228"/>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87" name="Oval 86">
            <a:extLst>
              <a:ext uri="{FF2B5EF4-FFF2-40B4-BE49-F238E27FC236}">
                <a16:creationId xmlns:a16="http://schemas.microsoft.com/office/drawing/2014/main" id="{69FEBEBF-8254-4C17-9149-EEFD516C9C11}"/>
              </a:ext>
            </a:extLst>
          </p:cNvPr>
          <p:cNvSpPr/>
          <p:nvPr/>
        </p:nvSpPr>
        <p:spPr>
          <a:xfrm>
            <a:off x="3879960" y="5140227"/>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88" name="Rectangle 87">
            <a:extLst>
              <a:ext uri="{FF2B5EF4-FFF2-40B4-BE49-F238E27FC236}">
                <a16:creationId xmlns:a16="http://schemas.microsoft.com/office/drawing/2014/main" id="{66FC9413-ED23-4B27-8EAA-0DA320363BA1}"/>
              </a:ext>
            </a:extLst>
          </p:cNvPr>
          <p:cNvSpPr/>
          <p:nvPr/>
        </p:nvSpPr>
        <p:spPr>
          <a:xfrm>
            <a:off x="4385180" y="4333217"/>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Oval 88">
            <a:extLst>
              <a:ext uri="{FF2B5EF4-FFF2-40B4-BE49-F238E27FC236}">
                <a16:creationId xmlns:a16="http://schemas.microsoft.com/office/drawing/2014/main" id="{8456DD6B-5410-4ED1-B6AF-118D53B01637}"/>
              </a:ext>
            </a:extLst>
          </p:cNvPr>
          <p:cNvSpPr/>
          <p:nvPr/>
        </p:nvSpPr>
        <p:spPr>
          <a:xfrm>
            <a:off x="4560781" y="451150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90" name="Oval 89">
            <a:extLst>
              <a:ext uri="{FF2B5EF4-FFF2-40B4-BE49-F238E27FC236}">
                <a16:creationId xmlns:a16="http://schemas.microsoft.com/office/drawing/2014/main" id="{E63F4C88-7C07-41AB-AEE4-8D3F03746264}"/>
              </a:ext>
            </a:extLst>
          </p:cNvPr>
          <p:cNvSpPr/>
          <p:nvPr/>
        </p:nvSpPr>
        <p:spPr>
          <a:xfrm>
            <a:off x="5281836" y="4511500"/>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91" name="Oval 90">
            <a:extLst>
              <a:ext uri="{FF2B5EF4-FFF2-40B4-BE49-F238E27FC236}">
                <a16:creationId xmlns:a16="http://schemas.microsoft.com/office/drawing/2014/main" id="{E8E1027E-4CB2-42F3-929B-D1C7EA53A7A6}"/>
              </a:ext>
            </a:extLst>
          </p:cNvPr>
          <p:cNvSpPr/>
          <p:nvPr/>
        </p:nvSpPr>
        <p:spPr>
          <a:xfrm>
            <a:off x="4560781" y="5139299"/>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92" name="Oval 91">
            <a:extLst>
              <a:ext uri="{FF2B5EF4-FFF2-40B4-BE49-F238E27FC236}">
                <a16:creationId xmlns:a16="http://schemas.microsoft.com/office/drawing/2014/main" id="{9B6151C9-22EF-480A-9DB9-4B48665F204A}"/>
              </a:ext>
            </a:extLst>
          </p:cNvPr>
          <p:cNvSpPr/>
          <p:nvPr/>
        </p:nvSpPr>
        <p:spPr>
          <a:xfrm>
            <a:off x="5281837" y="5139298"/>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93" name="Oval 92">
            <a:extLst>
              <a:ext uri="{FF2B5EF4-FFF2-40B4-BE49-F238E27FC236}">
                <a16:creationId xmlns:a16="http://schemas.microsoft.com/office/drawing/2014/main" id="{7746C1EC-CF4D-4993-B963-418AF20A747D}"/>
              </a:ext>
            </a:extLst>
          </p:cNvPr>
          <p:cNvSpPr/>
          <p:nvPr/>
        </p:nvSpPr>
        <p:spPr>
          <a:xfrm>
            <a:off x="3035311" y="2986263"/>
            <a:ext cx="1971341" cy="62419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4" name="Rectangle 93">
            <a:extLst>
              <a:ext uri="{FF2B5EF4-FFF2-40B4-BE49-F238E27FC236}">
                <a16:creationId xmlns:a16="http://schemas.microsoft.com/office/drawing/2014/main" id="{2F545549-F5CC-4471-8D7A-B8F5D1F9CA89}"/>
              </a:ext>
            </a:extLst>
          </p:cNvPr>
          <p:cNvSpPr/>
          <p:nvPr/>
        </p:nvSpPr>
        <p:spPr>
          <a:xfrm>
            <a:off x="6431209" y="296841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Oval 94">
            <a:extLst>
              <a:ext uri="{FF2B5EF4-FFF2-40B4-BE49-F238E27FC236}">
                <a16:creationId xmlns:a16="http://schemas.microsoft.com/office/drawing/2014/main" id="{B27985CF-15DF-4388-88E9-44E9E6C26F3C}"/>
              </a:ext>
            </a:extLst>
          </p:cNvPr>
          <p:cNvSpPr/>
          <p:nvPr/>
        </p:nvSpPr>
        <p:spPr>
          <a:xfrm>
            <a:off x="6591570" y="314669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96" name="Oval 95">
            <a:extLst>
              <a:ext uri="{FF2B5EF4-FFF2-40B4-BE49-F238E27FC236}">
                <a16:creationId xmlns:a16="http://schemas.microsoft.com/office/drawing/2014/main" id="{EE461633-DABB-4D0C-888D-529614CE873E}"/>
              </a:ext>
            </a:extLst>
          </p:cNvPr>
          <p:cNvSpPr/>
          <p:nvPr/>
        </p:nvSpPr>
        <p:spPr>
          <a:xfrm>
            <a:off x="7312625" y="3146696"/>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97" name="Oval 96">
            <a:extLst>
              <a:ext uri="{FF2B5EF4-FFF2-40B4-BE49-F238E27FC236}">
                <a16:creationId xmlns:a16="http://schemas.microsoft.com/office/drawing/2014/main" id="{6B38DF75-EF6D-4F87-83A2-CDEB5DE574EB}"/>
              </a:ext>
            </a:extLst>
          </p:cNvPr>
          <p:cNvSpPr/>
          <p:nvPr/>
        </p:nvSpPr>
        <p:spPr>
          <a:xfrm>
            <a:off x="6591570" y="3774495"/>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98" name="Oval 97">
            <a:extLst>
              <a:ext uri="{FF2B5EF4-FFF2-40B4-BE49-F238E27FC236}">
                <a16:creationId xmlns:a16="http://schemas.microsoft.com/office/drawing/2014/main" id="{5E6CEE21-CB7D-40AF-BA6B-2D67D313BF6F}"/>
              </a:ext>
            </a:extLst>
          </p:cNvPr>
          <p:cNvSpPr/>
          <p:nvPr/>
        </p:nvSpPr>
        <p:spPr>
          <a:xfrm>
            <a:off x="7312626" y="377449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99" name="Rectangle 98">
            <a:extLst>
              <a:ext uri="{FF2B5EF4-FFF2-40B4-BE49-F238E27FC236}">
                <a16:creationId xmlns:a16="http://schemas.microsoft.com/office/drawing/2014/main" id="{65D0A4BF-0CC8-4C40-89DA-A883456E2776}"/>
              </a:ext>
            </a:extLst>
          </p:cNvPr>
          <p:cNvSpPr/>
          <p:nvPr/>
        </p:nvSpPr>
        <p:spPr>
          <a:xfrm>
            <a:off x="7820025" y="296841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Oval 99">
            <a:extLst>
              <a:ext uri="{FF2B5EF4-FFF2-40B4-BE49-F238E27FC236}">
                <a16:creationId xmlns:a16="http://schemas.microsoft.com/office/drawing/2014/main" id="{589B89CC-48A1-4BAF-8C16-BC5FF3D1363A}"/>
              </a:ext>
            </a:extLst>
          </p:cNvPr>
          <p:cNvSpPr/>
          <p:nvPr/>
        </p:nvSpPr>
        <p:spPr>
          <a:xfrm>
            <a:off x="7980386" y="314669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01" name="Oval 100">
            <a:extLst>
              <a:ext uri="{FF2B5EF4-FFF2-40B4-BE49-F238E27FC236}">
                <a16:creationId xmlns:a16="http://schemas.microsoft.com/office/drawing/2014/main" id="{19F4207E-BB6E-4276-B33F-93DC9375673C}"/>
              </a:ext>
            </a:extLst>
          </p:cNvPr>
          <p:cNvSpPr/>
          <p:nvPr/>
        </p:nvSpPr>
        <p:spPr>
          <a:xfrm>
            <a:off x="8701441" y="3146696"/>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02" name="Oval 101">
            <a:extLst>
              <a:ext uri="{FF2B5EF4-FFF2-40B4-BE49-F238E27FC236}">
                <a16:creationId xmlns:a16="http://schemas.microsoft.com/office/drawing/2014/main" id="{B9816D50-1945-4921-BFC1-4DC92D9301C4}"/>
              </a:ext>
            </a:extLst>
          </p:cNvPr>
          <p:cNvSpPr/>
          <p:nvPr/>
        </p:nvSpPr>
        <p:spPr>
          <a:xfrm>
            <a:off x="7980386" y="3774495"/>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03" name="Oval 102">
            <a:extLst>
              <a:ext uri="{FF2B5EF4-FFF2-40B4-BE49-F238E27FC236}">
                <a16:creationId xmlns:a16="http://schemas.microsoft.com/office/drawing/2014/main" id="{EF11892D-C795-4144-8600-3E00DA863499}"/>
              </a:ext>
            </a:extLst>
          </p:cNvPr>
          <p:cNvSpPr/>
          <p:nvPr/>
        </p:nvSpPr>
        <p:spPr>
          <a:xfrm>
            <a:off x="8701442" y="377449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04" name="Rectangle 103">
            <a:extLst>
              <a:ext uri="{FF2B5EF4-FFF2-40B4-BE49-F238E27FC236}">
                <a16:creationId xmlns:a16="http://schemas.microsoft.com/office/drawing/2014/main" id="{0D17B305-137B-4511-BCA3-DA6D99E080A6}"/>
              </a:ext>
            </a:extLst>
          </p:cNvPr>
          <p:cNvSpPr/>
          <p:nvPr/>
        </p:nvSpPr>
        <p:spPr>
          <a:xfrm>
            <a:off x="6433832" y="4334146"/>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Oval 104">
            <a:extLst>
              <a:ext uri="{FF2B5EF4-FFF2-40B4-BE49-F238E27FC236}">
                <a16:creationId xmlns:a16="http://schemas.microsoft.com/office/drawing/2014/main" id="{7A3E1FCA-12CD-442F-9A01-E54047418FE1}"/>
              </a:ext>
            </a:extLst>
          </p:cNvPr>
          <p:cNvSpPr/>
          <p:nvPr/>
        </p:nvSpPr>
        <p:spPr>
          <a:xfrm>
            <a:off x="6601813" y="451243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06" name="Oval 105">
            <a:extLst>
              <a:ext uri="{FF2B5EF4-FFF2-40B4-BE49-F238E27FC236}">
                <a16:creationId xmlns:a16="http://schemas.microsoft.com/office/drawing/2014/main" id="{BA53D90F-D5DE-4A9D-B5E7-E03B9E003F5F}"/>
              </a:ext>
            </a:extLst>
          </p:cNvPr>
          <p:cNvSpPr/>
          <p:nvPr/>
        </p:nvSpPr>
        <p:spPr>
          <a:xfrm>
            <a:off x="7322868" y="4512429"/>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07" name="Oval 106">
            <a:extLst>
              <a:ext uri="{FF2B5EF4-FFF2-40B4-BE49-F238E27FC236}">
                <a16:creationId xmlns:a16="http://schemas.microsoft.com/office/drawing/2014/main" id="{C65B448D-894D-444F-B43A-F01CE42DC4A5}"/>
              </a:ext>
            </a:extLst>
          </p:cNvPr>
          <p:cNvSpPr/>
          <p:nvPr/>
        </p:nvSpPr>
        <p:spPr>
          <a:xfrm>
            <a:off x="6601813" y="5140228"/>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08" name="Oval 107">
            <a:extLst>
              <a:ext uri="{FF2B5EF4-FFF2-40B4-BE49-F238E27FC236}">
                <a16:creationId xmlns:a16="http://schemas.microsoft.com/office/drawing/2014/main" id="{68748706-DE56-45A7-8655-F206BF9B2D13}"/>
              </a:ext>
            </a:extLst>
          </p:cNvPr>
          <p:cNvSpPr/>
          <p:nvPr/>
        </p:nvSpPr>
        <p:spPr>
          <a:xfrm>
            <a:off x="7322869" y="5140227"/>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09" name="Rectangle 108">
            <a:extLst>
              <a:ext uri="{FF2B5EF4-FFF2-40B4-BE49-F238E27FC236}">
                <a16:creationId xmlns:a16="http://schemas.microsoft.com/office/drawing/2014/main" id="{3E1F62A3-B5FA-4DB9-BDBE-A0EA54F45700}"/>
              </a:ext>
            </a:extLst>
          </p:cNvPr>
          <p:cNvSpPr/>
          <p:nvPr/>
        </p:nvSpPr>
        <p:spPr>
          <a:xfrm>
            <a:off x="7828089" y="4333217"/>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Oval 109">
            <a:extLst>
              <a:ext uri="{FF2B5EF4-FFF2-40B4-BE49-F238E27FC236}">
                <a16:creationId xmlns:a16="http://schemas.microsoft.com/office/drawing/2014/main" id="{AAA660CA-9B59-402C-BC87-C69BEB0A3F83}"/>
              </a:ext>
            </a:extLst>
          </p:cNvPr>
          <p:cNvSpPr/>
          <p:nvPr/>
        </p:nvSpPr>
        <p:spPr>
          <a:xfrm>
            <a:off x="8003690" y="451150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11" name="Oval 110">
            <a:extLst>
              <a:ext uri="{FF2B5EF4-FFF2-40B4-BE49-F238E27FC236}">
                <a16:creationId xmlns:a16="http://schemas.microsoft.com/office/drawing/2014/main" id="{A42CA62E-1F78-45A4-A45D-D56C36939836}"/>
              </a:ext>
            </a:extLst>
          </p:cNvPr>
          <p:cNvSpPr/>
          <p:nvPr/>
        </p:nvSpPr>
        <p:spPr>
          <a:xfrm>
            <a:off x="8724745" y="4511500"/>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12" name="Oval 111">
            <a:extLst>
              <a:ext uri="{FF2B5EF4-FFF2-40B4-BE49-F238E27FC236}">
                <a16:creationId xmlns:a16="http://schemas.microsoft.com/office/drawing/2014/main" id="{0627585C-3E13-4AAC-9702-98A628306BCA}"/>
              </a:ext>
            </a:extLst>
          </p:cNvPr>
          <p:cNvSpPr/>
          <p:nvPr/>
        </p:nvSpPr>
        <p:spPr>
          <a:xfrm>
            <a:off x="8003690" y="5139299"/>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13" name="Oval 112">
            <a:extLst>
              <a:ext uri="{FF2B5EF4-FFF2-40B4-BE49-F238E27FC236}">
                <a16:creationId xmlns:a16="http://schemas.microsoft.com/office/drawing/2014/main" id="{A38799AD-4CD3-4639-9960-45F2E4747E28}"/>
              </a:ext>
            </a:extLst>
          </p:cNvPr>
          <p:cNvSpPr/>
          <p:nvPr/>
        </p:nvSpPr>
        <p:spPr>
          <a:xfrm>
            <a:off x="8724746" y="5139298"/>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14" name="TextBox 113">
            <a:extLst>
              <a:ext uri="{FF2B5EF4-FFF2-40B4-BE49-F238E27FC236}">
                <a16:creationId xmlns:a16="http://schemas.microsoft.com/office/drawing/2014/main" id="{F8326148-C09F-406E-8EFA-974B50739C04}"/>
              </a:ext>
            </a:extLst>
          </p:cNvPr>
          <p:cNvSpPr txBox="1"/>
          <p:nvPr/>
        </p:nvSpPr>
        <p:spPr>
          <a:xfrm>
            <a:off x="3644104" y="2041384"/>
            <a:ext cx="1486304" cy="461665"/>
          </a:xfrm>
          <a:prstGeom prst="rect">
            <a:avLst/>
          </a:prstGeom>
          <a:noFill/>
        </p:spPr>
        <p:txBody>
          <a:bodyPr wrap="none" rtlCol="0">
            <a:spAutoFit/>
          </a:bodyPr>
          <a:lstStyle/>
          <a:p>
            <a:r>
              <a:rPr lang="en-US" sz="2400" dirty="0">
                <a:effectLst>
                  <a:outerShdw blurRad="38100" dist="38100" dir="2700000" algn="tl">
                    <a:srgbClr val="000000">
                      <a:alpha val="43137"/>
                    </a:srgbClr>
                  </a:outerShdw>
                </a:effectLst>
              </a:rPr>
              <a:t>Sample 2</a:t>
            </a:r>
          </a:p>
        </p:txBody>
      </p:sp>
      <p:sp>
        <p:nvSpPr>
          <p:cNvPr id="115" name="TextBox 114">
            <a:extLst>
              <a:ext uri="{FF2B5EF4-FFF2-40B4-BE49-F238E27FC236}">
                <a16:creationId xmlns:a16="http://schemas.microsoft.com/office/drawing/2014/main" id="{1861B1C6-F149-4927-9BEC-D345445629F1}"/>
              </a:ext>
            </a:extLst>
          </p:cNvPr>
          <p:cNvSpPr txBox="1"/>
          <p:nvPr/>
        </p:nvSpPr>
        <p:spPr>
          <a:xfrm>
            <a:off x="7096538" y="2041384"/>
            <a:ext cx="1486304" cy="461665"/>
          </a:xfrm>
          <a:prstGeom prst="rect">
            <a:avLst/>
          </a:prstGeom>
          <a:noFill/>
        </p:spPr>
        <p:txBody>
          <a:bodyPr wrap="none" rtlCol="0">
            <a:spAutoFit/>
          </a:bodyPr>
          <a:lstStyle/>
          <a:p>
            <a:r>
              <a:rPr lang="en-US" sz="2400" dirty="0">
                <a:effectLst>
                  <a:outerShdw blurRad="38100" dist="38100" dir="2700000" algn="tl">
                    <a:srgbClr val="000000">
                      <a:alpha val="43137"/>
                    </a:srgbClr>
                  </a:outerShdw>
                </a:effectLst>
              </a:rPr>
              <a:t>Sample 3</a:t>
            </a:r>
          </a:p>
        </p:txBody>
      </p:sp>
      <p:sp>
        <p:nvSpPr>
          <p:cNvPr id="116" name="AutoShape 2">
            <a:extLst>
              <a:ext uri="{FF2B5EF4-FFF2-40B4-BE49-F238E27FC236}">
                <a16:creationId xmlns:a16="http://schemas.microsoft.com/office/drawing/2014/main" id="{92AF2FBF-D8CB-4205-9F95-A55F835D3F1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8" name="Oval 117">
            <a:extLst>
              <a:ext uri="{FF2B5EF4-FFF2-40B4-BE49-F238E27FC236}">
                <a16:creationId xmlns:a16="http://schemas.microsoft.com/office/drawing/2014/main" id="{104BD681-B6B4-439B-8CC3-401A1A6EE2E4}"/>
              </a:ext>
            </a:extLst>
          </p:cNvPr>
          <p:cNvSpPr/>
          <p:nvPr/>
        </p:nvSpPr>
        <p:spPr>
          <a:xfrm>
            <a:off x="6431209" y="3610459"/>
            <a:ext cx="1971341" cy="62419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4772462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Rectangle 63">
            <a:extLst>
              <a:ext uri="{FF2B5EF4-FFF2-40B4-BE49-F238E27FC236}">
                <a16:creationId xmlns:a16="http://schemas.microsoft.com/office/drawing/2014/main" id="{654D0442-FD4D-44C1-B1E5-7BC099C0FC46}"/>
              </a:ext>
            </a:extLst>
          </p:cNvPr>
          <p:cNvSpPr/>
          <p:nvPr/>
        </p:nvSpPr>
        <p:spPr>
          <a:xfrm>
            <a:off x="6934200" y="1752600"/>
            <a:ext cx="4610100" cy="447294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VRS Resolve and de-blocking codebooks</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a:xfrm>
            <a:off x="447039" y="1828800"/>
            <a:ext cx="6316610" cy="4091354"/>
          </a:xfrm>
        </p:spPr>
        <p:txBody>
          <a:bodyPr>
            <a:normAutofit/>
          </a:bodyPr>
          <a:lstStyle/>
          <a:p>
            <a:r>
              <a:rPr lang="en-US" dirty="0"/>
              <a:t>Tried more complex interpolation schemes</a:t>
            </a:r>
          </a:p>
          <a:p>
            <a:pPr lvl="1"/>
            <a:r>
              <a:rPr lang="en-US" dirty="0"/>
              <a:t>Diagonals</a:t>
            </a:r>
          </a:p>
          <a:p>
            <a:pPr lvl="1"/>
            <a:r>
              <a:rPr lang="en-US" dirty="0"/>
              <a:t>Long edges</a:t>
            </a:r>
          </a:p>
          <a:p>
            <a:pPr lvl="1"/>
            <a:r>
              <a:rPr lang="en-US" dirty="0"/>
              <a:t>1 / 2 / 3 / 4 sample combinations</a:t>
            </a:r>
          </a:p>
          <a:p>
            <a:r>
              <a:rPr lang="en-US" dirty="0"/>
              <a:t>Easy to express complex reconstruction via codebooks</a:t>
            </a:r>
          </a:p>
          <a:p>
            <a:pPr lvl="1"/>
            <a:r>
              <a:rPr lang="en-US" dirty="0"/>
              <a:t>LUT[VRSImageCode_0 | … | VRSImageCode_8]</a:t>
            </a:r>
          </a:p>
          <a:p>
            <a:pPr lvl="1"/>
            <a:r>
              <a:rPr lang="en-US" dirty="0"/>
              <a:t>Similar to CRAA [DRO14]</a:t>
            </a:r>
          </a:p>
          <a:p>
            <a:pPr lvl="1"/>
            <a:r>
              <a:rPr lang="en-US" dirty="0"/>
              <a:t>Neighborhood Code : 9 x 2bit = 18bit combination space</a:t>
            </a:r>
          </a:p>
          <a:p>
            <a:pPr lvl="1"/>
            <a:r>
              <a:rPr lang="en-US" dirty="0"/>
              <a:t>Reconstruct Code    : 8 bit minimum</a:t>
            </a:r>
          </a:p>
          <a:p>
            <a:pPr lvl="1"/>
            <a:r>
              <a:rPr lang="en-US" dirty="0"/>
              <a:t>Can exploit smaller subspaces</a:t>
            </a:r>
          </a:p>
          <a:p>
            <a:pPr lvl="1"/>
            <a:endParaRPr lang="en-US" dirty="0"/>
          </a:p>
          <a:p>
            <a:pPr lvl="1"/>
            <a:endParaRPr lang="en-US" dirty="0"/>
          </a:p>
        </p:txBody>
      </p:sp>
      <p:sp>
        <p:nvSpPr>
          <p:cNvPr id="8" name="Rectangle 7">
            <a:extLst>
              <a:ext uri="{FF2B5EF4-FFF2-40B4-BE49-F238E27FC236}">
                <a16:creationId xmlns:a16="http://schemas.microsoft.com/office/drawing/2014/main" id="{B011705B-98A1-4540-A0C5-FC5F25483A2B}"/>
              </a:ext>
            </a:extLst>
          </p:cNvPr>
          <p:cNvSpPr/>
          <p:nvPr/>
        </p:nvSpPr>
        <p:spPr>
          <a:xfrm>
            <a:off x="8573760" y="333417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22534B69-9532-4473-B51C-A9F130E9747A}"/>
              </a:ext>
            </a:extLst>
          </p:cNvPr>
          <p:cNvSpPr/>
          <p:nvPr/>
        </p:nvSpPr>
        <p:spPr>
          <a:xfrm>
            <a:off x="8734121" y="351245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0" name="Oval 9">
            <a:extLst>
              <a:ext uri="{FF2B5EF4-FFF2-40B4-BE49-F238E27FC236}">
                <a16:creationId xmlns:a16="http://schemas.microsoft.com/office/drawing/2014/main" id="{1D122305-0F4A-4BFE-AEC0-AF2437DD4DC5}"/>
              </a:ext>
            </a:extLst>
          </p:cNvPr>
          <p:cNvSpPr/>
          <p:nvPr/>
        </p:nvSpPr>
        <p:spPr>
          <a:xfrm>
            <a:off x="9455176" y="3512456"/>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1" name="Oval 10">
            <a:extLst>
              <a:ext uri="{FF2B5EF4-FFF2-40B4-BE49-F238E27FC236}">
                <a16:creationId xmlns:a16="http://schemas.microsoft.com/office/drawing/2014/main" id="{FCEAEB91-61A0-4AF0-A0A4-57B18CE66C2D}"/>
              </a:ext>
            </a:extLst>
          </p:cNvPr>
          <p:cNvSpPr/>
          <p:nvPr/>
        </p:nvSpPr>
        <p:spPr>
          <a:xfrm>
            <a:off x="8734121" y="4140255"/>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2" name="Oval 11">
            <a:extLst>
              <a:ext uri="{FF2B5EF4-FFF2-40B4-BE49-F238E27FC236}">
                <a16:creationId xmlns:a16="http://schemas.microsoft.com/office/drawing/2014/main" id="{A2970253-613E-4983-9700-CBF09CE9C9A4}"/>
              </a:ext>
            </a:extLst>
          </p:cNvPr>
          <p:cNvSpPr/>
          <p:nvPr/>
        </p:nvSpPr>
        <p:spPr>
          <a:xfrm>
            <a:off x="9455177" y="414025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3" name="Rectangle 12">
            <a:extLst>
              <a:ext uri="{FF2B5EF4-FFF2-40B4-BE49-F238E27FC236}">
                <a16:creationId xmlns:a16="http://schemas.microsoft.com/office/drawing/2014/main" id="{F6BFE0D7-60A0-4BB0-A152-82A3D3B606B7}"/>
              </a:ext>
            </a:extLst>
          </p:cNvPr>
          <p:cNvSpPr/>
          <p:nvPr/>
        </p:nvSpPr>
        <p:spPr>
          <a:xfrm>
            <a:off x="9962576" y="333417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63A944D6-3F9F-42CC-BB51-BE18D5E29C55}"/>
              </a:ext>
            </a:extLst>
          </p:cNvPr>
          <p:cNvSpPr/>
          <p:nvPr/>
        </p:nvSpPr>
        <p:spPr>
          <a:xfrm>
            <a:off x="10122937" y="351245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5" name="Oval 14">
            <a:extLst>
              <a:ext uri="{FF2B5EF4-FFF2-40B4-BE49-F238E27FC236}">
                <a16:creationId xmlns:a16="http://schemas.microsoft.com/office/drawing/2014/main" id="{19A6E833-CFC0-4708-A79A-609216D821A7}"/>
              </a:ext>
            </a:extLst>
          </p:cNvPr>
          <p:cNvSpPr/>
          <p:nvPr/>
        </p:nvSpPr>
        <p:spPr>
          <a:xfrm>
            <a:off x="10843992" y="3512456"/>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16" name="Oval 15">
            <a:extLst>
              <a:ext uri="{FF2B5EF4-FFF2-40B4-BE49-F238E27FC236}">
                <a16:creationId xmlns:a16="http://schemas.microsoft.com/office/drawing/2014/main" id="{4B50611E-BA06-4CC5-B6EF-7AAC7D3EB976}"/>
              </a:ext>
            </a:extLst>
          </p:cNvPr>
          <p:cNvSpPr/>
          <p:nvPr/>
        </p:nvSpPr>
        <p:spPr>
          <a:xfrm>
            <a:off x="10122937" y="4140255"/>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7" name="Oval 16">
            <a:extLst>
              <a:ext uri="{FF2B5EF4-FFF2-40B4-BE49-F238E27FC236}">
                <a16:creationId xmlns:a16="http://schemas.microsoft.com/office/drawing/2014/main" id="{90C2FCA9-71AF-4A5D-A1F2-2052876AC08C}"/>
              </a:ext>
            </a:extLst>
          </p:cNvPr>
          <p:cNvSpPr/>
          <p:nvPr/>
        </p:nvSpPr>
        <p:spPr>
          <a:xfrm>
            <a:off x="10843993" y="414025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8" name="Rectangle 17">
            <a:extLst>
              <a:ext uri="{FF2B5EF4-FFF2-40B4-BE49-F238E27FC236}">
                <a16:creationId xmlns:a16="http://schemas.microsoft.com/office/drawing/2014/main" id="{4BC50D1B-B1BF-40A6-B92A-47E8A19A6172}"/>
              </a:ext>
            </a:extLst>
          </p:cNvPr>
          <p:cNvSpPr/>
          <p:nvPr/>
        </p:nvSpPr>
        <p:spPr>
          <a:xfrm>
            <a:off x="8568763" y="4699906"/>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401A6DCE-C7FA-480A-A7D0-1D4261660C03}"/>
              </a:ext>
            </a:extLst>
          </p:cNvPr>
          <p:cNvSpPr/>
          <p:nvPr/>
        </p:nvSpPr>
        <p:spPr>
          <a:xfrm>
            <a:off x="8729124" y="487819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20" name="Oval 19">
            <a:extLst>
              <a:ext uri="{FF2B5EF4-FFF2-40B4-BE49-F238E27FC236}">
                <a16:creationId xmlns:a16="http://schemas.microsoft.com/office/drawing/2014/main" id="{2E71333A-537C-4EA3-A556-268249EB85BD}"/>
              </a:ext>
            </a:extLst>
          </p:cNvPr>
          <p:cNvSpPr/>
          <p:nvPr/>
        </p:nvSpPr>
        <p:spPr>
          <a:xfrm>
            <a:off x="9450179" y="4878189"/>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21" name="Oval 20">
            <a:extLst>
              <a:ext uri="{FF2B5EF4-FFF2-40B4-BE49-F238E27FC236}">
                <a16:creationId xmlns:a16="http://schemas.microsoft.com/office/drawing/2014/main" id="{94E8ADBB-48F1-4341-A208-2E27D045BEE1}"/>
              </a:ext>
            </a:extLst>
          </p:cNvPr>
          <p:cNvSpPr/>
          <p:nvPr/>
        </p:nvSpPr>
        <p:spPr>
          <a:xfrm>
            <a:off x="8729124" y="5505988"/>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22" name="Oval 21">
            <a:extLst>
              <a:ext uri="{FF2B5EF4-FFF2-40B4-BE49-F238E27FC236}">
                <a16:creationId xmlns:a16="http://schemas.microsoft.com/office/drawing/2014/main" id="{9676D918-9619-480C-83BC-DB6C7F5C39CD}"/>
              </a:ext>
            </a:extLst>
          </p:cNvPr>
          <p:cNvSpPr/>
          <p:nvPr/>
        </p:nvSpPr>
        <p:spPr>
          <a:xfrm>
            <a:off x="9450180" y="5505987"/>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23" name="Rectangle 22">
            <a:extLst>
              <a:ext uri="{FF2B5EF4-FFF2-40B4-BE49-F238E27FC236}">
                <a16:creationId xmlns:a16="http://schemas.microsoft.com/office/drawing/2014/main" id="{602BA80E-9B66-4F35-AA16-19F7C364AFA2}"/>
              </a:ext>
            </a:extLst>
          </p:cNvPr>
          <p:cNvSpPr/>
          <p:nvPr/>
        </p:nvSpPr>
        <p:spPr>
          <a:xfrm>
            <a:off x="9955400" y="4698977"/>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83A8306E-0819-4404-8A6A-9F11F34F10AC}"/>
              </a:ext>
            </a:extLst>
          </p:cNvPr>
          <p:cNvSpPr/>
          <p:nvPr/>
        </p:nvSpPr>
        <p:spPr>
          <a:xfrm>
            <a:off x="10131001" y="487726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25" name="Oval 24">
            <a:extLst>
              <a:ext uri="{FF2B5EF4-FFF2-40B4-BE49-F238E27FC236}">
                <a16:creationId xmlns:a16="http://schemas.microsoft.com/office/drawing/2014/main" id="{589398D3-9C3A-473D-B4C1-34AFD636C0E9}"/>
              </a:ext>
            </a:extLst>
          </p:cNvPr>
          <p:cNvSpPr/>
          <p:nvPr/>
        </p:nvSpPr>
        <p:spPr>
          <a:xfrm>
            <a:off x="10852056" y="487726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26" name="Oval 25">
            <a:extLst>
              <a:ext uri="{FF2B5EF4-FFF2-40B4-BE49-F238E27FC236}">
                <a16:creationId xmlns:a16="http://schemas.microsoft.com/office/drawing/2014/main" id="{D656951E-712B-45B1-A951-44F70250E740}"/>
              </a:ext>
            </a:extLst>
          </p:cNvPr>
          <p:cNvSpPr/>
          <p:nvPr/>
        </p:nvSpPr>
        <p:spPr>
          <a:xfrm>
            <a:off x="10131001" y="5505059"/>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27" name="Oval 26">
            <a:extLst>
              <a:ext uri="{FF2B5EF4-FFF2-40B4-BE49-F238E27FC236}">
                <a16:creationId xmlns:a16="http://schemas.microsoft.com/office/drawing/2014/main" id="{369044E6-35EA-4D7B-B61E-E51B2FD8FB54}"/>
              </a:ext>
            </a:extLst>
          </p:cNvPr>
          <p:cNvSpPr/>
          <p:nvPr/>
        </p:nvSpPr>
        <p:spPr>
          <a:xfrm>
            <a:off x="10852057" y="5505058"/>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29" name="Rectangle 28">
            <a:extLst>
              <a:ext uri="{FF2B5EF4-FFF2-40B4-BE49-F238E27FC236}">
                <a16:creationId xmlns:a16="http://schemas.microsoft.com/office/drawing/2014/main" id="{ED20C081-A557-4295-B139-B370DE040C8D}"/>
              </a:ext>
            </a:extLst>
          </p:cNvPr>
          <p:cNvSpPr/>
          <p:nvPr/>
        </p:nvSpPr>
        <p:spPr>
          <a:xfrm>
            <a:off x="7170806" y="1968440"/>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a:extLst>
              <a:ext uri="{FF2B5EF4-FFF2-40B4-BE49-F238E27FC236}">
                <a16:creationId xmlns:a16="http://schemas.microsoft.com/office/drawing/2014/main" id="{44952730-6E26-4676-B25A-D956D7AD4A7C}"/>
              </a:ext>
            </a:extLst>
          </p:cNvPr>
          <p:cNvSpPr/>
          <p:nvPr/>
        </p:nvSpPr>
        <p:spPr>
          <a:xfrm>
            <a:off x="7331167" y="2146724"/>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31" name="Oval 30">
            <a:extLst>
              <a:ext uri="{FF2B5EF4-FFF2-40B4-BE49-F238E27FC236}">
                <a16:creationId xmlns:a16="http://schemas.microsoft.com/office/drawing/2014/main" id="{FBC33A67-4370-40D6-946E-6352223624B7}"/>
              </a:ext>
            </a:extLst>
          </p:cNvPr>
          <p:cNvSpPr/>
          <p:nvPr/>
        </p:nvSpPr>
        <p:spPr>
          <a:xfrm>
            <a:off x="8052222" y="2146723"/>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32" name="Oval 31">
            <a:extLst>
              <a:ext uri="{FF2B5EF4-FFF2-40B4-BE49-F238E27FC236}">
                <a16:creationId xmlns:a16="http://schemas.microsoft.com/office/drawing/2014/main" id="{63B03C17-5BDC-4F3B-8912-BD960D84D906}"/>
              </a:ext>
            </a:extLst>
          </p:cNvPr>
          <p:cNvSpPr/>
          <p:nvPr/>
        </p:nvSpPr>
        <p:spPr>
          <a:xfrm>
            <a:off x="7331167" y="277452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33" name="Oval 32">
            <a:extLst>
              <a:ext uri="{FF2B5EF4-FFF2-40B4-BE49-F238E27FC236}">
                <a16:creationId xmlns:a16="http://schemas.microsoft.com/office/drawing/2014/main" id="{DCD7C49E-B872-42D0-980A-6CD4E8F051B8}"/>
              </a:ext>
            </a:extLst>
          </p:cNvPr>
          <p:cNvSpPr/>
          <p:nvPr/>
        </p:nvSpPr>
        <p:spPr>
          <a:xfrm>
            <a:off x="8052223" y="2774521"/>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34" name="Rectangle 33">
            <a:extLst>
              <a:ext uri="{FF2B5EF4-FFF2-40B4-BE49-F238E27FC236}">
                <a16:creationId xmlns:a16="http://schemas.microsoft.com/office/drawing/2014/main" id="{17DCE6FE-614A-4FE1-9A8A-8CFB3369A558}"/>
              </a:ext>
            </a:extLst>
          </p:cNvPr>
          <p:cNvSpPr/>
          <p:nvPr/>
        </p:nvSpPr>
        <p:spPr>
          <a:xfrm>
            <a:off x="8567242" y="1968440"/>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a:extLst>
              <a:ext uri="{FF2B5EF4-FFF2-40B4-BE49-F238E27FC236}">
                <a16:creationId xmlns:a16="http://schemas.microsoft.com/office/drawing/2014/main" id="{3A97A4A6-28D7-4708-962A-6D4F8CC689E4}"/>
              </a:ext>
            </a:extLst>
          </p:cNvPr>
          <p:cNvSpPr/>
          <p:nvPr/>
        </p:nvSpPr>
        <p:spPr>
          <a:xfrm>
            <a:off x="8727603" y="2146724"/>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36" name="Oval 35">
            <a:extLst>
              <a:ext uri="{FF2B5EF4-FFF2-40B4-BE49-F238E27FC236}">
                <a16:creationId xmlns:a16="http://schemas.microsoft.com/office/drawing/2014/main" id="{3E636665-6B64-4686-A8CF-574580497609}"/>
              </a:ext>
            </a:extLst>
          </p:cNvPr>
          <p:cNvSpPr/>
          <p:nvPr/>
        </p:nvSpPr>
        <p:spPr>
          <a:xfrm>
            <a:off x="9448658" y="2146723"/>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37" name="Oval 36">
            <a:extLst>
              <a:ext uri="{FF2B5EF4-FFF2-40B4-BE49-F238E27FC236}">
                <a16:creationId xmlns:a16="http://schemas.microsoft.com/office/drawing/2014/main" id="{59B3C45A-FC01-4651-B8EB-66CF9A747B11}"/>
              </a:ext>
            </a:extLst>
          </p:cNvPr>
          <p:cNvSpPr/>
          <p:nvPr/>
        </p:nvSpPr>
        <p:spPr>
          <a:xfrm>
            <a:off x="8727603" y="2774522"/>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38" name="Oval 37">
            <a:extLst>
              <a:ext uri="{FF2B5EF4-FFF2-40B4-BE49-F238E27FC236}">
                <a16:creationId xmlns:a16="http://schemas.microsoft.com/office/drawing/2014/main" id="{46E85633-EC14-4C49-BDD1-C26FEAC5536A}"/>
              </a:ext>
            </a:extLst>
          </p:cNvPr>
          <p:cNvSpPr/>
          <p:nvPr/>
        </p:nvSpPr>
        <p:spPr>
          <a:xfrm>
            <a:off x="9448659" y="2774521"/>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39" name="Rectangle 38">
            <a:extLst>
              <a:ext uri="{FF2B5EF4-FFF2-40B4-BE49-F238E27FC236}">
                <a16:creationId xmlns:a16="http://schemas.microsoft.com/office/drawing/2014/main" id="{0C490782-D300-439A-9BCD-7B2039A7C997}"/>
              </a:ext>
            </a:extLst>
          </p:cNvPr>
          <p:cNvSpPr/>
          <p:nvPr/>
        </p:nvSpPr>
        <p:spPr>
          <a:xfrm>
            <a:off x="7173429" y="333417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39">
            <a:extLst>
              <a:ext uri="{FF2B5EF4-FFF2-40B4-BE49-F238E27FC236}">
                <a16:creationId xmlns:a16="http://schemas.microsoft.com/office/drawing/2014/main" id="{1CFFE641-32E9-4B35-A3A5-B53A0C78B124}"/>
              </a:ext>
            </a:extLst>
          </p:cNvPr>
          <p:cNvSpPr/>
          <p:nvPr/>
        </p:nvSpPr>
        <p:spPr>
          <a:xfrm>
            <a:off x="7333790" y="351245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41" name="Oval 40">
            <a:extLst>
              <a:ext uri="{FF2B5EF4-FFF2-40B4-BE49-F238E27FC236}">
                <a16:creationId xmlns:a16="http://schemas.microsoft.com/office/drawing/2014/main" id="{B9B3AE37-A776-4DEA-9283-3307F9612458}"/>
              </a:ext>
            </a:extLst>
          </p:cNvPr>
          <p:cNvSpPr/>
          <p:nvPr/>
        </p:nvSpPr>
        <p:spPr>
          <a:xfrm>
            <a:off x="8054845" y="3512456"/>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42" name="Oval 41">
            <a:extLst>
              <a:ext uri="{FF2B5EF4-FFF2-40B4-BE49-F238E27FC236}">
                <a16:creationId xmlns:a16="http://schemas.microsoft.com/office/drawing/2014/main" id="{F3B5C114-193D-4B9E-911E-7943F02F6D30}"/>
              </a:ext>
            </a:extLst>
          </p:cNvPr>
          <p:cNvSpPr/>
          <p:nvPr/>
        </p:nvSpPr>
        <p:spPr>
          <a:xfrm>
            <a:off x="7333790" y="4140255"/>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43" name="Oval 42">
            <a:extLst>
              <a:ext uri="{FF2B5EF4-FFF2-40B4-BE49-F238E27FC236}">
                <a16:creationId xmlns:a16="http://schemas.microsoft.com/office/drawing/2014/main" id="{AD8C4A78-1227-4DDD-90B5-EED1D44059C8}"/>
              </a:ext>
            </a:extLst>
          </p:cNvPr>
          <p:cNvSpPr/>
          <p:nvPr/>
        </p:nvSpPr>
        <p:spPr>
          <a:xfrm>
            <a:off x="8054846" y="414025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50" name="Rectangle 49">
            <a:extLst>
              <a:ext uri="{FF2B5EF4-FFF2-40B4-BE49-F238E27FC236}">
                <a16:creationId xmlns:a16="http://schemas.microsoft.com/office/drawing/2014/main" id="{04C9D69B-3BED-48FB-9E11-2A3193F20049}"/>
              </a:ext>
            </a:extLst>
          </p:cNvPr>
          <p:cNvSpPr/>
          <p:nvPr/>
        </p:nvSpPr>
        <p:spPr>
          <a:xfrm>
            <a:off x="9955400" y="1968440"/>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Oval 50">
            <a:extLst>
              <a:ext uri="{FF2B5EF4-FFF2-40B4-BE49-F238E27FC236}">
                <a16:creationId xmlns:a16="http://schemas.microsoft.com/office/drawing/2014/main" id="{AFDEBA86-8AD3-436B-88DC-E72804F5729F}"/>
              </a:ext>
            </a:extLst>
          </p:cNvPr>
          <p:cNvSpPr/>
          <p:nvPr/>
        </p:nvSpPr>
        <p:spPr>
          <a:xfrm>
            <a:off x="10115761" y="2146724"/>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52" name="Oval 51">
            <a:extLst>
              <a:ext uri="{FF2B5EF4-FFF2-40B4-BE49-F238E27FC236}">
                <a16:creationId xmlns:a16="http://schemas.microsoft.com/office/drawing/2014/main" id="{77C5E8CB-945F-423D-975A-69F044B35490}"/>
              </a:ext>
            </a:extLst>
          </p:cNvPr>
          <p:cNvSpPr/>
          <p:nvPr/>
        </p:nvSpPr>
        <p:spPr>
          <a:xfrm>
            <a:off x="10836816" y="2146723"/>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53" name="Oval 52">
            <a:extLst>
              <a:ext uri="{FF2B5EF4-FFF2-40B4-BE49-F238E27FC236}">
                <a16:creationId xmlns:a16="http://schemas.microsoft.com/office/drawing/2014/main" id="{0EA902D5-A355-4599-99B7-72D8FD6243A0}"/>
              </a:ext>
            </a:extLst>
          </p:cNvPr>
          <p:cNvSpPr/>
          <p:nvPr/>
        </p:nvSpPr>
        <p:spPr>
          <a:xfrm>
            <a:off x="10115761" y="2774522"/>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54" name="Oval 53">
            <a:extLst>
              <a:ext uri="{FF2B5EF4-FFF2-40B4-BE49-F238E27FC236}">
                <a16:creationId xmlns:a16="http://schemas.microsoft.com/office/drawing/2014/main" id="{9BC7A686-EF2C-44F1-9063-612AF7699D05}"/>
              </a:ext>
            </a:extLst>
          </p:cNvPr>
          <p:cNvSpPr/>
          <p:nvPr/>
        </p:nvSpPr>
        <p:spPr>
          <a:xfrm>
            <a:off x="10836817" y="2774521"/>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55" name="Rectangle 54">
            <a:extLst>
              <a:ext uri="{FF2B5EF4-FFF2-40B4-BE49-F238E27FC236}">
                <a16:creationId xmlns:a16="http://schemas.microsoft.com/office/drawing/2014/main" id="{A48C9ABC-FF4B-4DE8-AAE0-07037B57FD42}"/>
              </a:ext>
            </a:extLst>
          </p:cNvPr>
          <p:cNvSpPr/>
          <p:nvPr/>
        </p:nvSpPr>
        <p:spPr>
          <a:xfrm>
            <a:off x="7170806" y="4698977"/>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a:extLst>
              <a:ext uri="{FF2B5EF4-FFF2-40B4-BE49-F238E27FC236}">
                <a16:creationId xmlns:a16="http://schemas.microsoft.com/office/drawing/2014/main" id="{4AFA5CF6-3E3C-4807-9A2A-02F11A3DF40D}"/>
              </a:ext>
            </a:extLst>
          </p:cNvPr>
          <p:cNvSpPr/>
          <p:nvPr/>
        </p:nvSpPr>
        <p:spPr>
          <a:xfrm>
            <a:off x="7331167" y="487726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57" name="Oval 56">
            <a:extLst>
              <a:ext uri="{FF2B5EF4-FFF2-40B4-BE49-F238E27FC236}">
                <a16:creationId xmlns:a16="http://schemas.microsoft.com/office/drawing/2014/main" id="{65FDC138-B138-46EE-B11D-BF6FFFAD6B17}"/>
              </a:ext>
            </a:extLst>
          </p:cNvPr>
          <p:cNvSpPr/>
          <p:nvPr/>
        </p:nvSpPr>
        <p:spPr>
          <a:xfrm>
            <a:off x="8052222" y="4877260"/>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58" name="Oval 57">
            <a:extLst>
              <a:ext uri="{FF2B5EF4-FFF2-40B4-BE49-F238E27FC236}">
                <a16:creationId xmlns:a16="http://schemas.microsoft.com/office/drawing/2014/main" id="{783AC5EE-0CB4-41B3-949D-A00861DFE76E}"/>
              </a:ext>
            </a:extLst>
          </p:cNvPr>
          <p:cNvSpPr/>
          <p:nvPr/>
        </p:nvSpPr>
        <p:spPr>
          <a:xfrm>
            <a:off x="7331167" y="5505059"/>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59" name="Oval 58">
            <a:extLst>
              <a:ext uri="{FF2B5EF4-FFF2-40B4-BE49-F238E27FC236}">
                <a16:creationId xmlns:a16="http://schemas.microsoft.com/office/drawing/2014/main" id="{BB43F490-5F0C-4789-ADAC-D306820992FB}"/>
              </a:ext>
            </a:extLst>
          </p:cNvPr>
          <p:cNvSpPr/>
          <p:nvPr/>
        </p:nvSpPr>
        <p:spPr>
          <a:xfrm>
            <a:off x="8052223" y="5505058"/>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60" name="Rectangle 59">
            <a:extLst>
              <a:ext uri="{FF2B5EF4-FFF2-40B4-BE49-F238E27FC236}">
                <a16:creationId xmlns:a16="http://schemas.microsoft.com/office/drawing/2014/main" id="{1FE478DD-2A70-4019-A2AF-99101905EE9A}"/>
              </a:ext>
            </a:extLst>
          </p:cNvPr>
          <p:cNvSpPr/>
          <p:nvPr/>
        </p:nvSpPr>
        <p:spPr>
          <a:xfrm>
            <a:off x="8501464" y="3276752"/>
            <a:ext cx="1461112" cy="1413105"/>
          </a:xfrm>
          <a:prstGeom prst="rect">
            <a:avLst/>
          </a:prstGeom>
          <a:noFill/>
          <a:ln w="5715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60">
            <a:extLst>
              <a:ext uri="{FF2B5EF4-FFF2-40B4-BE49-F238E27FC236}">
                <a16:creationId xmlns:a16="http://schemas.microsoft.com/office/drawing/2014/main" id="{5545BC3F-ACFF-407D-8E6E-19E5AD543941}"/>
              </a:ext>
            </a:extLst>
          </p:cNvPr>
          <p:cNvSpPr/>
          <p:nvPr/>
        </p:nvSpPr>
        <p:spPr>
          <a:xfrm>
            <a:off x="7083268" y="1904392"/>
            <a:ext cx="4302493" cy="4161128"/>
          </a:xfrm>
          <a:prstGeom prst="rect">
            <a:avLst/>
          </a:prstGeom>
          <a:noFill/>
          <a:ln w="5715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61">
            <a:extLst>
              <a:ext uri="{FF2B5EF4-FFF2-40B4-BE49-F238E27FC236}">
                <a16:creationId xmlns:a16="http://schemas.microsoft.com/office/drawing/2014/main" id="{2D7BE9B0-B4CB-4A09-B4C1-DC5592FB2AB6}"/>
              </a:ext>
            </a:extLst>
          </p:cNvPr>
          <p:cNvSpPr/>
          <p:nvPr/>
        </p:nvSpPr>
        <p:spPr>
          <a:xfrm>
            <a:off x="9250162" y="4012355"/>
            <a:ext cx="700519" cy="677502"/>
          </a:xfrm>
          <a:prstGeom prst="rect">
            <a:avLst/>
          </a:prstGeom>
          <a:noFill/>
          <a:ln w="28575">
            <a:solidFill>
              <a:srgbClr val="FFFF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Rectangle 62">
            <a:extLst>
              <a:ext uri="{FF2B5EF4-FFF2-40B4-BE49-F238E27FC236}">
                <a16:creationId xmlns:a16="http://schemas.microsoft.com/office/drawing/2014/main" id="{B6A3B27A-B1EC-46FA-95E5-381B7EB7E949}"/>
              </a:ext>
            </a:extLst>
          </p:cNvPr>
          <p:cNvSpPr/>
          <p:nvPr/>
        </p:nvSpPr>
        <p:spPr>
          <a:xfrm>
            <a:off x="8501464" y="3283042"/>
            <a:ext cx="2857801" cy="2763902"/>
          </a:xfrm>
          <a:prstGeom prst="rect">
            <a:avLst/>
          </a:prstGeom>
          <a:noFill/>
          <a:ln w="28575">
            <a:solidFill>
              <a:srgbClr val="FFFF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9765111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31562DC-3057-4342-8A77-AD4A7D5B6FAE}"/>
              </a:ext>
            </a:extLst>
          </p:cNvPr>
          <p:cNvSpPr>
            <a:spLocks noGrp="1"/>
          </p:cNvSpPr>
          <p:nvPr>
            <p:ph type="body" sz="quarter" idx="11"/>
          </p:nvPr>
        </p:nvSpPr>
        <p:spPr/>
        <p:txBody>
          <a:bodyPr>
            <a:normAutofit/>
          </a:bodyPr>
          <a:lstStyle/>
          <a:p>
            <a:r>
              <a:rPr lang="en-US" sz="2000" dirty="0"/>
              <a:t>SW VRS</a:t>
            </a:r>
          </a:p>
        </p:txBody>
      </p:sp>
      <p:sp>
        <p:nvSpPr>
          <p:cNvPr id="5" name="Text Placeholder 4">
            <a:extLst>
              <a:ext uri="{FF2B5EF4-FFF2-40B4-BE49-F238E27FC236}">
                <a16:creationId xmlns:a16="http://schemas.microsoft.com/office/drawing/2014/main" id="{069F245C-90E7-4241-8BA6-4CD90D2BCE4F}"/>
              </a:ext>
            </a:extLst>
          </p:cNvPr>
          <p:cNvSpPr>
            <a:spLocks noGrp="1"/>
          </p:cNvSpPr>
          <p:nvPr>
            <p:ph type="body" sz="quarter" idx="12"/>
          </p:nvPr>
        </p:nvSpPr>
        <p:spPr/>
        <p:txBody>
          <a:bodyPr/>
          <a:lstStyle/>
          <a:p>
            <a:r>
              <a:rPr lang="en-US" dirty="0"/>
              <a:t>Optimized CS Jobs</a:t>
            </a:r>
          </a:p>
        </p:txBody>
      </p:sp>
    </p:spTree>
    <p:extLst>
      <p:ext uri="{BB962C8B-B14F-4D97-AF65-F5344CB8AC3E}">
        <p14:creationId xmlns:p14="http://schemas.microsoft.com/office/powerpoint/2010/main" val="36902951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outdoor, building, bridge, grass&#10;&#10;Description automatically generated">
            <a:extLst>
              <a:ext uri="{FF2B5EF4-FFF2-40B4-BE49-F238E27FC236}">
                <a16:creationId xmlns:a16="http://schemas.microsoft.com/office/drawing/2014/main" id="{92323206-0F05-4B4C-84F8-82045B07F9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028BFCE8-4A2B-4887-A955-44DB9C4EF189}"/>
              </a:ext>
            </a:extLst>
          </p:cNvPr>
          <p:cNvSpPr>
            <a:spLocks noGrp="1"/>
          </p:cNvSpPr>
          <p:nvPr>
            <p:ph idx="1"/>
          </p:nvPr>
        </p:nvSpPr>
        <p:spPr>
          <a:xfrm>
            <a:off x="0" y="5151120"/>
            <a:ext cx="6324600" cy="1706880"/>
          </a:xfrm>
          <a:solidFill>
            <a:srgbClr val="000000">
              <a:alpha val="67059"/>
            </a:srgbClr>
          </a:solidFill>
        </p:spPr>
        <p:txBody>
          <a:bodyPr>
            <a:normAutofit/>
          </a:bodyPr>
          <a:lstStyle/>
          <a:p>
            <a:r>
              <a:rPr lang="en-US" dirty="0">
                <a:solidFill>
                  <a:schemeClr val="bg1"/>
                </a:solidFill>
                <a:effectLst>
                  <a:outerShdw blurRad="38100" dist="38100" dir="2700000" algn="tl">
                    <a:srgbClr val="000000">
                      <a:alpha val="43137"/>
                    </a:srgbClr>
                  </a:outerShdw>
                </a:effectLst>
              </a:rPr>
              <a:t>Full screen passes generate data consumed by F+ draws</a:t>
            </a:r>
          </a:p>
          <a:p>
            <a:pPr lvl="1"/>
            <a:r>
              <a:rPr lang="en-US" dirty="0">
                <a:solidFill>
                  <a:schemeClr val="bg1"/>
                </a:solidFill>
                <a:effectLst>
                  <a:outerShdw blurRad="38100" dist="38100" dir="2700000" algn="tl">
                    <a:srgbClr val="000000">
                      <a:alpha val="43137"/>
                    </a:srgbClr>
                  </a:outerShdw>
                </a:effectLst>
              </a:rPr>
              <a:t>Those will contain ‘unused’ pixels if waves are not compacted</a:t>
            </a:r>
          </a:p>
          <a:p>
            <a:r>
              <a:rPr lang="en-US" dirty="0">
                <a:solidFill>
                  <a:schemeClr val="bg1"/>
                </a:solidFill>
                <a:effectLst>
                  <a:outerShdw blurRad="38100" dist="38100" dir="2700000" algn="tl">
                    <a:srgbClr val="000000">
                      <a:alpha val="43137"/>
                    </a:srgbClr>
                  </a:outerShdw>
                </a:effectLst>
              </a:rPr>
              <a:t>Compaction in PS via tile walker &amp; wave packer</a:t>
            </a:r>
          </a:p>
          <a:p>
            <a:r>
              <a:rPr lang="en-US" dirty="0">
                <a:solidFill>
                  <a:schemeClr val="bg1"/>
                </a:solidFill>
                <a:effectLst>
                  <a:outerShdw blurRad="38100" dist="38100" dir="2700000" algn="tl">
                    <a:srgbClr val="000000">
                      <a:alpha val="43137"/>
                    </a:srgbClr>
                  </a:outerShdw>
                </a:effectLst>
              </a:rPr>
              <a:t>CS has no support for packing</a:t>
            </a:r>
          </a:p>
          <a:p>
            <a:pPr lvl="1"/>
            <a:r>
              <a:rPr lang="en-US" dirty="0">
                <a:solidFill>
                  <a:schemeClr val="bg1"/>
                </a:solidFill>
                <a:effectLst>
                  <a:outerShdw blurRad="38100" dist="38100" dir="2700000" algn="tl">
                    <a:srgbClr val="000000">
                      <a:alpha val="43137"/>
                    </a:srgbClr>
                  </a:outerShdw>
                </a:effectLst>
              </a:rPr>
              <a:t>Need software solution</a:t>
            </a:r>
          </a:p>
        </p:txBody>
      </p:sp>
      <p:sp>
        <p:nvSpPr>
          <p:cNvPr id="4" name="TextBox 3">
            <a:extLst>
              <a:ext uri="{FF2B5EF4-FFF2-40B4-BE49-F238E27FC236}">
                <a16:creationId xmlns:a16="http://schemas.microsoft.com/office/drawing/2014/main" id="{0A6BD12D-5C8D-41C8-AD1A-8017E63737D2}"/>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6529096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CS Jobs – plane iteration</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a:xfrm>
            <a:off x="447039" y="1828800"/>
            <a:ext cx="4364242" cy="4091354"/>
          </a:xfrm>
        </p:spPr>
        <p:txBody>
          <a:bodyPr>
            <a:normAutofit fontScale="92500" lnSpcReduction="10000"/>
          </a:bodyPr>
          <a:lstStyle/>
          <a:p>
            <a:r>
              <a:rPr lang="en-US" dirty="0" err="1"/>
              <a:t>DispatchIndirect</a:t>
            </a:r>
            <a:r>
              <a:rPr lang="en-US" dirty="0"/>
              <a:t>:</a:t>
            </a:r>
          </a:p>
          <a:p>
            <a:pPr lvl="1"/>
            <a:r>
              <a:rPr lang="en-US" dirty="0"/>
              <a:t>For each 16x16 screen tile</a:t>
            </a:r>
          </a:p>
          <a:p>
            <a:pPr lvl="2"/>
            <a:r>
              <a:rPr lang="en-US" dirty="0"/>
              <a:t>OR active subsample planes in all quads</a:t>
            </a:r>
          </a:p>
          <a:p>
            <a:pPr lvl="2"/>
            <a:r>
              <a:rPr lang="en-US" dirty="0"/>
              <a:t>Issues as many waves as lit bits</a:t>
            </a:r>
          </a:p>
          <a:p>
            <a:pPr lvl="2"/>
            <a:r>
              <a:rPr lang="en-US" dirty="0"/>
              <a:t>Store 2bit ID in per-wave buffer</a:t>
            </a:r>
          </a:p>
          <a:p>
            <a:r>
              <a:rPr lang="en-US" dirty="0"/>
              <a:t>Dispatch</a:t>
            </a:r>
          </a:p>
          <a:p>
            <a:pPr lvl="1"/>
            <a:r>
              <a:rPr lang="en-US" dirty="0"/>
              <a:t>Resolve in-wave using:</a:t>
            </a:r>
          </a:p>
          <a:p>
            <a:pPr lvl="2"/>
            <a:r>
              <a:rPr lang="en-US" dirty="0"/>
              <a:t>Branch processor</a:t>
            </a:r>
          </a:p>
          <a:p>
            <a:pPr lvl="2"/>
            <a:r>
              <a:rPr lang="en-US" dirty="0" err="1"/>
              <a:t>waveOR</a:t>
            </a:r>
            <a:endParaRPr lang="en-US" dirty="0"/>
          </a:p>
          <a:p>
            <a:pPr lvl="1"/>
            <a:r>
              <a:rPr lang="en-US" dirty="0"/>
              <a:t>Roll the wave multiple times</a:t>
            </a:r>
          </a:p>
          <a:p>
            <a:r>
              <a:rPr lang="en-US" dirty="0"/>
              <a:t>Amount of computed waves per tile:</a:t>
            </a:r>
            <a:br>
              <a:rPr lang="en-US" dirty="0"/>
            </a:br>
            <a:r>
              <a:rPr lang="en-US" dirty="0"/>
              <a:t>sum(unique(</a:t>
            </a:r>
            <a:r>
              <a:rPr lang="en-US" dirty="0" err="1"/>
              <a:t>subsamples_planes</a:t>
            </a:r>
            <a:r>
              <a:rPr lang="en-US" dirty="0"/>
              <a:t>))</a:t>
            </a:r>
          </a:p>
          <a:p>
            <a:r>
              <a:rPr lang="en-US" dirty="0"/>
              <a:t>Indirect faster</a:t>
            </a:r>
          </a:p>
          <a:p>
            <a:pPr lvl="1"/>
            <a:r>
              <a:rPr lang="en-US" dirty="0"/>
              <a:t>Especially if pre-pass for tiles can be shared between multiple passes</a:t>
            </a:r>
          </a:p>
        </p:txBody>
      </p:sp>
      <p:sp>
        <p:nvSpPr>
          <p:cNvPr id="4" name="TextBox 3">
            <a:extLst>
              <a:ext uri="{FF2B5EF4-FFF2-40B4-BE49-F238E27FC236}">
                <a16:creationId xmlns:a16="http://schemas.microsoft.com/office/drawing/2014/main" id="{265D9530-4948-47CA-9836-5C231124C6DC}"/>
              </a:ext>
            </a:extLst>
          </p:cNvPr>
          <p:cNvSpPr txBox="1"/>
          <p:nvPr/>
        </p:nvSpPr>
        <p:spPr>
          <a:xfrm>
            <a:off x="4811281" y="2208759"/>
            <a:ext cx="7169115" cy="2585323"/>
          </a:xfrm>
          <a:prstGeom prst="rect">
            <a:avLst/>
          </a:prstGeom>
          <a:solidFill>
            <a:schemeClr val="bg1">
              <a:lumMod val="95000"/>
            </a:schemeClr>
          </a:solidFill>
        </p:spPr>
        <p:txBody>
          <a:bodyPr wrap="square" rtlCol="0">
            <a:spAutoFit/>
          </a:bodyPr>
          <a:lstStyle/>
          <a:p>
            <a:r>
              <a:rPr lang="en-US" dirty="0" err="1">
                <a:latin typeface="Courier New" panose="02070309020205020404" pitchFamily="49" charset="0"/>
                <a:cs typeface="Courier New" panose="02070309020205020404" pitchFamily="49" charset="0"/>
              </a:rPr>
              <a:t>uint</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swVrsMask</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swVrsMask.Load</a:t>
            </a:r>
            <a:r>
              <a:rPr lang="en-US" dirty="0">
                <a:latin typeface="Courier New" panose="02070309020205020404" pitchFamily="49" charset="0"/>
                <a:cs typeface="Courier New" panose="02070309020205020404" pitchFamily="49" charset="0"/>
              </a:rPr>
              <a:t>(</a:t>
            </a:r>
            <a:r>
              <a:rPr lang="en-US" dirty="0" err="1">
                <a:latin typeface="Courier New" panose="02070309020205020404" pitchFamily="49" charset="0"/>
                <a:cs typeface="Courier New" panose="02070309020205020404" pitchFamily="49" charset="0"/>
              </a:rPr>
              <a:t>srcCoordFullRes</a:t>
            </a:r>
            <a:r>
              <a:rPr lang="en-US" dirty="0">
                <a:latin typeface="Courier New" panose="02070309020205020404" pitchFamily="49" charset="0"/>
                <a:cs typeface="Courier New" panose="02070309020205020404" pitchFamily="49" charset="0"/>
              </a:rPr>
              <a:t> );</a:t>
            </a:r>
          </a:p>
          <a:p>
            <a:r>
              <a:rPr lang="en-US" dirty="0" err="1">
                <a:latin typeface="Courier New" panose="02070309020205020404" pitchFamily="49" charset="0"/>
                <a:cs typeface="Courier New" panose="02070309020205020404" pitchFamily="49" charset="0"/>
              </a:rPr>
              <a:t>uint</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sampleMask</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getValidSampleMask</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swVrsMask</a:t>
            </a:r>
            <a:r>
              <a:rPr lang="en-US" dirty="0">
                <a:latin typeface="Courier New" panose="02070309020205020404" pitchFamily="49" charset="0"/>
                <a:cs typeface="Courier New" panose="02070309020205020404" pitchFamily="49" charset="0"/>
              </a:rPr>
              <a:t> );</a:t>
            </a:r>
          </a:p>
          <a:p>
            <a:r>
              <a:rPr lang="en-US" dirty="0" err="1">
                <a:latin typeface="Courier New" panose="02070309020205020404" pitchFamily="49" charset="0"/>
                <a:cs typeface="Courier New" panose="02070309020205020404" pitchFamily="49" charset="0"/>
              </a:rPr>
              <a:t>uint</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sampleItr</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CrossLaneOrUint</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sampleMask</a:t>
            </a:r>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while( </a:t>
            </a:r>
            <a:r>
              <a:rPr lang="en-US" dirty="0" err="1">
                <a:latin typeface="Courier New" panose="02070309020205020404" pitchFamily="49" charset="0"/>
                <a:cs typeface="Courier New" panose="02070309020205020404" pitchFamily="49" charset="0"/>
              </a:rPr>
              <a:t>sampleItr</a:t>
            </a:r>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a:t>
            </a:r>
          </a:p>
          <a:p>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uint</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sampleId</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firstbitlow</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sampleItr</a:t>
            </a:r>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sampleItr</a:t>
            </a:r>
            <a:r>
              <a:rPr lang="en-US" dirty="0">
                <a:latin typeface="Courier New" panose="02070309020205020404" pitchFamily="49" charset="0"/>
                <a:cs typeface="Courier New" panose="02070309020205020404" pitchFamily="49" charset="0"/>
              </a:rPr>
              <a:t> &amp;= ~( 1 &lt;&lt; </a:t>
            </a:r>
            <a:r>
              <a:rPr lang="en-US" dirty="0" err="1">
                <a:latin typeface="Courier New" panose="02070309020205020404" pitchFamily="49" charset="0"/>
                <a:cs typeface="Courier New" panose="02070309020205020404" pitchFamily="49" charset="0"/>
              </a:rPr>
              <a:t>sampleId</a:t>
            </a:r>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  // DO SOMETHING PER SAMPLE</a:t>
            </a:r>
          </a:p>
          <a:p>
            <a:r>
              <a:rPr lang="en-US" dirty="0">
                <a:latin typeface="Courier New" panose="02070309020205020404" pitchFamily="49" charset="0"/>
                <a:cs typeface="Courier New" panose="02070309020205020404" pitchFamily="49" charset="0"/>
              </a:rPr>
              <a:t>}</a:t>
            </a:r>
          </a:p>
        </p:txBody>
      </p:sp>
    </p:spTree>
    <p:extLst>
      <p:ext uri="{BB962C8B-B14F-4D97-AF65-F5344CB8AC3E}">
        <p14:creationId xmlns:p14="http://schemas.microsoft.com/office/powerpoint/2010/main" val="333003213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BD7B9DE-6D53-4FE7-A669-F432CC564EAB}"/>
              </a:ext>
            </a:extLst>
          </p:cNvPr>
          <p:cNvSpPr>
            <a:spLocks noGrp="1"/>
          </p:cNvSpPr>
          <p:nvPr>
            <p:ph type="title"/>
          </p:nvPr>
        </p:nvSpPr>
        <p:spPr/>
        <p:txBody>
          <a:bodyPr>
            <a:normAutofit fontScale="90000"/>
          </a:bodyPr>
          <a:lstStyle/>
          <a:p>
            <a:endParaRPr lang="en-US"/>
          </a:p>
        </p:txBody>
      </p:sp>
      <p:pic>
        <p:nvPicPr>
          <p:cNvPr id="12" name="Picture 11" descr="A close up of a tree&#10;&#10;Description automatically generated">
            <a:extLst>
              <a:ext uri="{FF2B5EF4-FFF2-40B4-BE49-F238E27FC236}">
                <a16:creationId xmlns:a16="http://schemas.microsoft.com/office/drawing/2014/main" id="{58CE2D25-D483-4B21-B8B4-FA25230578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0CE521B-4AA2-41F3-86FD-A35B9F9E1279}"/>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129905548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BD7B9DE-6D53-4FE7-A669-F432CC564EAB}"/>
              </a:ext>
            </a:extLst>
          </p:cNvPr>
          <p:cNvSpPr>
            <a:spLocks noGrp="1"/>
          </p:cNvSpPr>
          <p:nvPr>
            <p:ph type="title"/>
          </p:nvPr>
        </p:nvSpPr>
        <p:spPr/>
        <p:txBody>
          <a:bodyPr>
            <a:normAutofit fontScale="90000"/>
          </a:bodyPr>
          <a:lstStyle/>
          <a:p>
            <a:endParaRPr lang="en-US"/>
          </a:p>
        </p:txBody>
      </p:sp>
      <p:sp>
        <p:nvSpPr>
          <p:cNvPr id="18" name="Content Placeholder 17">
            <a:extLst>
              <a:ext uri="{FF2B5EF4-FFF2-40B4-BE49-F238E27FC236}">
                <a16:creationId xmlns:a16="http://schemas.microsoft.com/office/drawing/2014/main" id="{FA0DA445-0A1F-4464-90C2-2FB364B3918F}"/>
              </a:ext>
            </a:extLst>
          </p:cNvPr>
          <p:cNvSpPr>
            <a:spLocks noGrp="1"/>
          </p:cNvSpPr>
          <p:nvPr>
            <p:ph idx="1"/>
          </p:nvPr>
        </p:nvSpPr>
        <p:spPr/>
        <p:txBody>
          <a:bodyPr/>
          <a:lstStyle/>
          <a:p>
            <a:endParaRPr lang="en-US"/>
          </a:p>
        </p:txBody>
      </p:sp>
      <p:graphicFrame>
        <p:nvGraphicFramePr>
          <p:cNvPr id="20" name="Object 19">
            <a:extLst>
              <a:ext uri="{FF2B5EF4-FFF2-40B4-BE49-F238E27FC236}">
                <a16:creationId xmlns:a16="http://schemas.microsoft.com/office/drawing/2014/main" id="{9AB3C1FE-4159-4D36-9B62-DD2142A47BFC}"/>
              </a:ext>
            </a:extLst>
          </p:cNvPr>
          <p:cNvGraphicFramePr>
            <a:graphicFrameLocks noChangeAspect="1"/>
          </p:cNvGraphicFramePr>
          <p:nvPr/>
        </p:nvGraphicFramePr>
        <p:xfrm>
          <a:off x="-1" y="-23812"/>
          <a:ext cx="12145771" cy="6881812"/>
        </p:xfrm>
        <a:graphic>
          <a:graphicData uri="http://schemas.openxmlformats.org/presentationml/2006/ole">
            <mc:AlternateContent xmlns:mc="http://schemas.openxmlformats.org/markup-compatibility/2006">
              <mc:Choice xmlns:v="urn:schemas-microsoft-com:vml" Requires="v">
                <p:oleObj spid="_x0000_s7376" name="Image" r:id="rId4" imgW="24380640" imgH="13815720" progId="Photoshop.Image.19">
                  <p:embed/>
                </p:oleObj>
              </mc:Choice>
              <mc:Fallback>
                <p:oleObj name="Image" r:id="rId4" imgW="24380640" imgH="13815720" progId="Photoshop.Image.19">
                  <p:embed/>
                  <p:pic>
                    <p:nvPicPr>
                      <p:cNvPr id="20" name="Object 19">
                        <a:extLst>
                          <a:ext uri="{FF2B5EF4-FFF2-40B4-BE49-F238E27FC236}">
                            <a16:creationId xmlns:a16="http://schemas.microsoft.com/office/drawing/2014/main" id="{9AB3C1FE-4159-4D36-9B62-DD2142A47BFC}"/>
                          </a:ext>
                        </a:extLst>
                      </p:cNvPr>
                      <p:cNvPicPr/>
                      <p:nvPr/>
                    </p:nvPicPr>
                    <p:blipFill>
                      <a:blip r:embed="rId5"/>
                      <a:stretch>
                        <a:fillRect/>
                      </a:stretch>
                    </p:blipFill>
                    <p:spPr>
                      <a:xfrm>
                        <a:off x="-1" y="-23812"/>
                        <a:ext cx="12145771" cy="6881812"/>
                      </a:xfrm>
                      <a:prstGeom prst="rect">
                        <a:avLst/>
                      </a:prstGeom>
                    </p:spPr>
                  </p:pic>
                </p:oleObj>
              </mc:Fallback>
            </mc:AlternateContent>
          </a:graphicData>
        </a:graphic>
      </p:graphicFrame>
      <p:sp>
        <p:nvSpPr>
          <p:cNvPr id="5" name="TextBox 4">
            <a:extLst>
              <a:ext uri="{FF2B5EF4-FFF2-40B4-BE49-F238E27FC236}">
                <a16:creationId xmlns:a16="http://schemas.microsoft.com/office/drawing/2014/main" id="{494E4722-DB61-45B3-90D1-8961FEF0BF2D}"/>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86983683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CS Jobs – Wave Compaction</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a:xfrm>
            <a:off x="447040" y="1828800"/>
            <a:ext cx="4133965" cy="4091354"/>
          </a:xfrm>
        </p:spPr>
        <p:txBody>
          <a:bodyPr>
            <a:normAutofit lnSpcReduction="10000"/>
          </a:bodyPr>
          <a:lstStyle/>
          <a:p>
            <a:r>
              <a:rPr lang="en-US" sz="1300" dirty="0"/>
              <a:t>For each 16x16 screen tile</a:t>
            </a:r>
          </a:p>
          <a:p>
            <a:pPr lvl="1"/>
            <a:r>
              <a:rPr lang="en-US" sz="1300" dirty="0"/>
              <a:t>Iterate all quads and order via subsample ID</a:t>
            </a:r>
          </a:p>
          <a:p>
            <a:pPr lvl="1"/>
            <a:r>
              <a:rPr lang="en-US" sz="1300" dirty="0"/>
              <a:t>Compact</a:t>
            </a:r>
          </a:p>
          <a:p>
            <a:pPr lvl="1"/>
            <a:r>
              <a:rPr lang="en-US" sz="1300" dirty="0"/>
              <a:t>Store blocks of 64 thread worth</a:t>
            </a:r>
          </a:p>
          <a:p>
            <a:pPr lvl="2"/>
            <a:r>
              <a:rPr lang="en-US" sz="1300" dirty="0"/>
              <a:t>Per-thread offsets within 16x16 block</a:t>
            </a:r>
          </a:p>
          <a:p>
            <a:pPr lvl="3"/>
            <a:r>
              <a:rPr lang="en-US" sz="1300" dirty="0"/>
              <a:t>(4bit X | 4bit Y)</a:t>
            </a:r>
          </a:p>
          <a:p>
            <a:pPr lvl="2"/>
            <a:r>
              <a:rPr lang="en-US" sz="1300" dirty="0"/>
              <a:t>Per-wave wave iteration count </a:t>
            </a:r>
          </a:p>
          <a:p>
            <a:pPr lvl="3"/>
            <a:r>
              <a:rPr lang="en-US" sz="1300" dirty="0"/>
              <a:t>(2bit)</a:t>
            </a:r>
          </a:p>
          <a:p>
            <a:r>
              <a:rPr lang="en-US" sz="1300" dirty="0"/>
              <a:t>Dispatch CS waves</a:t>
            </a:r>
          </a:p>
          <a:p>
            <a:pPr lvl="1"/>
            <a:r>
              <a:rPr lang="en-US" sz="1300" dirty="0"/>
              <a:t>Lookup </a:t>
            </a:r>
            <a:r>
              <a:rPr lang="en-US" sz="1300" dirty="0" err="1"/>
              <a:t>waveID</a:t>
            </a:r>
            <a:endParaRPr lang="en-US" sz="1300" dirty="0"/>
          </a:p>
          <a:p>
            <a:pPr lvl="1"/>
            <a:r>
              <a:rPr lang="en-US" sz="1300" dirty="0"/>
              <a:t>Lookup per-thread offset block /w </a:t>
            </a:r>
            <a:r>
              <a:rPr lang="en-US" sz="1300" dirty="0" err="1"/>
              <a:t>waveID</a:t>
            </a:r>
            <a:endParaRPr lang="en-US" sz="1300" dirty="0"/>
          </a:p>
          <a:p>
            <a:r>
              <a:rPr lang="en-US" sz="1300" dirty="0"/>
              <a:t>Amount of computed waves per tile:</a:t>
            </a:r>
            <a:br>
              <a:rPr lang="en-US" sz="1300" dirty="0"/>
            </a:br>
            <a:r>
              <a:rPr lang="en-US" sz="1300" dirty="0"/>
              <a:t>(sum(subsamples) + 63)&amp;(~63)</a:t>
            </a:r>
          </a:p>
          <a:p>
            <a:r>
              <a:rPr lang="en-US" sz="1300" dirty="0"/>
              <a:t>No benefit compacting</a:t>
            </a:r>
          </a:p>
          <a:p>
            <a:pPr lvl="1"/>
            <a:r>
              <a:rPr lang="en-US" sz="1100" dirty="0"/>
              <a:t>First wave</a:t>
            </a:r>
          </a:p>
          <a:p>
            <a:pPr lvl="2"/>
            <a:r>
              <a:rPr lang="en-US" sz="900" dirty="0"/>
              <a:t>Sampling pattern guarantees 1</a:t>
            </a:r>
            <a:r>
              <a:rPr lang="en-US" sz="900" baseline="30000" dirty="0"/>
              <a:t>st</a:t>
            </a:r>
            <a:r>
              <a:rPr lang="en-US" sz="900" dirty="0"/>
              <a:t> sample plane always enabled</a:t>
            </a:r>
            <a:endParaRPr lang="en-US" sz="1100" dirty="0"/>
          </a:p>
          <a:p>
            <a:pPr lvl="1"/>
            <a:r>
              <a:rPr lang="en-US" sz="1100" dirty="0"/>
              <a:t>4 wave tiles</a:t>
            </a:r>
          </a:p>
        </p:txBody>
      </p:sp>
      <p:grpSp>
        <p:nvGrpSpPr>
          <p:cNvPr id="5" name="Group 4">
            <a:extLst>
              <a:ext uri="{FF2B5EF4-FFF2-40B4-BE49-F238E27FC236}">
                <a16:creationId xmlns:a16="http://schemas.microsoft.com/office/drawing/2014/main" id="{2A26736D-F330-491B-8A17-F7A1DE9DD562}"/>
              </a:ext>
            </a:extLst>
          </p:cNvPr>
          <p:cNvGrpSpPr/>
          <p:nvPr/>
        </p:nvGrpSpPr>
        <p:grpSpPr>
          <a:xfrm>
            <a:off x="4501822" y="2258759"/>
            <a:ext cx="3051047" cy="2996833"/>
            <a:chOff x="7170806" y="1968440"/>
            <a:chExt cx="5501408" cy="5403653"/>
          </a:xfrm>
        </p:grpSpPr>
        <p:sp>
          <p:nvSpPr>
            <p:cNvPr id="6" name="Rectangle 5">
              <a:extLst>
                <a:ext uri="{FF2B5EF4-FFF2-40B4-BE49-F238E27FC236}">
                  <a16:creationId xmlns:a16="http://schemas.microsoft.com/office/drawing/2014/main" id="{E51D0D90-324D-4E58-B082-75D70256763E}"/>
                </a:ext>
              </a:extLst>
            </p:cNvPr>
            <p:cNvSpPr/>
            <p:nvPr/>
          </p:nvSpPr>
          <p:spPr>
            <a:xfrm>
              <a:off x="8573760" y="333417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85C5390A-8E9A-406A-B660-CBFF49FD7660}"/>
                </a:ext>
              </a:extLst>
            </p:cNvPr>
            <p:cNvSpPr/>
            <p:nvPr/>
          </p:nvSpPr>
          <p:spPr>
            <a:xfrm>
              <a:off x="8734121" y="351245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8" name="Oval 7">
              <a:extLst>
                <a:ext uri="{FF2B5EF4-FFF2-40B4-BE49-F238E27FC236}">
                  <a16:creationId xmlns:a16="http://schemas.microsoft.com/office/drawing/2014/main" id="{57530A12-4764-48F3-A143-9A47244C5C58}"/>
                </a:ext>
              </a:extLst>
            </p:cNvPr>
            <p:cNvSpPr/>
            <p:nvPr/>
          </p:nvSpPr>
          <p:spPr>
            <a:xfrm>
              <a:off x="9455176" y="3512456"/>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9" name="Oval 8">
              <a:extLst>
                <a:ext uri="{FF2B5EF4-FFF2-40B4-BE49-F238E27FC236}">
                  <a16:creationId xmlns:a16="http://schemas.microsoft.com/office/drawing/2014/main" id="{780CFDB1-1334-4E2B-B980-4E96C92935F0}"/>
                </a:ext>
              </a:extLst>
            </p:cNvPr>
            <p:cNvSpPr/>
            <p:nvPr/>
          </p:nvSpPr>
          <p:spPr>
            <a:xfrm>
              <a:off x="8734121" y="4140255"/>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0" name="Oval 9">
              <a:extLst>
                <a:ext uri="{FF2B5EF4-FFF2-40B4-BE49-F238E27FC236}">
                  <a16:creationId xmlns:a16="http://schemas.microsoft.com/office/drawing/2014/main" id="{7EE9C0FB-448E-4FAB-BCFF-479A08457623}"/>
                </a:ext>
              </a:extLst>
            </p:cNvPr>
            <p:cNvSpPr/>
            <p:nvPr/>
          </p:nvSpPr>
          <p:spPr>
            <a:xfrm>
              <a:off x="9455177" y="414025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1" name="Rectangle 10">
              <a:extLst>
                <a:ext uri="{FF2B5EF4-FFF2-40B4-BE49-F238E27FC236}">
                  <a16:creationId xmlns:a16="http://schemas.microsoft.com/office/drawing/2014/main" id="{F96873BE-96C2-4ABC-8783-A38CDD86E562}"/>
                </a:ext>
              </a:extLst>
            </p:cNvPr>
            <p:cNvSpPr/>
            <p:nvPr/>
          </p:nvSpPr>
          <p:spPr>
            <a:xfrm>
              <a:off x="9962576" y="333417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2A4FF24B-63D1-417D-B995-500FA583493E}"/>
                </a:ext>
              </a:extLst>
            </p:cNvPr>
            <p:cNvSpPr/>
            <p:nvPr/>
          </p:nvSpPr>
          <p:spPr>
            <a:xfrm>
              <a:off x="10122937" y="351245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3" name="Oval 12">
              <a:extLst>
                <a:ext uri="{FF2B5EF4-FFF2-40B4-BE49-F238E27FC236}">
                  <a16:creationId xmlns:a16="http://schemas.microsoft.com/office/drawing/2014/main" id="{0A14CE24-4F1A-4169-8B5B-934B371D74B8}"/>
                </a:ext>
              </a:extLst>
            </p:cNvPr>
            <p:cNvSpPr/>
            <p:nvPr/>
          </p:nvSpPr>
          <p:spPr>
            <a:xfrm>
              <a:off x="10843992" y="3512456"/>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14" name="Oval 13">
              <a:extLst>
                <a:ext uri="{FF2B5EF4-FFF2-40B4-BE49-F238E27FC236}">
                  <a16:creationId xmlns:a16="http://schemas.microsoft.com/office/drawing/2014/main" id="{0746961D-67F4-4355-BC80-3532FC775322}"/>
                </a:ext>
              </a:extLst>
            </p:cNvPr>
            <p:cNvSpPr/>
            <p:nvPr/>
          </p:nvSpPr>
          <p:spPr>
            <a:xfrm>
              <a:off x="10122937" y="4140255"/>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5" name="Oval 14">
              <a:extLst>
                <a:ext uri="{FF2B5EF4-FFF2-40B4-BE49-F238E27FC236}">
                  <a16:creationId xmlns:a16="http://schemas.microsoft.com/office/drawing/2014/main" id="{D4CDD5BF-73C2-4927-A93D-4F75FEC6D358}"/>
                </a:ext>
              </a:extLst>
            </p:cNvPr>
            <p:cNvSpPr/>
            <p:nvPr/>
          </p:nvSpPr>
          <p:spPr>
            <a:xfrm>
              <a:off x="10843993" y="414025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6" name="Rectangle 15">
              <a:extLst>
                <a:ext uri="{FF2B5EF4-FFF2-40B4-BE49-F238E27FC236}">
                  <a16:creationId xmlns:a16="http://schemas.microsoft.com/office/drawing/2014/main" id="{8EB4CF31-3A73-438F-9884-FC336C2797EF}"/>
                </a:ext>
              </a:extLst>
            </p:cNvPr>
            <p:cNvSpPr/>
            <p:nvPr/>
          </p:nvSpPr>
          <p:spPr>
            <a:xfrm>
              <a:off x="8568763" y="4699906"/>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FF3003F5-2C04-43CB-88C7-976F9BE86B7B}"/>
                </a:ext>
              </a:extLst>
            </p:cNvPr>
            <p:cNvSpPr/>
            <p:nvPr/>
          </p:nvSpPr>
          <p:spPr>
            <a:xfrm>
              <a:off x="8729124" y="487819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8" name="Oval 17">
              <a:extLst>
                <a:ext uri="{FF2B5EF4-FFF2-40B4-BE49-F238E27FC236}">
                  <a16:creationId xmlns:a16="http://schemas.microsoft.com/office/drawing/2014/main" id="{6980BA19-FA70-40F1-87BD-184C1442ABB6}"/>
                </a:ext>
              </a:extLst>
            </p:cNvPr>
            <p:cNvSpPr/>
            <p:nvPr/>
          </p:nvSpPr>
          <p:spPr>
            <a:xfrm>
              <a:off x="9450179" y="4878189"/>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9" name="Oval 18">
              <a:extLst>
                <a:ext uri="{FF2B5EF4-FFF2-40B4-BE49-F238E27FC236}">
                  <a16:creationId xmlns:a16="http://schemas.microsoft.com/office/drawing/2014/main" id="{8A702C6D-4265-4A64-87FB-747B5E141223}"/>
                </a:ext>
              </a:extLst>
            </p:cNvPr>
            <p:cNvSpPr/>
            <p:nvPr/>
          </p:nvSpPr>
          <p:spPr>
            <a:xfrm>
              <a:off x="8729124" y="5505988"/>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20" name="Oval 19">
              <a:extLst>
                <a:ext uri="{FF2B5EF4-FFF2-40B4-BE49-F238E27FC236}">
                  <a16:creationId xmlns:a16="http://schemas.microsoft.com/office/drawing/2014/main" id="{655C3E0E-BBEF-4E09-9695-C29592FDC2F9}"/>
                </a:ext>
              </a:extLst>
            </p:cNvPr>
            <p:cNvSpPr/>
            <p:nvPr/>
          </p:nvSpPr>
          <p:spPr>
            <a:xfrm>
              <a:off x="9450180" y="5505987"/>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21" name="Rectangle 20">
              <a:extLst>
                <a:ext uri="{FF2B5EF4-FFF2-40B4-BE49-F238E27FC236}">
                  <a16:creationId xmlns:a16="http://schemas.microsoft.com/office/drawing/2014/main" id="{1DC7EACF-5504-47C7-B835-22CDE1A502BA}"/>
                </a:ext>
              </a:extLst>
            </p:cNvPr>
            <p:cNvSpPr/>
            <p:nvPr/>
          </p:nvSpPr>
          <p:spPr>
            <a:xfrm>
              <a:off x="9955400" y="4698977"/>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1782CBA5-6A93-4585-9725-7D09D992EF19}"/>
                </a:ext>
              </a:extLst>
            </p:cNvPr>
            <p:cNvSpPr/>
            <p:nvPr/>
          </p:nvSpPr>
          <p:spPr>
            <a:xfrm>
              <a:off x="10131001" y="487726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23" name="Oval 22">
              <a:extLst>
                <a:ext uri="{FF2B5EF4-FFF2-40B4-BE49-F238E27FC236}">
                  <a16:creationId xmlns:a16="http://schemas.microsoft.com/office/drawing/2014/main" id="{B4A4EAD4-95AC-4C28-8EAD-D906CDBDB4C2}"/>
                </a:ext>
              </a:extLst>
            </p:cNvPr>
            <p:cNvSpPr/>
            <p:nvPr/>
          </p:nvSpPr>
          <p:spPr>
            <a:xfrm>
              <a:off x="10852056" y="487726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24" name="Oval 23">
              <a:extLst>
                <a:ext uri="{FF2B5EF4-FFF2-40B4-BE49-F238E27FC236}">
                  <a16:creationId xmlns:a16="http://schemas.microsoft.com/office/drawing/2014/main" id="{46F861B6-F5C3-4E55-BF3D-48B71B3CC2D8}"/>
                </a:ext>
              </a:extLst>
            </p:cNvPr>
            <p:cNvSpPr/>
            <p:nvPr/>
          </p:nvSpPr>
          <p:spPr>
            <a:xfrm>
              <a:off x="10131001" y="5505059"/>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25" name="Oval 24">
              <a:extLst>
                <a:ext uri="{FF2B5EF4-FFF2-40B4-BE49-F238E27FC236}">
                  <a16:creationId xmlns:a16="http://schemas.microsoft.com/office/drawing/2014/main" id="{D934A86B-0072-45E6-966D-F79C671104E3}"/>
                </a:ext>
              </a:extLst>
            </p:cNvPr>
            <p:cNvSpPr/>
            <p:nvPr/>
          </p:nvSpPr>
          <p:spPr>
            <a:xfrm>
              <a:off x="10852057" y="5505058"/>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26" name="Rectangle 25">
              <a:extLst>
                <a:ext uri="{FF2B5EF4-FFF2-40B4-BE49-F238E27FC236}">
                  <a16:creationId xmlns:a16="http://schemas.microsoft.com/office/drawing/2014/main" id="{2D3707DA-E7CF-4371-B672-B6E3E04B9765}"/>
                </a:ext>
              </a:extLst>
            </p:cNvPr>
            <p:cNvSpPr/>
            <p:nvPr/>
          </p:nvSpPr>
          <p:spPr>
            <a:xfrm>
              <a:off x="7170806" y="1968440"/>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D59537D9-A9DA-436A-B031-12523ABA99DB}"/>
                </a:ext>
              </a:extLst>
            </p:cNvPr>
            <p:cNvSpPr/>
            <p:nvPr/>
          </p:nvSpPr>
          <p:spPr>
            <a:xfrm>
              <a:off x="7331167" y="2146724"/>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28" name="Oval 27">
              <a:extLst>
                <a:ext uri="{FF2B5EF4-FFF2-40B4-BE49-F238E27FC236}">
                  <a16:creationId xmlns:a16="http://schemas.microsoft.com/office/drawing/2014/main" id="{A13FA777-41F3-4CD2-A021-B8A451D3CB53}"/>
                </a:ext>
              </a:extLst>
            </p:cNvPr>
            <p:cNvSpPr/>
            <p:nvPr/>
          </p:nvSpPr>
          <p:spPr>
            <a:xfrm>
              <a:off x="8052222" y="2146723"/>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29" name="Oval 28">
              <a:extLst>
                <a:ext uri="{FF2B5EF4-FFF2-40B4-BE49-F238E27FC236}">
                  <a16:creationId xmlns:a16="http://schemas.microsoft.com/office/drawing/2014/main" id="{A177756F-944B-4392-BC57-DE31305941F8}"/>
                </a:ext>
              </a:extLst>
            </p:cNvPr>
            <p:cNvSpPr/>
            <p:nvPr/>
          </p:nvSpPr>
          <p:spPr>
            <a:xfrm>
              <a:off x="7331167" y="277452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30" name="Oval 29">
              <a:extLst>
                <a:ext uri="{FF2B5EF4-FFF2-40B4-BE49-F238E27FC236}">
                  <a16:creationId xmlns:a16="http://schemas.microsoft.com/office/drawing/2014/main" id="{7AFEF37A-46BC-4081-B8D2-0C10D2D52149}"/>
                </a:ext>
              </a:extLst>
            </p:cNvPr>
            <p:cNvSpPr/>
            <p:nvPr/>
          </p:nvSpPr>
          <p:spPr>
            <a:xfrm>
              <a:off x="8052223" y="2774521"/>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31" name="Rectangle 30">
              <a:extLst>
                <a:ext uri="{FF2B5EF4-FFF2-40B4-BE49-F238E27FC236}">
                  <a16:creationId xmlns:a16="http://schemas.microsoft.com/office/drawing/2014/main" id="{6F61404E-CC3E-4BC6-8597-CE601C3B552F}"/>
                </a:ext>
              </a:extLst>
            </p:cNvPr>
            <p:cNvSpPr/>
            <p:nvPr/>
          </p:nvSpPr>
          <p:spPr>
            <a:xfrm>
              <a:off x="8567242" y="1968440"/>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a:extLst>
                <a:ext uri="{FF2B5EF4-FFF2-40B4-BE49-F238E27FC236}">
                  <a16:creationId xmlns:a16="http://schemas.microsoft.com/office/drawing/2014/main" id="{16383F2B-79F0-41A2-9CEF-48BEAB931474}"/>
                </a:ext>
              </a:extLst>
            </p:cNvPr>
            <p:cNvSpPr/>
            <p:nvPr/>
          </p:nvSpPr>
          <p:spPr>
            <a:xfrm>
              <a:off x="8727603" y="2146724"/>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33" name="Oval 32">
              <a:extLst>
                <a:ext uri="{FF2B5EF4-FFF2-40B4-BE49-F238E27FC236}">
                  <a16:creationId xmlns:a16="http://schemas.microsoft.com/office/drawing/2014/main" id="{F59B9D93-75D9-4E63-A991-E901EBAD5F93}"/>
                </a:ext>
              </a:extLst>
            </p:cNvPr>
            <p:cNvSpPr/>
            <p:nvPr/>
          </p:nvSpPr>
          <p:spPr>
            <a:xfrm>
              <a:off x="9448658" y="2146723"/>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34" name="Oval 33">
              <a:extLst>
                <a:ext uri="{FF2B5EF4-FFF2-40B4-BE49-F238E27FC236}">
                  <a16:creationId xmlns:a16="http://schemas.microsoft.com/office/drawing/2014/main" id="{150BE2E1-26E2-4D84-968C-AFDF537F7F87}"/>
                </a:ext>
              </a:extLst>
            </p:cNvPr>
            <p:cNvSpPr/>
            <p:nvPr/>
          </p:nvSpPr>
          <p:spPr>
            <a:xfrm>
              <a:off x="8727603" y="2774522"/>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35" name="Oval 34">
              <a:extLst>
                <a:ext uri="{FF2B5EF4-FFF2-40B4-BE49-F238E27FC236}">
                  <a16:creationId xmlns:a16="http://schemas.microsoft.com/office/drawing/2014/main" id="{88A0C887-73E1-4263-9A10-91F8F27255F7}"/>
                </a:ext>
              </a:extLst>
            </p:cNvPr>
            <p:cNvSpPr/>
            <p:nvPr/>
          </p:nvSpPr>
          <p:spPr>
            <a:xfrm>
              <a:off x="9448659" y="2774521"/>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36" name="Rectangle 35">
              <a:extLst>
                <a:ext uri="{FF2B5EF4-FFF2-40B4-BE49-F238E27FC236}">
                  <a16:creationId xmlns:a16="http://schemas.microsoft.com/office/drawing/2014/main" id="{97AA8076-5EF9-4155-8CA2-A3BDC2EF5362}"/>
                </a:ext>
              </a:extLst>
            </p:cNvPr>
            <p:cNvSpPr/>
            <p:nvPr/>
          </p:nvSpPr>
          <p:spPr>
            <a:xfrm>
              <a:off x="7173429" y="333417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Oval 36">
              <a:extLst>
                <a:ext uri="{FF2B5EF4-FFF2-40B4-BE49-F238E27FC236}">
                  <a16:creationId xmlns:a16="http://schemas.microsoft.com/office/drawing/2014/main" id="{B1A01EA2-A6D8-4F94-97B3-D1FD166A071D}"/>
                </a:ext>
              </a:extLst>
            </p:cNvPr>
            <p:cNvSpPr/>
            <p:nvPr/>
          </p:nvSpPr>
          <p:spPr>
            <a:xfrm>
              <a:off x="7333790" y="351245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38" name="Oval 37">
              <a:extLst>
                <a:ext uri="{FF2B5EF4-FFF2-40B4-BE49-F238E27FC236}">
                  <a16:creationId xmlns:a16="http://schemas.microsoft.com/office/drawing/2014/main" id="{A58D8CB8-A02D-40E9-8C6A-FC941B14EA46}"/>
                </a:ext>
              </a:extLst>
            </p:cNvPr>
            <p:cNvSpPr/>
            <p:nvPr/>
          </p:nvSpPr>
          <p:spPr>
            <a:xfrm>
              <a:off x="8054845" y="3512456"/>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39" name="Oval 38">
              <a:extLst>
                <a:ext uri="{FF2B5EF4-FFF2-40B4-BE49-F238E27FC236}">
                  <a16:creationId xmlns:a16="http://schemas.microsoft.com/office/drawing/2014/main" id="{7EDCE8D5-1DB4-4C3D-8ACE-2F0C1F809F7D}"/>
                </a:ext>
              </a:extLst>
            </p:cNvPr>
            <p:cNvSpPr/>
            <p:nvPr/>
          </p:nvSpPr>
          <p:spPr>
            <a:xfrm>
              <a:off x="7333790" y="4140255"/>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40" name="Oval 39">
              <a:extLst>
                <a:ext uri="{FF2B5EF4-FFF2-40B4-BE49-F238E27FC236}">
                  <a16:creationId xmlns:a16="http://schemas.microsoft.com/office/drawing/2014/main" id="{BAA13226-1D4B-4AE8-B0CC-04823660914F}"/>
                </a:ext>
              </a:extLst>
            </p:cNvPr>
            <p:cNvSpPr/>
            <p:nvPr/>
          </p:nvSpPr>
          <p:spPr>
            <a:xfrm>
              <a:off x="8054846" y="414025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41" name="Rectangle 40">
              <a:extLst>
                <a:ext uri="{FF2B5EF4-FFF2-40B4-BE49-F238E27FC236}">
                  <a16:creationId xmlns:a16="http://schemas.microsoft.com/office/drawing/2014/main" id="{A0DC177A-C4EE-4DE1-873D-AD2C92A7E018}"/>
                </a:ext>
              </a:extLst>
            </p:cNvPr>
            <p:cNvSpPr/>
            <p:nvPr/>
          </p:nvSpPr>
          <p:spPr>
            <a:xfrm>
              <a:off x="9955400" y="1968440"/>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a:extLst>
                <a:ext uri="{FF2B5EF4-FFF2-40B4-BE49-F238E27FC236}">
                  <a16:creationId xmlns:a16="http://schemas.microsoft.com/office/drawing/2014/main" id="{6A16863B-DDF6-41D4-B6A3-1A99146EFC68}"/>
                </a:ext>
              </a:extLst>
            </p:cNvPr>
            <p:cNvSpPr/>
            <p:nvPr/>
          </p:nvSpPr>
          <p:spPr>
            <a:xfrm>
              <a:off x="10115761" y="2146724"/>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43" name="Oval 42">
              <a:extLst>
                <a:ext uri="{FF2B5EF4-FFF2-40B4-BE49-F238E27FC236}">
                  <a16:creationId xmlns:a16="http://schemas.microsoft.com/office/drawing/2014/main" id="{E2D3C2E8-8BCF-4C04-B572-B7E3B945C387}"/>
                </a:ext>
              </a:extLst>
            </p:cNvPr>
            <p:cNvSpPr/>
            <p:nvPr/>
          </p:nvSpPr>
          <p:spPr>
            <a:xfrm>
              <a:off x="10836816" y="2146723"/>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44" name="Oval 43">
              <a:extLst>
                <a:ext uri="{FF2B5EF4-FFF2-40B4-BE49-F238E27FC236}">
                  <a16:creationId xmlns:a16="http://schemas.microsoft.com/office/drawing/2014/main" id="{5E7187B0-EEE5-4473-80B4-3A350A844D88}"/>
                </a:ext>
              </a:extLst>
            </p:cNvPr>
            <p:cNvSpPr/>
            <p:nvPr/>
          </p:nvSpPr>
          <p:spPr>
            <a:xfrm>
              <a:off x="10115761" y="2774522"/>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45" name="Oval 44">
              <a:extLst>
                <a:ext uri="{FF2B5EF4-FFF2-40B4-BE49-F238E27FC236}">
                  <a16:creationId xmlns:a16="http://schemas.microsoft.com/office/drawing/2014/main" id="{F928E9BC-4D05-4034-A727-4103E65AF007}"/>
                </a:ext>
              </a:extLst>
            </p:cNvPr>
            <p:cNvSpPr/>
            <p:nvPr/>
          </p:nvSpPr>
          <p:spPr>
            <a:xfrm>
              <a:off x="10836817" y="2774521"/>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46" name="Rectangle 45">
              <a:extLst>
                <a:ext uri="{FF2B5EF4-FFF2-40B4-BE49-F238E27FC236}">
                  <a16:creationId xmlns:a16="http://schemas.microsoft.com/office/drawing/2014/main" id="{0616FE18-D939-4D20-985B-A97071E9B69E}"/>
                </a:ext>
              </a:extLst>
            </p:cNvPr>
            <p:cNvSpPr/>
            <p:nvPr/>
          </p:nvSpPr>
          <p:spPr>
            <a:xfrm>
              <a:off x="7170806" y="4698977"/>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a:extLst>
                <a:ext uri="{FF2B5EF4-FFF2-40B4-BE49-F238E27FC236}">
                  <a16:creationId xmlns:a16="http://schemas.microsoft.com/office/drawing/2014/main" id="{744F53A0-A9AA-4947-9A47-B33A4AC31666}"/>
                </a:ext>
              </a:extLst>
            </p:cNvPr>
            <p:cNvSpPr/>
            <p:nvPr/>
          </p:nvSpPr>
          <p:spPr>
            <a:xfrm>
              <a:off x="7331167" y="487726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48" name="Oval 47">
              <a:extLst>
                <a:ext uri="{FF2B5EF4-FFF2-40B4-BE49-F238E27FC236}">
                  <a16:creationId xmlns:a16="http://schemas.microsoft.com/office/drawing/2014/main" id="{89268F0B-6FDA-4494-A2C5-770E4D36CBA4}"/>
                </a:ext>
              </a:extLst>
            </p:cNvPr>
            <p:cNvSpPr/>
            <p:nvPr/>
          </p:nvSpPr>
          <p:spPr>
            <a:xfrm>
              <a:off x="8052222" y="4877260"/>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49" name="Oval 48">
              <a:extLst>
                <a:ext uri="{FF2B5EF4-FFF2-40B4-BE49-F238E27FC236}">
                  <a16:creationId xmlns:a16="http://schemas.microsoft.com/office/drawing/2014/main" id="{84D49AF6-63A7-463F-A8FA-B0019B4CA2D9}"/>
                </a:ext>
              </a:extLst>
            </p:cNvPr>
            <p:cNvSpPr/>
            <p:nvPr/>
          </p:nvSpPr>
          <p:spPr>
            <a:xfrm>
              <a:off x="7331167" y="5505059"/>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50" name="Oval 49">
              <a:extLst>
                <a:ext uri="{FF2B5EF4-FFF2-40B4-BE49-F238E27FC236}">
                  <a16:creationId xmlns:a16="http://schemas.microsoft.com/office/drawing/2014/main" id="{6D103038-8C14-4EBF-BA1C-3180952885FE}"/>
                </a:ext>
              </a:extLst>
            </p:cNvPr>
            <p:cNvSpPr/>
            <p:nvPr/>
          </p:nvSpPr>
          <p:spPr>
            <a:xfrm>
              <a:off x="8052223" y="5505058"/>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51" name="Rectangle 50">
              <a:extLst>
                <a:ext uri="{FF2B5EF4-FFF2-40B4-BE49-F238E27FC236}">
                  <a16:creationId xmlns:a16="http://schemas.microsoft.com/office/drawing/2014/main" id="{9E2F30E6-4BBD-40C3-B775-94F14F4D2270}"/>
                </a:ext>
              </a:extLst>
            </p:cNvPr>
            <p:cNvSpPr/>
            <p:nvPr/>
          </p:nvSpPr>
          <p:spPr>
            <a:xfrm>
              <a:off x="11341556" y="333417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Oval 51">
              <a:extLst>
                <a:ext uri="{FF2B5EF4-FFF2-40B4-BE49-F238E27FC236}">
                  <a16:creationId xmlns:a16="http://schemas.microsoft.com/office/drawing/2014/main" id="{5F2AB715-5B6D-4B92-BE89-F3D6EBFE75D0}"/>
                </a:ext>
              </a:extLst>
            </p:cNvPr>
            <p:cNvSpPr/>
            <p:nvPr/>
          </p:nvSpPr>
          <p:spPr>
            <a:xfrm>
              <a:off x="11501917" y="351245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53" name="Oval 52">
              <a:extLst>
                <a:ext uri="{FF2B5EF4-FFF2-40B4-BE49-F238E27FC236}">
                  <a16:creationId xmlns:a16="http://schemas.microsoft.com/office/drawing/2014/main" id="{07182D13-A5A2-4F36-A32D-B4767FAED5AD}"/>
                </a:ext>
              </a:extLst>
            </p:cNvPr>
            <p:cNvSpPr/>
            <p:nvPr/>
          </p:nvSpPr>
          <p:spPr>
            <a:xfrm>
              <a:off x="12222972" y="3512456"/>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54" name="Oval 53">
              <a:extLst>
                <a:ext uri="{FF2B5EF4-FFF2-40B4-BE49-F238E27FC236}">
                  <a16:creationId xmlns:a16="http://schemas.microsoft.com/office/drawing/2014/main" id="{9F7C4FCC-A6BD-4877-90DD-CCA8FC55EA6B}"/>
                </a:ext>
              </a:extLst>
            </p:cNvPr>
            <p:cNvSpPr/>
            <p:nvPr/>
          </p:nvSpPr>
          <p:spPr>
            <a:xfrm>
              <a:off x="11501917" y="4140255"/>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55" name="Oval 54">
              <a:extLst>
                <a:ext uri="{FF2B5EF4-FFF2-40B4-BE49-F238E27FC236}">
                  <a16:creationId xmlns:a16="http://schemas.microsoft.com/office/drawing/2014/main" id="{6D4EDA92-0BEA-4EF1-B10A-7C9052679608}"/>
                </a:ext>
              </a:extLst>
            </p:cNvPr>
            <p:cNvSpPr/>
            <p:nvPr/>
          </p:nvSpPr>
          <p:spPr>
            <a:xfrm>
              <a:off x="12222973" y="414025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56" name="Rectangle 55">
              <a:extLst>
                <a:ext uri="{FF2B5EF4-FFF2-40B4-BE49-F238E27FC236}">
                  <a16:creationId xmlns:a16="http://schemas.microsoft.com/office/drawing/2014/main" id="{5E781EEE-DFFC-4F42-8E8B-E730A617B6DF}"/>
                </a:ext>
              </a:extLst>
            </p:cNvPr>
            <p:cNvSpPr/>
            <p:nvPr/>
          </p:nvSpPr>
          <p:spPr>
            <a:xfrm>
              <a:off x="11334380" y="4698977"/>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Oval 56">
              <a:extLst>
                <a:ext uri="{FF2B5EF4-FFF2-40B4-BE49-F238E27FC236}">
                  <a16:creationId xmlns:a16="http://schemas.microsoft.com/office/drawing/2014/main" id="{99C71F03-A137-4F46-B24E-480615E81DC6}"/>
                </a:ext>
              </a:extLst>
            </p:cNvPr>
            <p:cNvSpPr/>
            <p:nvPr/>
          </p:nvSpPr>
          <p:spPr>
            <a:xfrm>
              <a:off x="11509981" y="487726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58" name="Oval 57">
              <a:extLst>
                <a:ext uri="{FF2B5EF4-FFF2-40B4-BE49-F238E27FC236}">
                  <a16:creationId xmlns:a16="http://schemas.microsoft.com/office/drawing/2014/main" id="{5A58FEB5-207B-4A5A-8C7B-686D79B86924}"/>
                </a:ext>
              </a:extLst>
            </p:cNvPr>
            <p:cNvSpPr/>
            <p:nvPr/>
          </p:nvSpPr>
          <p:spPr>
            <a:xfrm>
              <a:off x="12231036" y="487726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59" name="Oval 58">
              <a:extLst>
                <a:ext uri="{FF2B5EF4-FFF2-40B4-BE49-F238E27FC236}">
                  <a16:creationId xmlns:a16="http://schemas.microsoft.com/office/drawing/2014/main" id="{7D0065F4-A9D1-4412-8330-2F9A305AA790}"/>
                </a:ext>
              </a:extLst>
            </p:cNvPr>
            <p:cNvSpPr/>
            <p:nvPr/>
          </p:nvSpPr>
          <p:spPr>
            <a:xfrm>
              <a:off x="11509981" y="5505059"/>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60" name="Oval 59">
              <a:extLst>
                <a:ext uri="{FF2B5EF4-FFF2-40B4-BE49-F238E27FC236}">
                  <a16:creationId xmlns:a16="http://schemas.microsoft.com/office/drawing/2014/main" id="{17CB8E86-FF2F-4DE4-9775-E5F3526B454A}"/>
                </a:ext>
              </a:extLst>
            </p:cNvPr>
            <p:cNvSpPr/>
            <p:nvPr/>
          </p:nvSpPr>
          <p:spPr>
            <a:xfrm>
              <a:off x="12231037" y="5505058"/>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61" name="Rectangle 60">
              <a:extLst>
                <a:ext uri="{FF2B5EF4-FFF2-40B4-BE49-F238E27FC236}">
                  <a16:creationId xmlns:a16="http://schemas.microsoft.com/office/drawing/2014/main" id="{409488A3-C83E-4F71-B07A-98A03C567152}"/>
                </a:ext>
              </a:extLst>
            </p:cNvPr>
            <p:cNvSpPr/>
            <p:nvPr/>
          </p:nvSpPr>
          <p:spPr>
            <a:xfrm>
              <a:off x="11334380" y="1968440"/>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Oval 61">
              <a:extLst>
                <a:ext uri="{FF2B5EF4-FFF2-40B4-BE49-F238E27FC236}">
                  <a16:creationId xmlns:a16="http://schemas.microsoft.com/office/drawing/2014/main" id="{337D68F9-99A4-44FD-B831-8C07599DCAC8}"/>
                </a:ext>
              </a:extLst>
            </p:cNvPr>
            <p:cNvSpPr/>
            <p:nvPr/>
          </p:nvSpPr>
          <p:spPr>
            <a:xfrm>
              <a:off x="11494741" y="2146724"/>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63" name="Oval 62">
              <a:extLst>
                <a:ext uri="{FF2B5EF4-FFF2-40B4-BE49-F238E27FC236}">
                  <a16:creationId xmlns:a16="http://schemas.microsoft.com/office/drawing/2014/main" id="{F03752A8-83E6-48FB-9495-1CCF6F29EF32}"/>
                </a:ext>
              </a:extLst>
            </p:cNvPr>
            <p:cNvSpPr/>
            <p:nvPr/>
          </p:nvSpPr>
          <p:spPr>
            <a:xfrm>
              <a:off x="12215796" y="2146723"/>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64" name="Oval 63">
              <a:extLst>
                <a:ext uri="{FF2B5EF4-FFF2-40B4-BE49-F238E27FC236}">
                  <a16:creationId xmlns:a16="http://schemas.microsoft.com/office/drawing/2014/main" id="{7274A84A-BA22-46EF-A388-D2988552B418}"/>
                </a:ext>
              </a:extLst>
            </p:cNvPr>
            <p:cNvSpPr/>
            <p:nvPr/>
          </p:nvSpPr>
          <p:spPr>
            <a:xfrm>
              <a:off x="11494741" y="277452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65" name="Oval 64">
              <a:extLst>
                <a:ext uri="{FF2B5EF4-FFF2-40B4-BE49-F238E27FC236}">
                  <a16:creationId xmlns:a16="http://schemas.microsoft.com/office/drawing/2014/main" id="{F3B06541-A288-47D5-A6E1-B1C6A1606D10}"/>
                </a:ext>
              </a:extLst>
            </p:cNvPr>
            <p:cNvSpPr/>
            <p:nvPr/>
          </p:nvSpPr>
          <p:spPr>
            <a:xfrm>
              <a:off x="12215797" y="2774521"/>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66" name="Rectangle 65">
              <a:extLst>
                <a:ext uri="{FF2B5EF4-FFF2-40B4-BE49-F238E27FC236}">
                  <a16:creationId xmlns:a16="http://schemas.microsoft.com/office/drawing/2014/main" id="{287573F9-AE80-4A17-AE29-B0A73845AE64}"/>
                </a:ext>
              </a:extLst>
            </p:cNvPr>
            <p:cNvSpPr/>
            <p:nvPr/>
          </p:nvSpPr>
          <p:spPr>
            <a:xfrm>
              <a:off x="8573760" y="6063781"/>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Oval 66">
              <a:extLst>
                <a:ext uri="{FF2B5EF4-FFF2-40B4-BE49-F238E27FC236}">
                  <a16:creationId xmlns:a16="http://schemas.microsoft.com/office/drawing/2014/main" id="{C32EE1E3-AB64-4A83-9328-35049323E095}"/>
                </a:ext>
              </a:extLst>
            </p:cNvPr>
            <p:cNvSpPr/>
            <p:nvPr/>
          </p:nvSpPr>
          <p:spPr>
            <a:xfrm>
              <a:off x="8734121" y="6242065"/>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68" name="Oval 67">
              <a:extLst>
                <a:ext uri="{FF2B5EF4-FFF2-40B4-BE49-F238E27FC236}">
                  <a16:creationId xmlns:a16="http://schemas.microsoft.com/office/drawing/2014/main" id="{7DC7ADA7-BC0C-4D11-8F46-D47CEC64F532}"/>
                </a:ext>
              </a:extLst>
            </p:cNvPr>
            <p:cNvSpPr/>
            <p:nvPr/>
          </p:nvSpPr>
          <p:spPr>
            <a:xfrm>
              <a:off x="9455176" y="624206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69" name="Oval 68">
              <a:extLst>
                <a:ext uri="{FF2B5EF4-FFF2-40B4-BE49-F238E27FC236}">
                  <a16:creationId xmlns:a16="http://schemas.microsoft.com/office/drawing/2014/main" id="{5C8509C9-CFA5-4EB8-B7F7-5999F65E7B44}"/>
                </a:ext>
              </a:extLst>
            </p:cNvPr>
            <p:cNvSpPr/>
            <p:nvPr/>
          </p:nvSpPr>
          <p:spPr>
            <a:xfrm>
              <a:off x="8734121" y="6869863"/>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70" name="Oval 69">
              <a:extLst>
                <a:ext uri="{FF2B5EF4-FFF2-40B4-BE49-F238E27FC236}">
                  <a16:creationId xmlns:a16="http://schemas.microsoft.com/office/drawing/2014/main" id="{B1F145CF-B619-410D-9835-655935F2B6AE}"/>
                </a:ext>
              </a:extLst>
            </p:cNvPr>
            <p:cNvSpPr/>
            <p:nvPr/>
          </p:nvSpPr>
          <p:spPr>
            <a:xfrm>
              <a:off x="9455177" y="6869862"/>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71" name="Rectangle 70">
              <a:extLst>
                <a:ext uri="{FF2B5EF4-FFF2-40B4-BE49-F238E27FC236}">
                  <a16:creationId xmlns:a16="http://schemas.microsoft.com/office/drawing/2014/main" id="{7A87DEF8-70A9-4D03-AA9A-D8DB5AFD989C}"/>
                </a:ext>
              </a:extLst>
            </p:cNvPr>
            <p:cNvSpPr/>
            <p:nvPr/>
          </p:nvSpPr>
          <p:spPr>
            <a:xfrm>
              <a:off x="9962576" y="6063781"/>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Oval 71">
              <a:extLst>
                <a:ext uri="{FF2B5EF4-FFF2-40B4-BE49-F238E27FC236}">
                  <a16:creationId xmlns:a16="http://schemas.microsoft.com/office/drawing/2014/main" id="{D32CDDBA-A5CA-4B82-8D0C-46A3C2928E82}"/>
                </a:ext>
              </a:extLst>
            </p:cNvPr>
            <p:cNvSpPr/>
            <p:nvPr/>
          </p:nvSpPr>
          <p:spPr>
            <a:xfrm>
              <a:off x="10122937" y="6242065"/>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73" name="Oval 72">
              <a:extLst>
                <a:ext uri="{FF2B5EF4-FFF2-40B4-BE49-F238E27FC236}">
                  <a16:creationId xmlns:a16="http://schemas.microsoft.com/office/drawing/2014/main" id="{2EF42297-F002-4D00-9842-EB9E93E1B17E}"/>
                </a:ext>
              </a:extLst>
            </p:cNvPr>
            <p:cNvSpPr/>
            <p:nvPr/>
          </p:nvSpPr>
          <p:spPr>
            <a:xfrm>
              <a:off x="10843992" y="6242064"/>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74" name="Oval 73">
              <a:extLst>
                <a:ext uri="{FF2B5EF4-FFF2-40B4-BE49-F238E27FC236}">
                  <a16:creationId xmlns:a16="http://schemas.microsoft.com/office/drawing/2014/main" id="{9438EE51-1E4C-41A7-AF6E-883287F7E902}"/>
                </a:ext>
              </a:extLst>
            </p:cNvPr>
            <p:cNvSpPr/>
            <p:nvPr/>
          </p:nvSpPr>
          <p:spPr>
            <a:xfrm>
              <a:off x="10122937" y="6869863"/>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75" name="Oval 74">
              <a:extLst>
                <a:ext uri="{FF2B5EF4-FFF2-40B4-BE49-F238E27FC236}">
                  <a16:creationId xmlns:a16="http://schemas.microsoft.com/office/drawing/2014/main" id="{11E3DEFF-084C-459D-A29C-65995DD2B464}"/>
                </a:ext>
              </a:extLst>
            </p:cNvPr>
            <p:cNvSpPr/>
            <p:nvPr/>
          </p:nvSpPr>
          <p:spPr>
            <a:xfrm>
              <a:off x="10843993" y="6869862"/>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76" name="Rectangle 75">
              <a:extLst>
                <a:ext uri="{FF2B5EF4-FFF2-40B4-BE49-F238E27FC236}">
                  <a16:creationId xmlns:a16="http://schemas.microsoft.com/office/drawing/2014/main" id="{4EF9C1F8-50A9-4AE6-83A9-326F1242850A}"/>
                </a:ext>
              </a:extLst>
            </p:cNvPr>
            <p:cNvSpPr/>
            <p:nvPr/>
          </p:nvSpPr>
          <p:spPr>
            <a:xfrm>
              <a:off x="7173429" y="6063781"/>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Oval 76">
              <a:extLst>
                <a:ext uri="{FF2B5EF4-FFF2-40B4-BE49-F238E27FC236}">
                  <a16:creationId xmlns:a16="http://schemas.microsoft.com/office/drawing/2014/main" id="{10399EB9-3287-44CB-9EEC-DBCB58710789}"/>
                </a:ext>
              </a:extLst>
            </p:cNvPr>
            <p:cNvSpPr/>
            <p:nvPr/>
          </p:nvSpPr>
          <p:spPr>
            <a:xfrm>
              <a:off x="7333790" y="6242065"/>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78" name="Oval 77">
              <a:extLst>
                <a:ext uri="{FF2B5EF4-FFF2-40B4-BE49-F238E27FC236}">
                  <a16:creationId xmlns:a16="http://schemas.microsoft.com/office/drawing/2014/main" id="{AD4E22B3-2F93-4636-8820-65C04815E80C}"/>
                </a:ext>
              </a:extLst>
            </p:cNvPr>
            <p:cNvSpPr/>
            <p:nvPr/>
          </p:nvSpPr>
          <p:spPr>
            <a:xfrm>
              <a:off x="8054845" y="624206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79" name="Oval 78">
              <a:extLst>
                <a:ext uri="{FF2B5EF4-FFF2-40B4-BE49-F238E27FC236}">
                  <a16:creationId xmlns:a16="http://schemas.microsoft.com/office/drawing/2014/main" id="{CD6258AE-D44C-4F87-9C5A-02CC532EEDCA}"/>
                </a:ext>
              </a:extLst>
            </p:cNvPr>
            <p:cNvSpPr/>
            <p:nvPr/>
          </p:nvSpPr>
          <p:spPr>
            <a:xfrm>
              <a:off x="7333790" y="6869863"/>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80" name="Oval 79">
              <a:extLst>
                <a:ext uri="{FF2B5EF4-FFF2-40B4-BE49-F238E27FC236}">
                  <a16:creationId xmlns:a16="http://schemas.microsoft.com/office/drawing/2014/main" id="{51D57D14-0AA7-42E8-9537-E5318B309517}"/>
                </a:ext>
              </a:extLst>
            </p:cNvPr>
            <p:cNvSpPr/>
            <p:nvPr/>
          </p:nvSpPr>
          <p:spPr>
            <a:xfrm>
              <a:off x="8054846" y="6869862"/>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81" name="Rectangle 80">
              <a:extLst>
                <a:ext uri="{FF2B5EF4-FFF2-40B4-BE49-F238E27FC236}">
                  <a16:creationId xmlns:a16="http://schemas.microsoft.com/office/drawing/2014/main" id="{E874774D-ED3A-4750-A8DA-72A6E07B9325}"/>
                </a:ext>
              </a:extLst>
            </p:cNvPr>
            <p:cNvSpPr/>
            <p:nvPr/>
          </p:nvSpPr>
          <p:spPr>
            <a:xfrm>
              <a:off x="11341556" y="6063781"/>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Oval 81">
              <a:extLst>
                <a:ext uri="{FF2B5EF4-FFF2-40B4-BE49-F238E27FC236}">
                  <a16:creationId xmlns:a16="http://schemas.microsoft.com/office/drawing/2014/main" id="{2FEF9DC5-A0AB-4615-BDE4-CED07D5EE5F6}"/>
                </a:ext>
              </a:extLst>
            </p:cNvPr>
            <p:cNvSpPr/>
            <p:nvPr/>
          </p:nvSpPr>
          <p:spPr>
            <a:xfrm>
              <a:off x="11501917" y="6242065"/>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83" name="Oval 82">
              <a:extLst>
                <a:ext uri="{FF2B5EF4-FFF2-40B4-BE49-F238E27FC236}">
                  <a16:creationId xmlns:a16="http://schemas.microsoft.com/office/drawing/2014/main" id="{47A63B72-31A6-402E-BC06-B90D193CE1BB}"/>
                </a:ext>
              </a:extLst>
            </p:cNvPr>
            <p:cNvSpPr/>
            <p:nvPr/>
          </p:nvSpPr>
          <p:spPr>
            <a:xfrm>
              <a:off x="12222972" y="6242064"/>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84" name="Oval 83">
              <a:extLst>
                <a:ext uri="{FF2B5EF4-FFF2-40B4-BE49-F238E27FC236}">
                  <a16:creationId xmlns:a16="http://schemas.microsoft.com/office/drawing/2014/main" id="{DC975E84-AF88-4653-BBDF-182BFB88D608}"/>
                </a:ext>
              </a:extLst>
            </p:cNvPr>
            <p:cNvSpPr/>
            <p:nvPr/>
          </p:nvSpPr>
          <p:spPr>
            <a:xfrm>
              <a:off x="11501917" y="6869863"/>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85" name="Oval 84">
              <a:extLst>
                <a:ext uri="{FF2B5EF4-FFF2-40B4-BE49-F238E27FC236}">
                  <a16:creationId xmlns:a16="http://schemas.microsoft.com/office/drawing/2014/main" id="{DDC89217-288C-445D-945B-2F6DED34493D}"/>
                </a:ext>
              </a:extLst>
            </p:cNvPr>
            <p:cNvSpPr/>
            <p:nvPr/>
          </p:nvSpPr>
          <p:spPr>
            <a:xfrm>
              <a:off x="12222973" y="686986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grpSp>
      <p:sp>
        <p:nvSpPr>
          <p:cNvPr id="86" name="Rectangle 85">
            <a:extLst>
              <a:ext uri="{FF2B5EF4-FFF2-40B4-BE49-F238E27FC236}">
                <a16:creationId xmlns:a16="http://schemas.microsoft.com/office/drawing/2014/main" id="{6129D55B-A8FA-4E65-B5D9-2008EB15749F}"/>
              </a:ext>
            </a:extLst>
          </p:cNvPr>
          <p:cNvSpPr/>
          <p:nvPr/>
        </p:nvSpPr>
        <p:spPr>
          <a:xfrm>
            <a:off x="8938243" y="1442944"/>
            <a:ext cx="526594" cy="5177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87" name="Rectangle 86">
            <a:extLst>
              <a:ext uri="{FF2B5EF4-FFF2-40B4-BE49-F238E27FC236}">
                <a16:creationId xmlns:a16="http://schemas.microsoft.com/office/drawing/2014/main" id="{99B66535-11F7-4EC8-B255-42C36FA0CF1A}"/>
              </a:ext>
            </a:extLst>
          </p:cNvPr>
          <p:cNvSpPr/>
          <p:nvPr/>
        </p:nvSpPr>
        <p:spPr>
          <a:xfrm>
            <a:off x="9487852" y="1442944"/>
            <a:ext cx="526594" cy="5177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88" name="Rectangle 87">
            <a:extLst>
              <a:ext uri="{FF2B5EF4-FFF2-40B4-BE49-F238E27FC236}">
                <a16:creationId xmlns:a16="http://schemas.microsoft.com/office/drawing/2014/main" id="{D5AFB878-D10E-400F-B240-39C9ABD0470E}"/>
              </a:ext>
            </a:extLst>
          </p:cNvPr>
          <p:cNvSpPr/>
          <p:nvPr/>
        </p:nvSpPr>
        <p:spPr>
          <a:xfrm>
            <a:off x="8936265" y="1983419"/>
            <a:ext cx="526594" cy="5177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89" name="Rectangle 88">
            <a:extLst>
              <a:ext uri="{FF2B5EF4-FFF2-40B4-BE49-F238E27FC236}">
                <a16:creationId xmlns:a16="http://schemas.microsoft.com/office/drawing/2014/main" id="{2076384F-08BB-4E48-BF06-F3E874778B5B}"/>
              </a:ext>
            </a:extLst>
          </p:cNvPr>
          <p:cNvSpPr/>
          <p:nvPr/>
        </p:nvSpPr>
        <p:spPr>
          <a:xfrm>
            <a:off x="9485013" y="1983051"/>
            <a:ext cx="526594" cy="5177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a:t>
            </a:r>
          </a:p>
        </p:txBody>
      </p:sp>
      <p:sp>
        <p:nvSpPr>
          <p:cNvPr id="90" name="Rectangle 89">
            <a:extLst>
              <a:ext uri="{FF2B5EF4-FFF2-40B4-BE49-F238E27FC236}">
                <a16:creationId xmlns:a16="http://schemas.microsoft.com/office/drawing/2014/main" id="{2E568B5C-1985-4826-A392-7F4521190001}"/>
              </a:ext>
            </a:extLst>
          </p:cNvPr>
          <p:cNvSpPr/>
          <p:nvPr/>
        </p:nvSpPr>
        <p:spPr>
          <a:xfrm>
            <a:off x="8383038" y="902469"/>
            <a:ext cx="526594" cy="5177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91" name="Rectangle 90">
            <a:extLst>
              <a:ext uri="{FF2B5EF4-FFF2-40B4-BE49-F238E27FC236}">
                <a16:creationId xmlns:a16="http://schemas.microsoft.com/office/drawing/2014/main" id="{DBFD3C9F-F8CC-4AFB-958A-23BA9372DF54}"/>
              </a:ext>
            </a:extLst>
          </p:cNvPr>
          <p:cNvSpPr/>
          <p:nvPr/>
        </p:nvSpPr>
        <p:spPr>
          <a:xfrm>
            <a:off x="8935663" y="902469"/>
            <a:ext cx="526594" cy="5177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92" name="Rectangle 91">
            <a:extLst>
              <a:ext uri="{FF2B5EF4-FFF2-40B4-BE49-F238E27FC236}">
                <a16:creationId xmlns:a16="http://schemas.microsoft.com/office/drawing/2014/main" id="{D77510A3-4577-47BE-8675-314769460FFF}"/>
              </a:ext>
            </a:extLst>
          </p:cNvPr>
          <p:cNvSpPr/>
          <p:nvPr/>
        </p:nvSpPr>
        <p:spPr>
          <a:xfrm>
            <a:off x="8384076" y="1442944"/>
            <a:ext cx="526594" cy="5177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93" name="Rectangle 92">
            <a:extLst>
              <a:ext uri="{FF2B5EF4-FFF2-40B4-BE49-F238E27FC236}">
                <a16:creationId xmlns:a16="http://schemas.microsoft.com/office/drawing/2014/main" id="{7F08B5CF-D323-4DD3-B6A0-A9436B779F7A}"/>
              </a:ext>
            </a:extLst>
          </p:cNvPr>
          <p:cNvSpPr/>
          <p:nvPr/>
        </p:nvSpPr>
        <p:spPr>
          <a:xfrm>
            <a:off x="9485013" y="902469"/>
            <a:ext cx="526594" cy="5177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94" name="Rectangle 93">
            <a:extLst>
              <a:ext uri="{FF2B5EF4-FFF2-40B4-BE49-F238E27FC236}">
                <a16:creationId xmlns:a16="http://schemas.microsoft.com/office/drawing/2014/main" id="{E38B69B2-929E-4955-BD02-5C4EFDC46578}"/>
              </a:ext>
            </a:extLst>
          </p:cNvPr>
          <p:cNvSpPr/>
          <p:nvPr/>
        </p:nvSpPr>
        <p:spPr>
          <a:xfrm>
            <a:off x="8383038" y="1983051"/>
            <a:ext cx="526594" cy="5177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95" name="Rectangle 94">
            <a:extLst>
              <a:ext uri="{FF2B5EF4-FFF2-40B4-BE49-F238E27FC236}">
                <a16:creationId xmlns:a16="http://schemas.microsoft.com/office/drawing/2014/main" id="{04DAA602-B329-4560-8C27-F14F38AEF1F2}"/>
              </a:ext>
            </a:extLst>
          </p:cNvPr>
          <p:cNvSpPr/>
          <p:nvPr/>
        </p:nvSpPr>
        <p:spPr>
          <a:xfrm>
            <a:off x="10036427" y="1442944"/>
            <a:ext cx="526594" cy="5177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96" name="Rectangle 95">
            <a:extLst>
              <a:ext uri="{FF2B5EF4-FFF2-40B4-BE49-F238E27FC236}">
                <a16:creationId xmlns:a16="http://schemas.microsoft.com/office/drawing/2014/main" id="{16F0297F-AF0F-4B32-A376-5ECC95F70CBE}"/>
              </a:ext>
            </a:extLst>
          </p:cNvPr>
          <p:cNvSpPr/>
          <p:nvPr/>
        </p:nvSpPr>
        <p:spPr>
          <a:xfrm>
            <a:off x="10030730" y="1983051"/>
            <a:ext cx="526594" cy="5177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a:t>
            </a:r>
          </a:p>
        </p:txBody>
      </p:sp>
      <p:sp>
        <p:nvSpPr>
          <p:cNvPr id="97" name="Rectangle 96">
            <a:extLst>
              <a:ext uri="{FF2B5EF4-FFF2-40B4-BE49-F238E27FC236}">
                <a16:creationId xmlns:a16="http://schemas.microsoft.com/office/drawing/2014/main" id="{FA4772E8-0E66-4216-9002-8C3F3C949118}"/>
              </a:ext>
            </a:extLst>
          </p:cNvPr>
          <p:cNvSpPr/>
          <p:nvPr/>
        </p:nvSpPr>
        <p:spPr>
          <a:xfrm>
            <a:off x="10030730" y="902469"/>
            <a:ext cx="526594" cy="5177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98" name="Rectangle 97">
            <a:extLst>
              <a:ext uri="{FF2B5EF4-FFF2-40B4-BE49-F238E27FC236}">
                <a16:creationId xmlns:a16="http://schemas.microsoft.com/office/drawing/2014/main" id="{B2869B6E-BCAB-4718-9112-80D7EFA67FAD}"/>
              </a:ext>
            </a:extLst>
          </p:cNvPr>
          <p:cNvSpPr/>
          <p:nvPr/>
        </p:nvSpPr>
        <p:spPr>
          <a:xfrm>
            <a:off x="8938243" y="2523159"/>
            <a:ext cx="526594" cy="5177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99" name="Rectangle 98">
            <a:extLst>
              <a:ext uri="{FF2B5EF4-FFF2-40B4-BE49-F238E27FC236}">
                <a16:creationId xmlns:a16="http://schemas.microsoft.com/office/drawing/2014/main" id="{35A1BA5D-E0FC-4763-999E-10409BCCDFC6}"/>
              </a:ext>
            </a:extLst>
          </p:cNvPr>
          <p:cNvSpPr/>
          <p:nvPr/>
        </p:nvSpPr>
        <p:spPr>
          <a:xfrm>
            <a:off x="9487852" y="2523159"/>
            <a:ext cx="526594" cy="5177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00" name="Rectangle 99">
            <a:extLst>
              <a:ext uri="{FF2B5EF4-FFF2-40B4-BE49-F238E27FC236}">
                <a16:creationId xmlns:a16="http://schemas.microsoft.com/office/drawing/2014/main" id="{EEA55902-854E-43D3-AB0A-977C4B28DEA7}"/>
              </a:ext>
            </a:extLst>
          </p:cNvPr>
          <p:cNvSpPr/>
          <p:nvPr/>
        </p:nvSpPr>
        <p:spPr>
          <a:xfrm>
            <a:off x="8384076" y="2523159"/>
            <a:ext cx="526594" cy="5177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01" name="Rectangle 100">
            <a:extLst>
              <a:ext uri="{FF2B5EF4-FFF2-40B4-BE49-F238E27FC236}">
                <a16:creationId xmlns:a16="http://schemas.microsoft.com/office/drawing/2014/main" id="{4E6D19EA-31D3-4C02-B9A1-C29D115C7841}"/>
              </a:ext>
            </a:extLst>
          </p:cNvPr>
          <p:cNvSpPr/>
          <p:nvPr/>
        </p:nvSpPr>
        <p:spPr>
          <a:xfrm>
            <a:off x="10036427" y="2523159"/>
            <a:ext cx="526594" cy="5177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102" name="Rectangle 101">
            <a:extLst>
              <a:ext uri="{FF2B5EF4-FFF2-40B4-BE49-F238E27FC236}">
                <a16:creationId xmlns:a16="http://schemas.microsoft.com/office/drawing/2014/main" id="{159CAC3F-763F-4108-93BF-A0F0173667EA}"/>
              </a:ext>
            </a:extLst>
          </p:cNvPr>
          <p:cNvSpPr/>
          <p:nvPr/>
        </p:nvSpPr>
        <p:spPr>
          <a:xfrm>
            <a:off x="4466072" y="2258759"/>
            <a:ext cx="1552178" cy="1501179"/>
          </a:xfrm>
          <a:prstGeom prst="rect">
            <a:avLst/>
          </a:prstGeom>
          <a:noFill/>
          <a:ln w="5715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Rectangle 102">
            <a:extLst>
              <a:ext uri="{FF2B5EF4-FFF2-40B4-BE49-F238E27FC236}">
                <a16:creationId xmlns:a16="http://schemas.microsoft.com/office/drawing/2014/main" id="{4A4727E3-82A8-4A01-BF0C-8572DA3C7D2A}"/>
              </a:ext>
            </a:extLst>
          </p:cNvPr>
          <p:cNvSpPr/>
          <p:nvPr/>
        </p:nvSpPr>
        <p:spPr>
          <a:xfrm>
            <a:off x="6028002" y="2259536"/>
            <a:ext cx="1552178" cy="1501179"/>
          </a:xfrm>
          <a:prstGeom prst="rect">
            <a:avLst/>
          </a:prstGeom>
          <a:noFill/>
          <a:ln w="5715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Rectangle 103">
            <a:extLst>
              <a:ext uri="{FF2B5EF4-FFF2-40B4-BE49-F238E27FC236}">
                <a16:creationId xmlns:a16="http://schemas.microsoft.com/office/drawing/2014/main" id="{A70FC797-9347-4CB6-AD70-F5D02AA6A81C}"/>
              </a:ext>
            </a:extLst>
          </p:cNvPr>
          <p:cNvSpPr/>
          <p:nvPr/>
        </p:nvSpPr>
        <p:spPr>
          <a:xfrm>
            <a:off x="4464542" y="3754413"/>
            <a:ext cx="1552178" cy="1501179"/>
          </a:xfrm>
          <a:prstGeom prst="rect">
            <a:avLst/>
          </a:prstGeom>
          <a:noFill/>
          <a:ln w="5715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a:extLst>
              <a:ext uri="{FF2B5EF4-FFF2-40B4-BE49-F238E27FC236}">
                <a16:creationId xmlns:a16="http://schemas.microsoft.com/office/drawing/2014/main" id="{BC5F4EF1-DB20-4F64-A891-162D836B6D3B}"/>
              </a:ext>
            </a:extLst>
          </p:cNvPr>
          <p:cNvSpPr/>
          <p:nvPr/>
        </p:nvSpPr>
        <p:spPr>
          <a:xfrm>
            <a:off x="6023072" y="3754413"/>
            <a:ext cx="1552178" cy="1501179"/>
          </a:xfrm>
          <a:prstGeom prst="rect">
            <a:avLst/>
          </a:prstGeom>
          <a:noFill/>
          <a:ln w="5715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a:extLst>
              <a:ext uri="{FF2B5EF4-FFF2-40B4-BE49-F238E27FC236}">
                <a16:creationId xmlns:a16="http://schemas.microsoft.com/office/drawing/2014/main" id="{6F76A3DC-E6F5-4347-BDD6-0821D877CBDC}"/>
              </a:ext>
            </a:extLst>
          </p:cNvPr>
          <p:cNvSpPr/>
          <p:nvPr/>
        </p:nvSpPr>
        <p:spPr>
          <a:xfrm>
            <a:off x="11529897" y="2057794"/>
            <a:ext cx="526594" cy="517751"/>
          </a:xfrm>
          <a:prstGeom prst="rect">
            <a:avLst/>
          </a:prstGeom>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a:t>
            </a:r>
          </a:p>
        </p:txBody>
      </p:sp>
      <p:sp>
        <p:nvSpPr>
          <p:cNvPr id="107" name="Rectangle 106">
            <a:extLst>
              <a:ext uri="{FF2B5EF4-FFF2-40B4-BE49-F238E27FC236}">
                <a16:creationId xmlns:a16="http://schemas.microsoft.com/office/drawing/2014/main" id="{39E617EF-CEEF-400E-917B-D47279B46DAC}"/>
              </a:ext>
            </a:extLst>
          </p:cNvPr>
          <p:cNvSpPr/>
          <p:nvPr/>
        </p:nvSpPr>
        <p:spPr>
          <a:xfrm>
            <a:off x="10974692" y="1517319"/>
            <a:ext cx="526594" cy="517751"/>
          </a:xfrm>
          <a:prstGeom prst="rect">
            <a:avLst/>
          </a:prstGeom>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08" name="Rectangle 107">
            <a:extLst>
              <a:ext uri="{FF2B5EF4-FFF2-40B4-BE49-F238E27FC236}">
                <a16:creationId xmlns:a16="http://schemas.microsoft.com/office/drawing/2014/main" id="{E6016C98-BACD-417A-B180-973DA4171754}"/>
              </a:ext>
            </a:extLst>
          </p:cNvPr>
          <p:cNvSpPr/>
          <p:nvPr/>
        </p:nvSpPr>
        <p:spPr>
          <a:xfrm>
            <a:off x="11527317" y="1517319"/>
            <a:ext cx="526594" cy="517751"/>
          </a:xfrm>
          <a:prstGeom prst="rect">
            <a:avLst/>
          </a:prstGeom>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109" name="Rectangle 108">
            <a:extLst>
              <a:ext uri="{FF2B5EF4-FFF2-40B4-BE49-F238E27FC236}">
                <a16:creationId xmlns:a16="http://schemas.microsoft.com/office/drawing/2014/main" id="{3084D201-AA5D-4552-9DDA-74CB5C549625}"/>
              </a:ext>
            </a:extLst>
          </p:cNvPr>
          <p:cNvSpPr/>
          <p:nvPr/>
        </p:nvSpPr>
        <p:spPr>
          <a:xfrm>
            <a:off x="10975730" y="2057794"/>
            <a:ext cx="526594" cy="517751"/>
          </a:xfrm>
          <a:prstGeom prst="rect">
            <a:avLst/>
          </a:prstGeom>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10" name="TextBox 109">
            <a:extLst>
              <a:ext uri="{FF2B5EF4-FFF2-40B4-BE49-F238E27FC236}">
                <a16:creationId xmlns:a16="http://schemas.microsoft.com/office/drawing/2014/main" id="{5E1C6FC3-3308-4676-90B1-C6F79D0A4F59}"/>
              </a:ext>
            </a:extLst>
          </p:cNvPr>
          <p:cNvSpPr txBox="1"/>
          <p:nvPr/>
        </p:nvSpPr>
        <p:spPr>
          <a:xfrm>
            <a:off x="8383038" y="557593"/>
            <a:ext cx="2174286" cy="307777"/>
          </a:xfrm>
          <a:prstGeom prst="rect">
            <a:avLst/>
          </a:prstGeom>
          <a:solidFill>
            <a:srgbClr val="000000">
              <a:alpha val="50196"/>
            </a:srgbClr>
          </a:solidFill>
        </p:spPr>
        <p:txBody>
          <a:bodyPr wrap="square" rtlCol="0">
            <a:spAutoFit/>
          </a:bodyPr>
          <a:lstStyle/>
          <a:p>
            <a:r>
              <a:rPr lang="en-US" sz="1400" dirty="0">
                <a:solidFill>
                  <a:schemeClr val="bg1"/>
                </a:solidFill>
                <a:effectLst>
                  <a:outerShdw blurRad="38100" dist="38100" dir="2700000" algn="tl">
                    <a:srgbClr val="000000">
                      <a:alpha val="43137"/>
                    </a:srgbClr>
                  </a:outerShdw>
                </a:effectLst>
              </a:rPr>
              <a:t>Thread counts per-wave</a:t>
            </a:r>
          </a:p>
        </p:txBody>
      </p:sp>
      <p:sp>
        <p:nvSpPr>
          <p:cNvPr id="111" name="TextBox 110">
            <a:extLst>
              <a:ext uri="{FF2B5EF4-FFF2-40B4-BE49-F238E27FC236}">
                <a16:creationId xmlns:a16="http://schemas.microsoft.com/office/drawing/2014/main" id="{78D05C39-2AD9-4951-9917-BC2819409BE8}"/>
              </a:ext>
            </a:extLst>
          </p:cNvPr>
          <p:cNvSpPr txBox="1"/>
          <p:nvPr/>
        </p:nvSpPr>
        <p:spPr>
          <a:xfrm>
            <a:off x="10927212" y="944662"/>
            <a:ext cx="1217308" cy="523220"/>
          </a:xfrm>
          <a:prstGeom prst="rect">
            <a:avLst/>
          </a:prstGeom>
          <a:solidFill>
            <a:srgbClr val="000000">
              <a:alpha val="50196"/>
            </a:srgbClr>
          </a:solidFill>
        </p:spPr>
        <p:txBody>
          <a:bodyPr wrap="square" rtlCol="0">
            <a:spAutoFit/>
          </a:bodyPr>
          <a:lstStyle/>
          <a:p>
            <a:pPr algn="ctr"/>
            <a:r>
              <a:rPr lang="en-US" sz="1400" dirty="0">
                <a:solidFill>
                  <a:schemeClr val="bg1"/>
                </a:solidFill>
                <a:effectLst>
                  <a:outerShdw blurRad="38100" dist="38100" dir="2700000" algn="tl">
                    <a:srgbClr val="000000">
                      <a:alpha val="43137"/>
                    </a:srgbClr>
                  </a:outerShdw>
                </a:effectLst>
              </a:rPr>
              <a:t>Wave rolls per-tile</a:t>
            </a:r>
          </a:p>
        </p:txBody>
      </p:sp>
      <p:grpSp>
        <p:nvGrpSpPr>
          <p:cNvPr id="112" name="Group 111">
            <a:extLst>
              <a:ext uri="{FF2B5EF4-FFF2-40B4-BE49-F238E27FC236}">
                <a16:creationId xmlns:a16="http://schemas.microsoft.com/office/drawing/2014/main" id="{9583F89F-A28C-4E3E-870D-7B300650F9F3}"/>
              </a:ext>
            </a:extLst>
          </p:cNvPr>
          <p:cNvGrpSpPr/>
          <p:nvPr/>
        </p:nvGrpSpPr>
        <p:grpSpPr>
          <a:xfrm>
            <a:off x="8383038" y="3320975"/>
            <a:ext cx="3051047" cy="2996833"/>
            <a:chOff x="7170806" y="1968440"/>
            <a:chExt cx="5501408" cy="5403653"/>
          </a:xfrm>
        </p:grpSpPr>
        <p:sp>
          <p:nvSpPr>
            <p:cNvPr id="113" name="Rectangle 112">
              <a:extLst>
                <a:ext uri="{FF2B5EF4-FFF2-40B4-BE49-F238E27FC236}">
                  <a16:creationId xmlns:a16="http://schemas.microsoft.com/office/drawing/2014/main" id="{47605516-CE6E-4AB3-ACDD-963B05D0DD6A}"/>
                </a:ext>
              </a:extLst>
            </p:cNvPr>
            <p:cNvSpPr/>
            <p:nvPr/>
          </p:nvSpPr>
          <p:spPr>
            <a:xfrm>
              <a:off x="8573760" y="333417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Oval 113">
              <a:extLst>
                <a:ext uri="{FF2B5EF4-FFF2-40B4-BE49-F238E27FC236}">
                  <a16:creationId xmlns:a16="http://schemas.microsoft.com/office/drawing/2014/main" id="{B6984C16-3ED5-4CEF-892B-97EDD7FD0A04}"/>
                </a:ext>
              </a:extLst>
            </p:cNvPr>
            <p:cNvSpPr/>
            <p:nvPr/>
          </p:nvSpPr>
          <p:spPr>
            <a:xfrm>
              <a:off x="8734121" y="351245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15" name="Oval 114">
              <a:extLst>
                <a:ext uri="{FF2B5EF4-FFF2-40B4-BE49-F238E27FC236}">
                  <a16:creationId xmlns:a16="http://schemas.microsoft.com/office/drawing/2014/main" id="{7FD62D5F-7748-4249-BCFB-7E2159A5343D}"/>
                </a:ext>
              </a:extLst>
            </p:cNvPr>
            <p:cNvSpPr/>
            <p:nvPr/>
          </p:nvSpPr>
          <p:spPr>
            <a:xfrm>
              <a:off x="9455176" y="3512456"/>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16" name="Oval 115">
              <a:extLst>
                <a:ext uri="{FF2B5EF4-FFF2-40B4-BE49-F238E27FC236}">
                  <a16:creationId xmlns:a16="http://schemas.microsoft.com/office/drawing/2014/main" id="{2C774638-1059-4105-8659-F1021F6BC45F}"/>
                </a:ext>
              </a:extLst>
            </p:cNvPr>
            <p:cNvSpPr/>
            <p:nvPr/>
          </p:nvSpPr>
          <p:spPr>
            <a:xfrm>
              <a:off x="8734121" y="4140255"/>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17" name="Oval 116">
              <a:extLst>
                <a:ext uri="{FF2B5EF4-FFF2-40B4-BE49-F238E27FC236}">
                  <a16:creationId xmlns:a16="http://schemas.microsoft.com/office/drawing/2014/main" id="{45F43D03-9197-4F4C-8072-1CF514405F65}"/>
                </a:ext>
              </a:extLst>
            </p:cNvPr>
            <p:cNvSpPr/>
            <p:nvPr/>
          </p:nvSpPr>
          <p:spPr>
            <a:xfrm>
              <a:off x="9455177" y="414025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18" name="Rectangle 117">
              <a:extLst>
                <a:ext uri="{FF2B5EF4-FFF2-40B4-BE49-F238E27FC236}">
                  <a16:creationId xmlns:a16="http://schemas.microsoft.com/office/drawing/2014/main" id="{E988E3C4-B04F-4040-B0B6-D55D8487891C}"/>
                </a:ext>
              </a:extLst>
            </p:cNvPr>
            <p:cNvSpPr/>
            <p:nvPr/>
          </p:nvSpPr>
          <p:spPr>
            <a:xfrm>
              <a:off x="9962576" y="333417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9" name="Oval 118">
              <a:extLst>
                <a:ext uri="{FF2B5EF4-FFF2-40B4-BE49-F238E27FC236}">
                  <a16:creationId xmlns:a16="http://schemas.microsoft.com/office/drawing/2014/main" id="{44DB8D81-5F78-46ED-90F2-D8FB3EEFD16D}"/>
                </a:ext>
              </a:extLst>
            </p:cNvPr>
            <p:cNvSpPr/>
            <p:nvPr/>
          </p:nvSpPr>
          <p:spPr>
            <a:xfrm>
              <a:off x="10122937" y="351245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20" name="Oval 119">
              <a:extLst>
                <a:ext uri="{FF2B5EF4-FFF2-40B4-BE49-F238E27FC236}">
                  <a16:creationId xmlns:a16="http://schemas.microsoft.com/office/drawing/2014/main" id="{22591972-7D31-47A9-9BEF-9414D47A5920}"/>
                </a:ext>
              </a:extLst>
            </p:cNvPr>
            <p:cNvSpPr/>
            <p:nvPr/>
          </p:nvSpPr>
          <p:spPr>
            <a:xfrm>
              <a:off x="10843992" y="3512456"/>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21" name="Oval 120">
              <a:extLst>
                <a:ext uri="{FF2B5EF4-FFF2-40B4-BE49-F238E27FC236}">
                  <a16:creationId xmlns:a16="http://schemas.microsoft.com/office/drawing/2014/main" id="{8164680F-E18F-4801-9E24-219000D1DB56}"/>
                </a:ext>
              </a:extLst>
            </p:cNvPr>
            <p:cNvSpPr/>
            <p:nvPr/>
          </p:nvSpPr>
          <p:spPr>
            <a:xfrm>
              <a:off x="10122937" y="4140255"/>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22" name="Oval 121">
              <a:extLst>
                <a:ext uri="{FF2B5EF4-FFF2-40B4-BE49-F238E27FC236}">
                  <a16:creationId xmlns:a16="http://schemas.microsoft.com/office/drawing/2014/main" id="{D44977B8-5756-47AD-B9BA-04B476B72385}"/>
                </a:ext>
              </a:extLst>
            </p:cNvPr>
            <p:cNvSpPr/>
            <p:nvPr/>
          </p:nvSpPr>
          <p:spPr>
            <a:xfrm>
              <a:off x="10843993" y="414025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23" name="Rectangle 122">
              <a:extLst>
                <a:ext uri="{FF2B5EF4-FFF2-40B4-BE49-F238E27FC236}">
                  <a16:creationId xmlns:a16="http://schemas.microsoft.com/office/drawing/2014/main" id="{B5451FFC-9A64-421F-9300-47EAE6C4E98E}"/>
                </a:ext>
              </a:extLst>
            </p:cNvPr>
            <p:cNvSpPr/>
            <p:nvPr/>
          </p:nvSpPr>
          <p:spPr>
            <a:xfrm>
              <a:off x="8568763" y="4699906"/>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Oval 123">
              <a:extLst>
                <a:ext uri="{FF2B5EF4-FFF2-40B4-BE49-F238E27FC236}">
                  <a16:creationId xmlns:a16="http://schemas.microsoft.com/office/drawing/2014/main" id="{8C131274-D4BA-438D-86B9-8A8E07BE9C1B}"/>
                </a:ext>
              </a:extLst>
            </p:cNvPr>
            <p:cNvSpPr/>
            <p:nvPr/>
          </p:nvSpPr>
          <p:spPr>
            <a:xfrm>
              <a:off x="8729124" y="487819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25" name="Oval 124">
              <a:extLst>
                <a:ext uri="{FF2B5EF4-FFF2-40B4-BE49-F238E27FC236}">
                  <a16:creationId xmlns:a16="http://schemas.microsoft.com/office/drawing/2014/main" id="{7080A284-DA0D-4C6A-99C7-B3F83731E22E}"/>
                </a:ext>
              </a:extLst>
            </p:cNvPr>
            <p:cNvSpPr/>
            <p:nvPr/>
          </p:nvSpPr>
          <p:spPr>
            <a:xfrm>
              <a:off x="9450179" y="4878189"/>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26" name="Oval 125">
              <a:extLst>
                <a:ext uri="{FF2B5EF4-FFF2-40B4-BE49-F238E27FC236}">
                  <a16:creationId xmlns:a16="http://schemas.microsoft.com/office/drawing/2014/main" id="{48963997-FA84-4EDD-9DA9-05E12A80388F}"/>
                </a:ext>
              </a:extLst>
            </p:cNvPr>
            <p:cNvSpPr/>
            <p:nvPr/>
          </p:nvSpPr>
          <p:spPr>
            <a:xfrm>
              <a:off x="8729124" y="5505988"/>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27" name="Oval 126">
              <a:extLst>
                <a:ext uri="{FF2B5EF4-FFF2-40B4-BE49-F238E27FC236}">
                  <a16:creationId xmlns:a16="http://schemas.microsoft.com/office/drawing/2014/main" id="{6E3C5472-5D05-4CEE-BCC6-051785EBF524}"/>
                </a:ext>
              </a:extLst>
            </p:cNvPr>
            <p:cNvSpPr/>
            <p:nvPr/>
          </p:nvSpPr>
          <p:spPr>
            <a:xfrm>
              <a:off x="9450180" y="5505987"/>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28" name="Rectangle 127">
              <a:extLst>
                <a:ext uri="{FF2B5EF4-FFF2-40B4-BE49-F238E27FC236}">
                  <a16:creationId xmlns:a16="http://schemas.microsoft.com/office/drawing/2014/main" id="{42219C4D-F437-41E0-AB2A-2B6E18B3229B}"/>
                </a:ext>
              </a:extLst>
            </p:cNvPr>
            <p:cNvSpPr/>
            <p:nvPr/>
          </p:nvSpPr>
          <p:spPr>
            <a:xfrm>
              <a:off x="9955400" y="4698977"/>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9" name="Oval 128">
              <a:extLst>
                <a:ext uri="{FF2B5EF4-FFF2-40B4-BE49-F238E27FC236}">
                  <a16:creationId xmlns:a16="http://schemas.microsoft.com/office/drawing/2014/main" id="{D4FE2E56-2EB3-4E6B-B56B-F01C5B39E522}"/>
                </a:ext>
              </a:extLst>
            </p:cNvPr>
            <p:cNvSpPr/>
            <p:nvPr/>
          </p:nvSpPr>
          <p:spPr>
            <a:xfrm>
              <a:off x="10131001" y="487726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30" name="Oval 129">
              <a:extLst>
                <a:ext uri="{FF2B5EF4-FFF2-40B4-BE49-F238E27FC236}">
                  <a16:creationId xmlns:a16="http://schemas.microsoft.com/office/drawing/2014/main" id="{A0BAA02B-59B7-4378-BF16-CA1A1FA920F5}"/>
                </a:ext>
              </a:extLst>
            </p:cNvPr>
            <p:cNvSpPr/>
            <p:nvPr/>
          </p:nvSpPr>
          <p:spPr>
            <a:xfrm>
              <a:off x="10852056" y="487726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31" name="Oval 130">
              <a:extLst>
                <a:ext uri="{FF2B5EF4-FFF2-40B4-BE49-F238E27FC236}">
                  <a16:creationId xmlns:a16="http://schemas.microsoft.com/office/drawing/2014/main" id="{CBA7F295-9C91-4A9F-9AEB-8673590A4934}"/>
                </a:ext>
              </a:extLst>
            </p:cNvPr>
            <p:cNvSpPr/>
            <p:nvPr/>
          </p:nvSpPr>
          <p:spPr>
            <a:xfrm>
              <a:off x="10131001" y="5505059"/>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32" name="Oval 131">
              <a:extLst>
                <a:ext uri="{FF2B5EF4-FFF2-40B4-BE49-F238E27FC236}">
                  <a16:creationId xmlns:a16="http://schemas.microsoft.com/office/drawing/2014/main" id="{5EB69060-9866-4C08-A205-9C7CE2308AFC}"/>
                </a:ext>
              </a:extLst>
            </p:cNvPr>
            <p:cNvSpPr/>
            <p:nvPr/>
          </p:nvSpPr>
          <p:spPr>
            <a:xfrm>
              <a:off x="10852057" y="5505058"/>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33" name="Rectangle 132">
              <a:extLst>
                <a:ext uri="{FF2B5EF4-FFF2-40B4-BE49-F238E27FC236}">
                  <a16:creationId xmlns:a16="http://schemas.microsoft.com/office/drawing/2014/main" id="{CDDFF9A7-9DA3-4146-91FE-72468343ED70}"/>
                </a:ext>
              </a:extLst>
            </p:cNvPr>
            <p:cNvSpPr/>
            <p:nvPr/>
          </p:nvSpPr>
          <p:spPr>
            <a:xfrm>
              <a:off x="7170806" y="1968440"/>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4" name="Oval 133">
              <a:extLst>
                <a:ext uri="{FF2B5EF4-FFF2-40B4-BE49-F238E27FC236}">
                  <a16:creationId xmlns:a16="http://schemas.microsoft.com/office/drawing/2014/main" id="{AB65EC48-2861-46CF-925B-503192F827D7}"/>
                </a:ext>
              </a:extLst>
            </p:cNvPr>
            <p:cNvSpPr/>
            <p:nvPr/>
          </p:nvSpPr>
          <p:spPr>
            <a:xfrm>
              <a:off x="7331167" y="2146724"/>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35" name="Oval 134">
              <a:extLst>
                <a:ext uri="{FF2B5EF4-FFF2-40B4-BE49-F238E27FC236}">
                  <a16:creationId xmlns:a16="http://schemas.microsoft.com/office/drawing/2014/main" id="{19B2BA1E-F1BA-4F60-985B-3B4990CBEB5B}"/>
                </a:ext>
              </a:extLst>
            </p:cNvPr>
            <p:cNvSpPr/>
            <p:nvPr/>
          </p:nvSpPr>
          <p:spPr>
            <a:xfrm>
              <a:off x="8052222" y="2146723"/>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36" name="Oval 135">
              <a:extLst>
                <a:ext uri="{FF2B5EF4-FFF2-40B4-BE49-F238E27FC236}">
                  <a16:creationId xmlns:a16="http://schemas.microsoft.com/office/drawing/2014/main" id="{FBD8669F-D18A-4459-BFCE-02702E2E8DCB}"/>
                </a:ext>
              </a:extLst>
            </p:cNvPr>
            <p:cNvSpPr/>
            <p:nvPr/>
          </p:nvSpPr>
          <p:spPr>
            <a:xfrm>
              <a:off x="7331167" y="277452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37" name="Oval 136">
              <a:extLst>
                <a:ext uri="{FF2B5EF4-FFF2-40B4-BE49-F238E27FC236}">
                  <a16:creationId xmlns:a16="http://schemas.microsoft.com/office/drawing/2014/main" id="{01CF019B-885E-4C09-B0AE-30B21678D4A9}"/>
                </a:ext>
              </a:extLst>
            </p:cNvPr>
            <p:cNvSpPr/>
            <p:nvPr/>
          </p:nvSpPr>
          <p:spPr>
            <a:xfrm>
              <a:off x="8052223" y="277452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38" name="Rectangle 137">
              <a:extLst>
                <a:ext uri="{FF2B5EF4-FFF2-40B4-BE49-F238E27FC236}">
                  <a16:creationId xmlns:a16="http://schemas.microsoft.com/office/drawing/2014/main" id="{75C7220F-8F9D-47B7-BDEF-83938B6D1979}"/>
                </a:ext>
              </a:extLst>
            </p:cNvPr>
            <p:cNvSpPr/>
            <p:nvPr/>
          </p:nvSpPr>
          <p:spPr>
            <a:xfrm>
              <a:off x="8567242" y="1968440"/>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Oval 138">
              <a:extLst>
                <a:ext uri="{FF2B5EF4-FFF2-40B4-BE49-F238E27FC236}">
                  <a16:creationId xmlns:a16="http://schemas.microsoft.com/office/drawing/2014/main" id="{0C562671-B3AC-49BF-97C7-336466BE1157}"/>
                </a:ext>
              </a:extLst>
            </p:cNvPr>
            <p:cNvSpPr/>
            <p:nvPr/>
          </p:nvSpPr>
          <p:spPr>
            <a:xfrm>
              <a:off x="8727603" y="2146724"/>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140" name="Oval 139">
              <a:extLst>
                <a:ext uri="{FF2B5EF4-FFF2-40B4-BE49-F238E27FC236}">
                  <a16:creationId xmlns:a16="http://schemas.microsoft.com/office/drawing/2014/main" id="{752E7B1A-970E-4D82-BA83-7C0F2131D3A6}"/>
                </a:ext>
              </a:extLst>
            </p:cNvPr>
            <p:cNvSpPr/>
            <p:nvPr/>
          </p:nvSpPr>
          <p:spPr>
            <a:xfrm>
              <a:off x="9448658" y="2146723"/>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41" name="Oval 140">
              <a:extLst>
                <a:ext uri="{FF2B5EF4-FFF2-40B4-BE49-F238E27FC236}">
                  <a16:creationId xmlns:a16="http://schemas.microsoft.com/office/drawing/2014/main" id="{D5C1D8D9-C613-4252-9FEE-59096486C221}"/>
                </a:ext>
              </a:extLst>
            </p:cNvPr>
            <p:cNvSpPr/>
            <p:nvPr/>
          </p:nvSpPr>
          <p:spPr>
            <a:xfrm>
              <a:off x="8727603" y="277452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43" name="Rectangle 142">
              <a:extLst>
                <a:ext uri="{FF2B5EF4-FFF2-40B4-BE49-F238E27FC236}">
                  <a16:creationId xmlns:a16="http://schemas.microsoft.com/office/drawing/2014/main" id="{8E685346-8610-4A7E-82C2-4751B5BD5463}"/>
                </a:ext>
              </a:extLst>
            </p:cNvPr>
            <p:cNvSpPr/>
            <p:nvPr/>
          </p:nvSpPr>
          <p:spPr>
            <a:xfrm>
              <a:off x="7173429" y="3334173"/>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4" name="Oval 143">
              <a:extLst>
                <a:ext uri="{FF2B5EF4-FFF2-40B4-BE49-F238E27FC236}">
                  <a16:creationId xmlns:a16="http://schemas.microsoft.com/office/drawing/2014/main" id="{CA2E57AA-7D96-451A-AE57-4C300B61D967}"/>
                </a:ext>
              </a:extLst>
            </p:cNvPr>
            <p:cNvSpPr/>
            <p:nvPr/>
          </p:nvSpPr>
          <p:spPr>
            <a:xfrm>
              <a:off x="7333790" y="3512457"/>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45" name="Oval 144">
              <a:extLst>
                <a:ext uri="{FF2B5EF4-FFF2-40B4-BE49-F238E27FC236}">
                  <a16:creationId xmlns:a16="http://schemas.microsoft.com/office/drawing/2014/main" id="{0E6A2524-E46E-480A-8C15-2BE3D51CBD9F}"/>
                </a:ext>
              </a:extLst>
            </p:cNvPr>
            <p:cNvSpPr/>
            <p:nvPr/>
          </p:nvSpPr>
          <p:spPr>
            <a:xfrm>
              <a:off x="8054845" y="3512456"/>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46" name="Oval 145">
              <a:extLst>
                <a:ext uri="{FF2B5EF4-FFF2-40B4-BE49-F238E27FC236}">
                  <a16:creationId xmlns:a16="http://schemas.microsoft.com/office/drawing/2014/main" id="{0C334A75-275B-4443-AA3E-79FA63455710}"/>
                </a:ext>
              </a:extLst>
            </p:cNvPr>
            <p:cNvSpPr/>
            <p:nvPr/>
          </p:nvSpPr>
          <p:spPr>
            <a:xfrm>
              <a:off x="7333790" y="4140255"/>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147" name="Oval 146">
              <a:extLst>
                <a:ext uri="{FF2B5EF4-FFF2-40B4-BE49-F238E27FC236}">
                  <a16:creationId xmlns:a16="http://schemas.microsoft.com/office/drawing/2014/main" id="{F1C67A2D-58D3-47B2-822A-06AFAF02FF74}"/>
                </a:ext>
              </a:extLst>
            </p:cNvPr>
            <p:cNvSpPr/>
            <p:nvPr/>
          </p:nvSpPr>
          <p:spPr>
            <a:xfrm>
              <a:off x="8054846" y="414025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48" name="Rectangle 147">
              <a:extLst>
                <a:ext uri="{FF2B5EF4-FFF2-40B4-BE49-F238E27FC236}">
                  <a16:creationId xmlns:a16="http://schemas.microsoft.com/office/drawing/2014/main" id="{743D4B2B-80E1-4010-81C2-0F2742B9ADF4}"/>
                </a:ext>
              </a:extLst>
            </p:cNvPr>
            <p:cNvSpPr/>
            <p:nvPr/>
          </p:nvSpPr>
          <p:spPr>
            <a:xfrm>
              <a:off x="9955400" y="1968440"/>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9" name="Oval 148">
              <a:extLst>
                <a:ext uri="{FF2B5EF4-FFF2-40B4-BE49-F238E27FC236}">
                  <a16:creationId xmlns:a16="http://schemas.microsoft.com/office/drawing/2014/main" id="{098678DE-5317-4CA4-BACB-AAFE03D819C8}"/>
                </a:ext>
              </a:extLst>
            </p:cNvPr>
            <p:cNvSpPr/>
            <p:nvPr/>
          </p:nvSpPr>
          <p:spPr>
            <a:xfrm>
              <a:off x="10115761" y="2146724"/>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50" name="Oval 149">
              <a:extLst>
                <a:ext uri="{FF2B5EF4-FFF2-40B4-BE49-F238E27FC236}">
                  <a16:creationId xmlns:a16="http://schemas.microsoft.com/office/drawing/2014/main" id="{36E777E0-D934-42AA-9858-11E3D801662E}"/>
                </a:ext>
              </a:extLst>
            </p:cNvPr>
            <p:cNvSpPr/>
            <p:nvPr/>
          </p:nvSpPr>
          <p:spPr>
            <a:xfrm>
              <a:off x="10836816" y="2146723"/>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51" name="Oval 150">
              <a:extLst>
                <a:ext uri="{FF2B5EF4-FFF2-40B4-BE49-F238E27FC236}">
                  <a16:creationId xmlns:a16="http://schemas.microsoft.com/office/drawing/2014/main" id="{0CA947CF-AC93-4110-8B02-4C4267CCCBD7}"/>
                </a:ext>
              </a:extLst>
            </p:cNvPr>
            <p:cNvSpPr/>
            <p:nvPr/>
          </p:nvSpPr>
          <p:spPr>
            <a:xfrm>
              <a:off x="10115761" y="277452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52" name="Oval 151">
              <a:extLst>
                <a:ext uri="{FF2B5EF4-FFF2-40B4-BE49-F238E27FC236}">
                  <a16:creationId xmlns:a16="http://schemas.microsoft.com/office/drawing/2014/main" id="{B5FC3E43-3593-4FC3-AEF4-C572E4516242}"/>
                </a:ext>
              </a:extLst>
            </p:cNvPr>
            <p:cNvSpPr/>
            <p:nvPr/>
          </p:nvSpPr>
          <p:spPr>
            <a:xfrm>
              <a:off x="10836817" y="277452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53" name="Rectangle 152">
              <a:extLst>
                <a:ext uri="{FF2B5EF4-FFF2-40B4-BE49-F238E27FC236}">
                  <a16:creationId xmlns:a16="http://schemas.microsoft.com/office/drawing/2014/main" id="{ED49E090-BED1-434C-BC6E-B17A45363597}"/>
                </a:ext>
              </a:extLst>
            </p:cNvPr>
            <p:cNvSpPr/>
            <p:nvPr/>
          </p:nvSpPr>
          <p:spPr>
            <a:xfrm>
              <a:off x="7170806" y="4698977"/>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4" name="Oval 153">
              <a:extLst>
                <a:ext uri="{FF2B5EF4-FFF2-40B4-BE49-F238E27FC236}">
                  <a16:creationId xmlns:a16="http://schemas.microsoft.com/office/drawing/2014/main" id="{C915C07D-D790-40D3-B417-BFD6D89BD8A5}"/>
                </a:ext>
              </a:extLst>
            </p:cNvPr>
            <p:cNvSpPr/>
            <p:nvPr/>
          </p:nvSpPr>
          <p:spPr>
            <a:xfrm>
              <a:off x="7331167" y="487726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55" name="Oval 154">
              <a:extLst>
                <a:ext uri="{FF2B5EF4-FFF2-40B4-BE49-F238E27FC236}">
                  <a16:creationId xmlns:a16="http://schemas.microsoft.com/office/drawing/2014/main" id="{57FE51F6-6DA4-4C43-8C2F-64EE379DA0B4}"/>
                </a:ext>
              </a:extLst>
            </p:cNvPr>
            <p:cNvSpPr/>
            <p:nvPr/>
          </p:nvSpPr>
          <p:spPr>
            <a:xfrm>
              <a:off x="8052222" y="487726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56" name="Oval 155">
              <a:extLst>
                <a:ext uri="{FF2B5EF4-FFF2-40B4-BE49-F238E27FC236}">
                  <a16:creationId xmlns:a16="http://schemas.microsoft.com/office/drawing/2014/main" id="{D32B197C-0462-4B81-87C8-1541AB02A562}"/>
                </a:ext>
              </a:extLst>
            </p:cNvPr>
            <p:cNvSpPr/>
            <p:nvPr/>
          </p:nvSpPr>
          <p:spPr>
            <a:xfrm>
              <a:off x="7331167" y="5505059"/>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57" name="Oval 156">
              <a:extLst>
                <a:ext uri="{FF2B5EF4-FFF2-40B4-BE49-F238E27FC236}">
                  <a16:creationId xmlns:a16="http://schemas.microsoft.com/office/drawing/2014/main" id="{BC24F9EB-4780-4DC2-AFCE-A9EA5FD17EEB}"/>
                </a:ext>
              </a:extLst>
            </p:cNvPr>
            <p:cNvSpPr/>
            <p:nvPr/>
          </p:nvSpPr>
          <p:spPr>
            <a:xfrm>
              <a:off x="8052223" y="5505058"/>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0</a:t>
              </a:r>
            </a:p>
          </p:txBody>
        </p:sp>
        <p:sp>
          <p:nvSpPr>
            <p:cNvPr id="163" name="Rectangle 162">
              <a:extLst>
                <a:ext uri="{FF2B5EF4-FFF2-40B4-BE49-F238E27FC236}">
                  <a16:creationId xmlns:a16="http://schemas.microsoft.com/office/drawing/2014/main" id="{5470C77D-02A4-4074-B4C9-4FC28DC48377}"/>
                </a:ext>
              </a:extLst>
            </p:cNvPr>
            <p:cNvSpPr/>
            <p:nvPr/>
          </p:nvSpPr>
          <p:spPr>
            <a:xfrm>
              <a:off x="11334380" y="4698977"/>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Oval 163">
              <a:extLst>
                <a:ext uri="{FF2B5EF4-FFF2-40B4-BE49-F238E27FC236}">
                  <a16:creationId xmlns:a16="http://schemas.microsoft.com/office/drawing/2014/main" id="{36324B88-0A37-44EC-9FD7-FF83AEB6D2E5}"/>
                </a:ext>
              </a:extLst>
            </p:cNvPr>
            <p:cNvSpPr/>
            <p:nvPr/>
          </p:nvSpPr>
          <p:spPr>
            <a:xfrm>
              <a:off x="11509981" y="487726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165" name="Oval 164">
              <a:extLst>
                <a:ext uri="{FF2B5EF4-FFF2-40B4-BE49-F238E27FC236}">
                  <a16:creationId xmlns:a16="http://schemas.microsoft.com/office/drawing/2014/main" id="{3317C6E4-0A2E-49F2-BD3C-40718DE60680}"/>
                </a:ext>
              </a:extLst>
            </p:cNvPr>
            <p:cNvSpPr/>
            <p:nvPr/>
          </p:nvSpPr>
          <p:spPr>
            <a:xfrm>
              <a:off x="12231036" y="4877260"/>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166" name="Oval 165">
              <a:extLst>
                <a:ext uri="{FF2B5EF4-FFF2-40B4-BE49-F238E27FC236}">
                  <a16:creationId xmlns:a16="http://schemas.microsoft.com/office/drawing/2014/main" id="{FBEF2D7F-9C3F-484B-8F25-9C8E543486BC}"/>
                </a:ext>
              </a:extLst>
            </p:cNvPr>
            <p:cNvSpPr/>
            <p:nvPr/>
          </p:nvSpPr>
          <p:spPr>
            <a:xfrm>
              <a:off x="11509981" y="5505059"/>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167" name="Oval 166">
              <a:extLst>
                <a:ext uri="{FF2B5EF4-FFF2-40B4-BE49-F238E27FC236}">
                  <a16:creationId xmlns:a16="http://schemas.microsoft.com/office/drawing/2014/main" id="{81B349B5-A485-4302-B321-D19BD7EEB3E1}"/>
                </a:ext>
              </a:extLst>
            </p:cNvPr>
            <p:cNvSpPr/>
            <p:nvPr/>
          </p:nvSpPr>
          <p:spPr>
            <a:xfrm>
              <a:off x="12231037" y="5505058"/>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168" name="Rectangle 167">
              <a:extLst>
                <a:ext uri="{FF2B5EF4-FFF2-40B4-BE49-F238E27FC236}">
                  <a16:creationId xmlns:a16="http://schemas.microsoft.com/office/drawing/2014/main" id="{7DE9C13E-32A1-4A76-826F-F816C52045C9}"/>
                </a:ext>
              </a:extLst>
            </p:cNvPr>
            <p:cNvSpPr/>
            <p:nvPr/>
          </p:nvSpPr>
          <p:spPr>
            <a:xfrm>
              <a:off x="11334380" y="1968440"/>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9" name="Oval 168">
              <a:extLst>
                <a:ext uri="{FF2B5EF4-FFF2-40B4-BE49-F238E27FC236}">
                  <a16:creationId xmlns:a16="http://schemas.microsoft.com/office/drawing/2014/main" id="{B4842CC3-D1F2-4995-ACEB-8DE20892E7C0}"/>
                </a:ext>
              </a:extLst>
            </p:cNvPr>
            <p:cNvSpPr/>
            <p:nvPr/>
          </p:nvSpPr>
          <p:spPr>
            <a:xfrm>
              <a:off x="11494741" y="2146724"/>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170" name="Oval 169">
              <a:extLst>
                <a:ext uri="{FF2B5EF4-FFF2-40B4-BE49-F238E27FC236}">
                  <a16:creationId xmlns:a16="http://schemas.microsoft.com/office/drawing/2014/main" id="{6419FF61-7DF1-4870-902F-8C647768094B}"/>
                </a:ext>
              </a:extLst>
            </p:cNvPr>
            <p:cNvSpPr/>
            <p:nvPr/>
          </p:nvSpPr>
          <p:spPr>
            <a:xfrm>
              <a:off x="12215796" y="2146723"/>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171" name="Oval 170">
              <a:extLst>
                <a:ext uri="{FF2B5EF4-FFF2-40B4-BE49-F238E27FC236}">
                  <a16:creationId xmlns:a16="http://schemas.microsoft.com/office/drawing/2014/main" id="{CFB84772-2A9B-40B6-9373-07969482D901}"/>
                </a:ext>
              </a:extLst>
            </p:cNvPr>
            <p:cNvSpPr/>
            <p:nvPr/>
          </p:nvSpPr>
          <p:spPr>
            <a:xfrm>
              <a:off x="11494741" y="2774522"/>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172" name="Oval 171">
              <a:extLst>
                <a:ext uri="{FF2B5EF4-FFF2-40B4-BE49-F238E27FC236}">
                  <a16:creationId xmlns:a16="http://schemas.microsoft.com/office/drawing/2014/main" id="{3855DCE4-73F2-4CF3-931F-838C06DCC403}"/>
                </a:ext>
              </a:extLst>
            </p:cNvPr>
            <p:cNvSpPr/>
            <p:nvPr/>
          </p:nvSpPr>
          <p:spPr>
            <a:xfrm>
              <a:off x="12215797" y="2774521"/>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178" name="Rectangle 177">
              <a:extLst>
                <a:ext uri="{FF2B5EF4-FFF2-40B4-BE49-F238E27FC236}">
                  <a16:creationId xmlns:a16="http://schemas.microsoft.com/office/drawing/2014/main" id="{2A23F70E-2663-4F6A-951C-D0414D57C013}"/>
                </a:ext>
              </a:extLst>
            </p:cNvPr>
            <p:cNvSpPr/>
            <p:nvPr/>
          </p:nvSpPr>
          <p:spPr>
            <a:xfrm>
              <a:off x="9962576" y="6063781"/>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9" name="Oval 178">
              <a:extLst>
                <a:ext uri="{FF2B5EF4-FFF2-40B4-BE49-F238E27FC236}">
                  <a16:creationId xmlns:a16="http://schemas.microsoft.com/office/drawing/2014/main" id="{EE4CC396-6B99-4FA1-B6B2-49A9F1B1FE02}"/>
                </a:ext>
              </a:extLst>
            </p:cNvPr>
            <p:cNvSpPr/>
            <p:nvPr/>
          </p:nvSpPr>
          <p:spPr>
            <a:xfrm>
              <a:off x="10122937" y="6242065"/>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80" name="Oval 179">
              <a:extLst>
                <a:ext uri="{FF2B5EF4-FFF2-40B4-BE49-F238E27FC236}">
                  <a16:creationId xmlns:a16="http://schemas.microsoft.com/office/drawing/2014/main" id="{906936E4-501C-4D3D-AE5F-928A5074C580}"/>
                </a:ext>
              </a:extLst>
            </p:cNvPr>
            <p:cNvSpPr/>
            <p:nvPr/>
          </p:nvSpPr>
          <p:spPr>
            <a:xfrm>
              <a:off x="10843992" y="6242064"/>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81" name="Oval 180">
              <a:extLst>
                <a:ext uri="{FF2B5EF4-FFF2-40B4-BE49-F238E27FC236}">
                  <a16:creationId xmlns:a16="http://schemas.microsoft.com/office/drawing/2014/main" id="{589B7B00-C881-47D6-BEFB-12E012998915}"/>
                </a:ext>
              </a:extLst>
            </p:cNvPr>
            <p:cNvSpPr/>
            <p:nvPr/>
          </p:nvSpPr>
          <p:spPr>
            <a:xfrm>
              <a:off x="10122937" y="6869863"/>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182" name="Oval 181">
              <a:extLst>
                <a:ext uri="{FF2B5EF4-FFF2-40B4-BE49-F238E27FC236}">
                  <a16:creationId xmlns:a16="http://schemas.microsoft.com/office/drawing/2014/main" id="{A026C72F-BCEE-4908-B88F-ED1ADF9A510E}"/>
                </a:ext>
              </a:extLst>
            </p:cNvPr>
            <p:cNvSpPr/>
            <p:nvPr/>
          </p:nvSpPr>
          <p:spPr>
            <a:xfrm>
              <a:off x="10843993" y="6869862"/>
              <a:ext cx="313898" cy="313898"/>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188" name="Rectangle 187">
              <a:extLst>
                <a:ext uri="{FF2B5EF4-FFF2-40B4-BE49-F238E27FC236}">
                  <a16:creationId xmlns:a16="http://schemas.microsoft.com/office/drawing/2014/main" id="{0A706B5E-AF99-43BA-9166-ED9CE8753E78}"/>
                </a:ext>
              </a:extLst>
            </p:cNvPr>
            <p:cNvSpPr/>
            <p:nvPr/>
          </p:nvSpPr>
          <p:spPr>
            <a:xfrm>
              <a:off x="11341556" y="6063781"/>
              <a:ext cx="1330658" cy="13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9" name="Oval 188">
              <a:extLst>
                <a:ext uri="{FF2B5EF4-FFF2-40B4-BE49-F238E27FC236}">
                  <a16:creationId xmlns:a16="http://schemas.microsoft.com/office/drawing/2014/main" id="{9589B79E-F678-43EA-9335-86FF584F678C}"/>
                </a:ext>
              </a:extLst>
            </p:cNvPr>
            <p:cNvSpPr/>
            <p:nvPr/>
          </p:nvSpPr>
          <p:spPr>
            <a:xfrm>
              <a:off x="11501917" y="6242065"/>
              <a:ext cx="313899" cy="31389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190" name="Oval 189">
              <a:extLst>
                <a:ext uri="{FF2B5EF4-FFF2-40B4-BE49-F238E27FC236}">
                  <a16:creationId xmlns:a16="http://schemas.microsoft.com/office/drawing/2014/main" id="{B8C9EFC5-1523-4CD2-A387-EA6D4720F019}"/>
                </a:ext>
              </a:extLst>
            </p:cNvPr>
            <p:cNvSpPr/>
            <p:nvPr/>
          </p:nvSpPr>
          <p:spPr>
            <a:xfrm>
              <a:off x="12222972" y="6242064"/>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91" name="Oval 190">
              <a:extLst>
                <a:ext uri="{FF2B5EF4-FFF2-40B4-BE49-F238E27FC236}">
                  <a16:creationId xmlns:a16="http://schemas.microsoft.com/office/drawing/2014/main" id="{C0D3D1B2-0908-4A9B-A743-D71886665977}"/>
                </a:ext>
              </a:extLst>
            </p:cNvPr>
            <p:cNvSpPr/>
            <p:nvPr/>
          </p:nvSpPr>
          <p:spPr>
            <a:xfrm>
              <a:off x="11501917" y="6869863"/>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sp>
          <p:nvSpPr>
            <p:cNvPr id="192" name="Oval 191">
              <a:extLst>
                <a:ext uri="{FF2B5EF4-FFF2-40B4-BE49-F238E27FC236}">
                  <a16:creationId xmlns:a16="http://schemas.microsoft.com/office/drawing/2014/main" id="{B8BA52FB-C854-49B3-91BE-FE4DF49D44DC}"/>
                </a:ext>
              </a:extLst>
            </p:cNvPr>
            <p:cNvSpPr/>
            <p:nvPr/>
          </p:nvSpPr>
          <p:spPr>
            <a:xfrm>
              <a:off x="12222973" y="6869862"/>
              <a:ext cx="313899" cy="313899"/>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grpSp>
      <p:sp>
        <p:nvSpPr>
          <p:cNvPr id="193" name="Rectangle 192">
            <a:extLst>
              <a:ext uri="{FF2B5EF4-FFF2-40B4-BE49-F238E27FC236}">
                <a16:creationId xmlns:a16="http://schemas.microsoft.com/office/drawing/2014/main" id="{FD86CE7C-C5CB-49B1-82DD-4FA132B17C92}"/>
              </a:ext>
            </a:extLst>
          </p:cNvPr>
          <p:cNvSpPr/>
          <p:nvPr/>
        </p:nvSpPr>
        <p:spPr>
          <a:xfrm>
            <a:off x="8347288" y="3320975"/>
            <a:ext cx="1552178" cy="1501179"/>
          </a:xfrm>
          <a:prstGeom prst="rect">
            <a:avLst/>
          </a:prstGeom>
          <a:noFill/>
          <a:ln w="5715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 name="Rectangle 193">
            <a:extLst>
              <a:ext uri="{FF2B5EF4-FFF2-40B4-BE49-F238E27FC236}">
                <a16:creationId xmlns:a16="http://schemas.microsoft.com/office/drawing/2014/main" id="{E2DC41B3-C338-4EF6-9241-D664C3630F69}"/>
              </a:ext>
            </a:extLst>
          </p:cNvPr>
          <p:cNvSpPr/>
          <p:nvPr/>
        </p:nvSpPr>
        <p:spPr>
          <a:xfrm>
            <a:off x="9909218" y="3321752"/>
            <a:ext cx="1552178" cy="1501179"/>
          </a:xfrm>
          <a:prstGeom prst="rect">
            <a:avLst/>
          </a:prstGeom>
          <a:noFill/>
          <a:ln w="5715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5" name="Rectangle 194">
            <a:extLst>
              <a:ext uri="{FF2B5EF4-FFF2-40B4-BE49-F238E27FC236}">
                <a16:creationId xmlns:a16="http://schemas.microsoft.com/office/drawing/2014/main" id="{5C9D4B60-2219-4658-9272-0D7050D8C016}"/>
              </a:ext>
            </a:extLst>
          </p:cNvPr>
          <p:cNvSpPr/>
          <p:nvPr/>
        </p:nvSpPr>
        <p:spPr>
          <a:xfrm>
            <a:off x="8345758" y="4816629"/>
            <a:ext cx="1552178" cy="1501179"/>
          </a:xfrm>
          <a:prstGeom prst="rect">
            <a:avLst/>
          </a:prstGeom>
          <a:noFill/>
          <a:ln w="5715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6" name="Rectangle 195">
            <a:extLst>
              <a:ext uri="{FF2B5EF4-FFF2-40B4-BE49-F238E27FC236}">
                <a16:creationId xmlns:a16="http://schemas.microsoft.com/office/drawing/2014/main" id="{8C174F0C-DE5B-4A9F-98C3-DA47139E5202}"/>
              </a:ext>
            </a:extLst>
          </p:cNvPr>
          <p:cNvSpPr/>
          <p:nvPr/>
        </p:nvSpPr>
        <p:spPr>
          <a:xfrm>
            <a:off x="9904288" y="4816629"/>
            <a:ext cx="1552178" cy="1501179"/>
          </a:xfrm>
          <a:prstGeom prst="rect">
            <a:avLst/>
          </a:prstGeom>
          <a:noFill/>
          <a:ln w="5715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7" name="TextBox 196">
            <a:extLst>
              <a:ext uri="{FF2B5EF4-FFF2-40B4-BE49-F238E27FC236}">
                <a16:creationId xmlns:a16="http://schemas.microsoft.com/office/drawing/2014/main" id="{73F6B536-17B3-4D19-B1BD-07EE126DED4A}"/>
              </a:ext>
            </a:extLst>
          </p:cNvPr>
          <p:cNvSpPr txBox="1"/>
          <p:nvPr/>
        </p:nvSpPr>
        <p:spPr>
          <a:xfrm>
            <a:off x="4469038" y="1899491"/>
            <a:ext cx="3106211" cy="307777"/>
          </a:xfrm>
          <a:prstGeom prst="rect">
            <a:avLst/>
          </a:prstGeom>
          <a:solidFill>
            <a:srgbClr val="000000">
              <a:alpha val="50196"/>
            </a:srgbClr>
          </a:solidFill>
        </p:spPr>
        <p:txBody>
          <a:bodyPr wrap="square" rtlCol="0">
            <a:spAutoFit/>
          </a:bodyPr>
          <a:lstStyle/>
          <a:p>
            <a:pPr algn="ctr"/>
            <a:r>
              <a:rPr lang="en-US" sz="1400" dirty="0">
                <a:solidFill>
                  <a:schemeClr val="bg1"/>
                </a:solidFill>
                <a:effectLst>
                  <a:outerShdw blurRad="38100" dist="38100" dir="2700000" algn="tl">
                    <a:srgbClr val="000000">
                      <a:alpha val="43137"/>
                    </a:srgbClr>
                  </a:outerShdw>
                </a:effectLst>
              </a:rPr>
              <a:t>Arbitrary GPU with 2x2 wave size</a:t>
            </a:r>
          </a:p>
        </p:txBody>
      </p:sp>
      <p:sp>
        <p:nvSpPr>
          <p:cNvPr id="199" name="Oval 198">
            <a:extLst>
              <a:ext uri="{FF2B5EF4-FFF2-40B4-BE49-F238E27FC236}">
                <a16:creationId xmlns:a16="http://schemas.microsoft.com/office/drawing/2014/main" id="{CF6B57DE-8C95-4331-A0F5-07112C4A4C03}"/>
              </a:ext>
            </a:extLst>
          </p:cNvPr>
          <p:cNvSpPr/>
          <p:nvPr/>
        </p:nvSpPr>
        <p:spPr>
          <a:xfrm>
            <a:off x="9653982" y="3767836"/>
            <a:ext cx="174086" cy="174086"/>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x</a:t>
            </a:r>
          </a:p>
        </p:txBody>
      </p:sp>
      <p:cxnSp>
        <p:nvCxnSpPr>
          <p:cNvPr id="201" name="Connector: Curved 200">
            <a:extLst>
              <a:ext uri="{FF2B5EF4-FFF2-40B4-BE49-F238E27FC236}">
                <a16:creationId xmlns:a16="http://schemas.microsoft.com/office/drawing/2014/main" id="{7D16F8E5-E07E-44F0-B6D1-1A5CC58C8C83}"/>
              </a:ext>
            </a:extLst>
          </p:cNvPr>
          <p:cNvCxnSpPr>
            <a:cxnSpLocks/>
            <a:stCxn id="27" idx="0"/>
            <a:endCxn id="134" idx="0"/>
          </p:cNvCxnSpPr>
          <p:nvPr/>
        </p:nvCxnSpPr>
        <p:spPr>
          <a:xfrm rot="16200000" flipH="1">
            <a:off x="6087300" y="948134"/>
            <a:ext cx="1062216" cy="3881216"/>
          </a:xfrm>
          <a:prstGeom prst="curvedConnector3">
            <a:avLst>
              <a:gd name="adj1" fmla="val -21521"/>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204" name="Connector: Curved 203">
            <a:extLst>
              <a:ext uri="{FF2B5EF4-FFF2-40B4-BE49-F238E27FC236}">
                <a16:creationId xmlns:a16="http://schemas.microsoft.com/office/drawing/2014/main" id="{9B049843-C440-4763-85A8-DC269DDA245A}"/>
              </a:ext>
            </a:extLst>
          </p:cNvPr>
          <p:cNvCxnSpPr>
            <a:cxnSpLocks/>
            <a:stCxn id="32" idx="0"/>
            <a:endCxn id="135" idx="0"/>
          </p:cNvCxnSpPr>
          <p:nvPr/>
        </p:nvCxnSpPr>
        <p:spPr>
          <a:xfrm rot="16200000" flipH="1">
            <a:off x="6674474" y="1135415"/>
            <a:ext cx="1062216" cy="3506654"/>
          </a:xfrm>
          <a:prstGeom prst="curvedConnector3">
            <a:avLst>
              <a:gd name="adj1" fmla="val -21521"/>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205" name="Connector: Curved 204">
            <a:extLst>
              <a:ext uri="{FF2B5EF4-FFF2-40B4-BE49-F238E27FC236}">
                <a16:creationId xmlns:a16="http://schemas.microsoft.com/office/drawing/2014/main" id="{CFA2B6D8-D525-4B96-83AC-2BB11026AA7A}"/>
              </a:ext>
            </a:extLst>
          </p:cNvPr>
          <p:cNvCxnSpPr>
            <a:cxnSpLocks/>
            <a:stCxn id="37" idx="4"/>
            <a:endCxn id="136" idx="4"/>
          </p:cNvCxnSpPr>
          <p:nvPr/>
        </p:nvCxnSpPr>
        <p:spPr>
          <a:xfrm rot="16200000" flipH="1">
            <a:off x="6292654" y="1675747"/>
            <a:ext cx="652962" cy="3879761"/>
          </a:xfrm>
          <a:prstGeom prst="curvedConnector3">
            <a:avLst>
              <a:gd name="adj1" fmla="val 135010"/>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206" name="Connector: Curved 205">
            <a:extLst>
              <a:ext uri="{FF2B5EF4-FFF2-40B4-BE49-F238E27FC236}">
                <a16:creationId xmlns:a16="http://schemas.microsoft.com/office/drawing/2014/main" id="{9FFF690C-15AC-4E42-B93C-015C8B05B167}"/>
              </a:ext>
            </a:extLst>
          </p:cNvPr>
          <p:cNvCxnSpPr>
            <a:cxnSpLocks/>
            <a:stCxn id="7" idx="4"/>
            <a:endCxn id="137" idx="4"/>
          </p:cNvCxnSpPr>
          <p:nvPr/>
        </p:nvCxnSpPr>
        <p:spPr>
          <a:xfrm rot="16200000" flipH="1">
            <a:off x="6880908" y="1864108"/>
            <a:ext cx="652962" cy="3503039"/>
          </a:xfrm>
          <a:prstGeom prst="curvedConnector3">
            <a:avLst>
              <a:gd name="adj1" fmla="val 135010"/>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219" name="Connector: Curved 218">
            <a:extLst>
              <a:ext uri="{FF2B5EF4-FFF2-40B4-BE49-F238E27FC236}">
                <a16:creationId xmlns:a16="http://schemas.microsoft.com/office/drawing/2014/main" id="{819D1053-B37C-4756-A258-32CE6C576A8F}"/>
              </a:ext>
            </a:extLst>
          </p:cNvPr>
          <p:cNvCxnSpPr>
            <a:cxnSpLocks/>
            <a:stCxn id="33" idx="0"/>
            <a:endCxn id="139" idx="0"/>
          </p:cNvCxnSpPr>
          <p:nvPr/>
        </p:nvCxnSpPr>
        <p:spPr>
          <a:xfrm rot="16200000" flipH="1">
            <a:off x="7061701" y="1148081"/>
            <a:ext cx="1062216" cy="3481323"/>
          </a:xfrm>
          <a:prstGeom prst="curvedConnector3">
            <a:avLst>
              <a:gd name="adj1" fmla="val -21521"/>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222" name="Connector: Curved 221">
            <a:extLst>
              <a:ext uri="{FF2B5EF4-FFF2-40B4-BE49-F238E27FC236}">
                <a16:creationId xmlns:a16="http://schemas.microsoft.com/office/drawing/2014/main" id="{D8124A87-3A85-4F11-9C65-5ED84174983F}"/>
              </a:ext>
            </a:extLst>
          </p:cNvPr>
          <p:cNvCxnSpPr>
            <a:cxnSpLocks/>
            <a:stCxn id="29" idx="0"/>
            <a:endCxn id="140" idx="0"/>
          </p:cNvCxnSpPr>
          <p:nvPr/>
        </p:nvCxnSpPr>
        <p:spPr>
          <a:xfrm rot="16200000" flipH="1">
            <a:off x="6848560" y="535046"/>
            <a:ext cx="714043" cy="5055564"/>
          </a:xfrm>
          <a:prstGeom prst="curvedConnector3">
            <a:avLst>
              <a:gd name="adj1" fmla="val -32015"/>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228" name="Connector: Curved 227">
            <a:extLst>
              <a:ext uri="{FF2B5EF4-FFF2-40B4-BE49-F238E27FC236}">
                <a16:creationId xmlns:a16="http://schemas.microsoft.com/office/drawing/2014/main" id="{A064CA3D-A79F-4D87-9063-6A1D443FFE53}"/>
              </a:ext>
            </a:extLst>
          </p:cNvPr>
          <p:cNvCxnSpPr>
            <a:cxnSpLocks/>
            <a:stCxn id="39" idx="4"/>
            <a:endCxn id="141" idx="4"/>
          </p:cNvCxnSpPr>
          <p:nvPr/>
        </p:nvCxnSpPr>
        <p:spPr>
          <a:xfrm rot="16200000" flipH="1">
            <a:off x="6853969" y="1462606"/>
            <a:ext cx="304789" cy="4654216"/>
          </a:xfrm>
          <a:prstGeom prst="curvedConnector3">
            <a:avLst>
              <a:gd name="adj1" fmla="val 175003"/>
            </a:avLst>
          </a:prstGeom>
          <a:ln>
            <a:tailEnd type="triangle"/>
          </a:ln>
        </p:spPr>
        <p:style>
          <a:lnRef idx="3">
            <a:schemeClr val="accent4"/>
          </a:lnRef>
          <a:fillRef idx="0">
            <a:schemeClr val="accent4"/>
          </a:fillRef>
          <a:effectRef idx="2">
            <a:schemeClr val="accent4"/>
          </a:effectRef>
          <a:fontRef idx="minor">
            <a:schemeClr val="tx1"/>
          </a:fontRef>
        </p:style>
      </p:cxnSp>
      <p:sp>
        <p:nvSpPr>
          <p:cNvPr id="231" name="TextBox 230">
            <a:extLst>
              <a:ext uri="{FF2B5EF4-FFF2-40B4-BE49-F238E27FC236}">
                <a16:creationId xmlns:a16="http://schemas.microsoft.com/office/drawing/2014/main" id="{9A9CA2C9-E206-4BC0-AA09-F5C37DB59A52}"/>
              </a:ext>
            </a:extLst>
          </p:cNvPr>
          <p:cNvSpPr txBox="1"/>
          <p:nvPr/>
        </p:nvSpPr>
        <p:spPr>
          <a:xfrm>
            <a:off x="6022143" y="5794588"/>
            <a:ext cx="2261603" cy="523220"/>
          </a:xfrm>
          <a:prstGeom prst="rect">
            <a:avLst/>
          </a:prstGeom>
          <a:solidFill>
            <a:srgbClr val="000000">
              <a:alpha val="50196"/>
            </a:srgbClr>
          </a:solidFill>
        </p:spPr>
        <p:txBody>
          <a:bodyPr wrap="square" rtlCol="0">
            <a:spAutoFit/>
          </a:bodyPr>
          <a:lstStyle/>
          <a:p>
            <a:pPr algn="ctr"/>
            <a:r>
              <a:rPr lang="en-US" sz="1400" dirty="0">
                <a:solidFill>
                  <a:schemeClr val="bg1"/>
                </a:solidFill>
                <a:effectLst>
                  <a:outerShdw blurRad="38100" dist="38100" dir="2700000" algn="tl">
                    <a:srgbClr val="000000">
                      <a:alpha val="43137"/>
                    </a:srgbClr>
                  </a:outerShdw>
                </a:effectLst>
              </a:rPr>
              <a:t>Ordered and compacted thread in wave map</a:t>
            </a:r>
          </a:p>
        </p:txBody>
      </p:sp>
    </p:spTree>
    <p:extLst>
      <p:ext uri="{BB962C8B-B14F-4D97-AF65-F5344CB8AC3E}">
        <p14:creationId xmlns:p14="http://schemas.microsoft.com/office/powerpoint/2010/main" val="309574137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CS Jobs – Wave Compaction</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a:xfrm>
            <a:off x="447040" y="1828800"/>
            <a:ext cx="4364241" cy="4091354"/>
          </a:xfrm>
        </p:spPr>
        <p:txBody>
          <a:bodyPr>
            <a:normAutofit/>
          </a:bodyPr>
          <a:lstStyle/>
          <a:p>
            <a:r>
              <a:rPr lang="en-US" sz="1300" dirty="0"/>
              <a:t>For each 16x16 screen tile</a:t>
            </a:r>
          </a:p>
          <a:p>
            <a:pPr lvl="1"/>
            <a:r>
              <a:rPr lang="en-US" sz="1300" dirty="0"/>
              <a:t>Iterate all quads and order via subsample ID</a:t>
            </a:r>
          </a:p>
          <a:p>
            <a:pPr lvl="1"/>
            <a:r>
              <a:rPr lang="en-US" sz="1300" dirty="0"/>
              <a:t>Compact</a:t>
            </a:r>
          </a:p>
          <a:p>
            <a:pPr lvl="1"/>
            <a:r>
              <a:rPr lang="en-US" sz="1300" dirty="0"/>
              <a:t>Store blocks of 64 thread worth</a:t>
            </a:r>
          </a:p>
          <a:p>
            <a:pPr lvl="2"/>
            <a:r>
              <a:rPr lang="en-US" sz="1300" dirty="0"/>
              <a:t>Per-thread offsets within 16x16 block</a:t>
            </a:r>
          </a:p>
          <a:p>
            <a:pPr lvl="3"/>
            <a:r>
              <a:rPr lang="en-US" sz="1300" dirty="0"/>
              <a:t>(4bit X | 4bit Y)</a:t>
            </a:r>
          </a:p>
          <a:p>
            <a:pPr lvl="2"/>
            <a:r>
              <a:rPr lang="en-US" sz="1300" dirty="0"/>
              <a:t>Per-wave wave iteration count </a:t>
            </a:r>
          </a:p>
          <a:p>
            <a:pPr lvl="3"/>
            <a:r>
              <a:rPr lang="en-US" sz="1300" dirty="0"/>
              <a:t>(2bit)</a:t>
            </a:r>
          </a:p>
          <a:p>
            <a:r>
              <a:rPr lang="en-US" sz="1300" dirty="0"/>
              <a:t>4 waves will compute</a:t>
            </a:r>
            <a:br>
              <a:rPr lang="en-US" sz="1300" dirty="0"/>
            </a:br>
            <a:r>
              <a:rPr lang="en-US" sz="1300" dirty="0"/>
              <a:t>64 * floor( sum(subsamples) + 63 ) / 64 )</a:t>
            </a:r>
          </a:p>
          <a:p>
            <a:r>
              <a:rPr lang="en-US" sz="1300" dirty="0"/>
              <a:t>No benefit compacting</a:t>
            </a:r>
          </a:p>
          <a:p>
            <a:pPr lvl="1"/>
            <a:r>
              <a:rPr lang="en-US" sz="1100" dirty="0"/>
              <a:t>First wave</a:t>
            </a:r>
          </a:p>
          <a:p>
            <a:pPr lvl="2"/>
            <a:r>
              <a:rPr lang="en-US" sz="900" dirty="0"/>
              <a:t>Sampling pattern guarantees 1</a:t>
            </a:r>
            <a:r>
              <a:rPr lang="en-US" sz="900" baseline="30000" dirty="0"/>
              <a:t>st</a:t>
            </a:r>
            <a:r>
              <a:rPr lang="en-US" sz="900" dirty="0"/>
              <a:t> sample plane to be always enabled (implicit)</a:t>
            </a:r>
            <a:endParaRPr lang="en-US" sz="1100" dirty="0"/>
          </a:p>
          <a:p>
            <a:pPr lvl="1"/>
            <a:r>
              <a:rPr lang="en-US" sz="1100" dirty="0"/>
              <a:t>4 wave tiles</a:t>
            </a:r>
          </a:p>
        </p:txBody>
      </p:sp>
      <p:sp>
        <p:nvSpPr>
          <p:cNvPr id="4" name="TextBox 3">
            <a:extLst>
              <a:ext uri="{FF2B5EF4-FFF2-40B4-BE49-F238E27FC236}">
                <a16:creationId xmlns:a16="http://schemas.microsoft.com/office/drawing/2014/main" id="{6DBC9484-30F7-4376-81D3-F24FA2687920}"/>
              </a:ext>
            </a:extLst>
          </p:cNvPr>
          <p:cNvSpPr txBox="1"/>
          <p:nvPr/>
        </p:nvSpPr>
        <p:spPr>
          <a:xfrm>
            <a:off x="0" y="1"/>
            <a:ext cx="12192000" cy="6494085"/>
          </a:xfrm>
          <a:prstGeom prst="rect">
            <a:avLst/>
          </a:prstGeom>
          <a:solidFill>
            <a:schemeClr val="bg1">
              <a:lumMod val="95000"/>
            </a:schemeClr>
          </a:solidFill>
        </p:spPr>
        <p:txBody>
          <a:bodyPr wrap="square" rtlCol="0">
            <a:spAutoFit/>
          </a:bodyPr>
          <a:lstStyle/>
          <a:p>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tileSubSampleSum</a:t>
            </a:r>
            <a:r>
              <a:rPr lang="en-US" sz="1600" dirty="0">
                <a:latin typeface="Courier New" panose="02070309020205020404" pitchFamily="49" charset="0"/>
                <a:cs typeface="Courier New" panose="02070309020205020404" pitchFamily="49" charset="0"/>
              </a:rPr>
              <a:t>   = ( </a:t>
            </a:r>
            <a:r>
              <a:rPr lang="en-US" sz="1600" dirty="0" err="1">
                <a:latin typeface="Courier New" panose="02070309020205020404" pitchFamily="49" charset="0"/>
                <a:cs typeface="Courier New" panose="02070309020205020404" pitchFamily="49" charset="0"/>
              </a:rPr>
              <a:t>CrossLaneAddUint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countbits</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subSampleMask</a:t>
            </a:r>
            <a:r>
              <a:rPr lang="en-US" sz="1600" dirty="0">
                <a:latin typeface="Courier New" panose="02070309020205020404" pitchFamily="49" charset="0"/>
                <a:cs typeface="Courier New" panose="02070309020205020404" pitchFamily="49" charset="0"/>
              </a:rPr>
              <a:t> ) ) );</a:t>
            </a:r>
          </a:p>
          <a:p>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tileSubSampleWaves</a:t>
            </a:r>
            <a:r>
              <a:rPr lang="en-US" sz="1600" dirty="0">
                <a:latin typeface="Courier New" panose="02070309020205020404" pitchFamily="49" charset="0"/>
                <a:cs typeface="Courier New" panose="02070309020205020404" pitchFamily="49" charset="0"/>
              </a:rPr>
              <a:t> = ( </a:t>
            </a:r>
            <a:r>
              <a:rPr lang="en-US" sz="1600" dirty="0" err="1">
                <a:latin typeface="Courier New" panose="02070309020205020404" pitchFamily="49" charset="0"/>
                <a:cs typeface="Courier New" panose="02070309020205020404" pitchFamily="49" charset="0"/>
              </a:rPr>
              <a:t>tileSubSampleSum</a:t>
            </a:r>
            <a:r>
              <a:rPr lang="en-US" sz="1600" dirty="0">
                <a:latin typeface="Courier New" panose="02070309020205020404" pitchFamily="49" charset="0"/>
                <a:cs typeface="Courier New" panose="02070309020205020404" pitchFamily="49" charset="0"/>
              </a:rPr>
              <a:t> + 63 ) / 64 ;</a:t>
            </a:r>
          </a:p>
          <a:p>
            <a:r>
              <a:rPr lang="en-US" sz="1600" dirty="0">
                <a:latin typeface="Courier New" panose="02070309020205020404" pitchFamily="49" charset="0"/>
                <a:cs typeface="Courier New" panose="02070309020205020404" pitchFamily="49" charset="0"/>
              </a:rPr>
              <a:t>if ( </a:t>
            </a:r>
            <a:r>
              <a:rPr lang="en-US" sz="1600" dirty="0" err="1">
                <a:latin typeface="Courier New" panose="02070309020205020404" pitchFamily="49" charset="0"/>
                <a:cs typeface="Courier New" panose="02070309020205020404" pitchFamily="49" charset="0"/>
              </a:rPr>
              <a:t>tileSubSampleWaves</a:t>
            </a:r>
            <a:r>
              <a:rPr lang="en-US" sz="1600" dirty="0">
                <a:latin typeface="Courier New" panose="02070309020205020404" pitchFamily="49" charset="0"/>
                <a:cs typeface="Courier New" panose="02070309020205020404" pitchFamily="49" charset="0"/>
              </a:rPr>
              <a:t> &gt; 1 &amp;&amp; </a:t>
            </a:r>
            <a:r>
              <a:rPr lang="en-US" sz="1600" dirty="0" err="1">
                <a:latin typeface="Courier New" panose="02070309020205020404" pitchFamily="49" charset="0"/>
                <a:cs typeface="Courier New" panose="02070309020205020404" pitchFamily="49" charset="0"/>
              </a:rPr>
              <a:t>tileSubSampleWaves</a:t>
            </a:r>
            <a:r>
              <a:rPr lang="en-US" sz="1600" dirty="0">
                <a:latin typeface="Courier New" panose="02070309020205020404" pitchFamily="49" charset="0"/>
                <a:cs typeface="Courier New" panose="02070309020205020404" pitchFamily="49" charset="0"/>
              </a:rPr>
              <a:t> &lt; 4 )</a:t>
            </a:r>
          </a:p>
          <a:p>
            <a:r>
              <a:rPr lang="en-US" sz="1600" dirty="0">
                <a:latin typeface="Courier New" panose="02070309020205020404" pitchFamily="49" charset="0"/>
                <a:cs typeface="Courier New" panose="02070309020205020404" pitchFamily="49" charset="0"/>
              </a:rPr>
              <a:t>{</a:t>
            </a:r>
          </a:p>
          <a:p>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queueOffset</a:t>
            </a:r>
            <a:r>
              <a:rPr lang="en-US" sz="1600" dirty="0">
                <a:latin typeface="Courier New" panose="02070309020205020404" pitchFamily="49" charset="0"/>
                <a:cs typeface="Courier New" panose="02070309020205020404" pitchFamily="49" charset="0"/>
              </a:rPr>
              <a:t> = 0;</a:t>
            </a:r>
          </a:p>
          <a:p>
            <a:r>
              <a:rPr lang="nn-NO" sz="1600" dirty="0">
                <a:latin typeface="Courier New" panose="02070309020205020404" pitchFamily="49" charset="0"/>
                <a:cs typeface="Courier New" panose="02070309020205020404" pitchFamily="49" charset="0"/>
              </a:rPr>
              <a:t>  for ( uint i = 1; i &lt; 4; i++ ) </a:t>
            </a:r>
            <a:r>
              <a:rPr lang="en-US" sz="1600" dirty="0">
                <a:latin typeface="Courier New" panose="02070309020205020404" pitchFamily="49" charset="0"/>
                <a:cs typeface="Courier New" panose="02070309020205020404" pitchFamily="49" charset="0"/>
              </a:rPr>
              <a:t>// First sample plane is implicit</a:t>
            </a:r>
          </a:p>
          <a:p>
            <a:r>
              <a:rPr lang="en-US" sz="1600" dirty="0">
                <a:latin typeface="Courier New" panose="02070309020205020404" pitchFamily="49" charset="0"/>
                <a:cs typeface="Courier New" panose="02070309020205020404" pitchFamily="49" charset="0"/>
              </a:rPr>
              <a:t>  {</a:t>
            </a:r>
          </a:p>
          <a:p>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bitIndex</a:t>
            </a:r>
            <a:r>
              <a:rPr lang="en-US" sz="1600" dirty="0">
                <a:latin typeface="Courier New" panose="02070309020205020404" pitchFamily="49" charset="0"/>
                <a:cs typeface="Courier New" panose="02070309020205020404" pitchFamily="49" charset="0"/>
              </a:rPr>
              <a:t> = </a:t>
            </a:r>
            <a:r>
              <a:rPr lang="en-US" sz="1600" dirty="0" err="1">
                <a:latin typeface="Courier New" panose="02070309020205020404" pitchFamily="49" charset="0"/>
                <a:cs typeface="Courier New" panose="02070309020205020404" pitchFamily="49" charset="0"/>
              </a:rPr>
              <a:t>i</a:t>
            </a:r>
            <a:r>
              <a:rPr lang="en-US" sz="1600" dirty="0">
                <a:latin typeface="Courier New" panose="02070309020205020404" pitchFamily="49" charset="0"/>
                <a:cs typeface="Courier New" panose="02070309020205020404" pitchFamily="49" charset="0"/>
              </a:rPr>
              <a:t>;</a:t>
            </a:r>
          </a:p>
          <a:p>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waveInt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producerMask</a:t>
            </a:r>
            <a:r>
              <a:rPr lang="en-US" sz="1600" dirty="0">
                <a:latin typeface="Courier New" panose="02070309020205020404" pitchFamily="49" charset="0"/>
                <a:cs typeface="Courier New" panose="02070309020205020404" pitchFamily="49" charset="0"/>
              </a:rPr>
              <a:t> = </a:t>
            </a:r>
            <a:r>
              <a:rPr lang="en-US" sz="1600" dirty="0" err="1">
                <a:latin typeface="Courier New" panose="02070309020205020404" pitchFamily="49" charset="0"/>
                <a:cs typeface="Courier New" panose="02070309020205020404" pitchFamily="49" charset="0"/>
              </a:rPr>
              <a:t>BallotMask</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subSampleMask</a:t>
            </a:r>
            <a:r>
              <a:rPr lang="en-US" sz="1600" dirty="0">
                <a:latin typeface="Courier New" panose="02070309020205020404" pitchFamily="49" charset="0"/>
                <a:cs typeface="Courier New" panose="02070309020205020404" pitchFamily="49" charset="0"/>
              </a:rPr>
              <a:t> &amp; ( 1 &lt;&lt; </a:t>
            </a:r>
            <a:r>
              <a:rPr lang="en-US" sz="1600" dirty="0" err="1">
                <a:latin typeface="Courier New" panose="02070309020205020404" pitchFamily="49" charset="0"/>
                <a:cs typeface="Courier New" panose="02070309020205020404" pitchFamily="49" charset="0"/>
              </a:rPr>
              <a:t>bitIndex</a:t>
            </a:r>
            <a:r>
              <a:rPr lang="en-US" sz="1600" dirty="0">
                <a:latin typeface="Courier New" panose="02070309020205020404" pitchFamily="49" charset="0"/>
                <a:cs typeface="Courier New" panose="02070309020205020404" pitchFamily="49" charset="0"/>
              </a:rPr>
              <a:t> ) ) );</a:t>
            </a:r>
          </a:p>
          <a:p>
            <a:r>
              <a:rPr lang="en-US" sz="1600" dirty="0">
                <a:latin typeface="Courier New" panose="02070309020205020404" pitchFamily="49" charset="0"/>
                <a:cs typeface="Courier New" panose="02070309020205020404" pitchFamily="49" charset="0"/>
              </a:rPr>
              <a:t>    if ( Predicate( </a:t>
            </a:r>
            <a:r>
              <a:rPr lang="en-US" sz="1600" dirty="0" err="1">
                <a:latin typeface="Courier New" panose="02070309020205020404" pitchFamily="49" charset="0"/>
                <a:cs typeface="Courier New" panose="02070309020205020404" pitchFamily="49" charset="0"/>
              </a:rPr>
              <a:t>producerMask</a:t>
            </a:r>
            <a:r>
              <a:rPr lang="en-US" sz="1600" dirty="0">
                <a:latin typeface="Courier New" panose="02070309020205020404" pitchFamily="49" charset="0"/>
                <a:cs typeface="Courier New" panose="02070309020205020404" pitchFamily="49" charset="0"/>
              </a:rPr>
              <a:t> ) )</a:t>
            </a:r>
          </a:p>
          <a:p>
            <a:r>
              <a:rPr lang="en-US" sz="1600" dirty="0">
                <a:latin typeface="Courier New" panose="02070309020205020404" pitchFamily="49" charset="0"/>
                <a:cs typeface="Courier New" panose="02070309020205020404" pitchFamily="49" charset="0"/>
              </a:rPr>
              <a:t>    {</a:t>
            </a:r>
          </a:p>
          <a:p>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localQueueOffset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queueOffset</a:t>
            </a:r>
            <a:r>
              <a:rPr lang="en-US" sz="1600" dirty="0">
                <a:latin typeface="Courier New" panose="02070309020205020404" pitchFamily="49" charset="0"/>
                <a:cs typeface="Courier New" panose="02070309020205020404" pitchFamily="49" charset="0"/>
              </a:rPr>
              <a:t> + </a:t>
            </a:r>
            <a:r>
              <a:rPr lang="en-US" sz="1600" dirty="0" err="1">
                <a:latin typeface="Courier New" panose="02070309020205020404" pitchFamily="49" charset="0"/>
                <a:cs typeface="Courier New" panose="02070309020205020404" pitchFamily="49" charset="0"/>
              </a:rPr>
              <a:t>MaskBitCnt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producerMask</a:t>
            </a:r>
            <a:r>
              <a:rPr lang="en-US" sz="1600" dirty="0">
                <a:latin typeface="Courier New" panose="02070309020205020404" pitchFamily="49" charset="0"/>
                <a:cs typeface="Courier New" panose="02070309020205020404" pitchFamily="49" charset="0"/>
              </a:rPr>
              <a:t> );</a:t>
            </a:r>
          </a:p>
          <a:p>
            <a:r>
              <a:rPr lang="en-US" sz="1600" dirty="0">
                <a:latin typeface="Courier New" panose="02070309020205020404" pitchFamily="49" charset="0"/>
                <a:cs typeface="Courier New" panose="02070309020205020404" pitchFamily="49" charset="0"/>
              </a:rPr>
              <a:t>      uint2 </a:t>
            </a:r>
            <a:r>
              <a:rPr lang="en-US" sz="1600" dirty="0" err="1">
                <a:latin typeface="Courier New" panose="02070309020205020404" pitchFamily="49" charset="0"/>
                <a:cs typeface="Courier New" panose="02070309020205020404" pitchFamily="49" charset="0"/>
              </a:rPr>
              <a:t>itemLoc</a:t>
            </a:r>
            <a:r>
              <a:rPr lang="en-US" sz="1600" dirty="0">
                <a:latin typeface="Courier New" panose="02070309020205020404" pitchFamily="49" charset="0"/>
                <a:cs typeface="Courier New" panose="02070309020205020404" pitchFamily="49" charset="0"/>
              </a:rPr>
              <a:t> = ( ( </a:t>
            </a:r>
            <a:r>
              <a:rPr lang="en-US" sz="1600" dirty="0" err="1">
                <a:latin typeface="Courier New" panose="02070309020205020404" pitchFamily="49" charset="0"/>
                <a:cs typeface="Courier New" panose="02070309020205020404" pitchFamily="49" charset="0"/>
              </a:rPr>
              <a:t>wpos</a:t>
            </a:r>
            <a:r>
              <a:rPr lang="en-US" sz="1600" dirty="0">
                <a:latin typeface="Courier New" panose="02070309020205020404" pitchFamily="49" charset="0"/>
                <a:cs typeface="Courier New" panose="02070309020205020404" pitchFamily="49" charset="0"/>
              </a:rPr>
              <a:t> &amp; 0x7) &lt;&lt; 1 ) | uint2( </a:t>
            </a:r>
            <a:r>
              <a:rPr lang="en-US" sz="1600" dirty="0" err="1">
                <a:latin typeface="Courier New" panose="02070309020205020404" pitchFamily="49" charset="0"/>
                <a:cs typeface="Courier New" panose="02070309020205020404" pitchFamily="49" charset="0"/>
              </a:rPr>
              <a:t>bitIndex</a:t>
            </a:r>
            <a:r>
              <a:rPr lang="en-US" sz="1600" dirty="0">
                <a:latin typeface="Courier New" panose="02070309020205020404" pitchFamily="49" charset="0"/>
                <a:cs typeface="Courier New" panose="02070309020205020404" pitchFamily="49" charset="0"/>
              </a:rPr>
              <a:t> &amp; 0x1, </a:t>
            </a:r>
            <a:r>
              <a:rPr lang="en-US" sz="1600" dirty="0" err="1">
                <a:latin typeface="Courier New" panose="02070309020205020404" pitchFamily="49" charset="0"/>
                <a:cs typeface="Courier New" panose="02070309020205020404" pitchFamily="49" charset="0"/>
              </a:rPr>
              <a:t>bitIndex</a:t>
            </a:r>
            <a:r>
              <a:rPr lang="en-US" sz="1600" dirty="0">
                <a:latin typeface="Courier New" panose="02070309020205020404" pitchFamily="49" charset="0"/>
                <a:cs typeface="Courier New" panose="02070309020205020404" pitchFamily="49" charset="0"/>
              </a:rPr>
              <a:t> &gt;&gt; 1 );</a:t>
            </a:r>
          </a:p>
          <a:p>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itemQueue</a:t>
            </a:r>
            <a:r>
              <a:rPr lang="en-US" sz="1600" dirty="0">
                <a:latin typeface="Courier New" panose="02070309020205020404" pitchFamily="49" charset="0"/>
                <a:cs typeface="Courier New" panose="02070309020205020404" pitchFamily="49" charset="0"/>
              </a:rPr>
              <a:t>[</a:t>
            </a:r>
            <a:r>
              <a:rPr lang="en-US" sz="1600" dirty="0" err="1">
                <a:latin typeface="Courier New" panose="02070309020205020404" pitchFamily="49" charset="0"/>
                <a:cs typeface="Courier New" panose="02070309020205020404" pitchFamily="49" charset="0"/>
              </a:rPr>
              <a:t>localQueueOffset</a:t>
            </a:r>
            <a:r>
              <a:rPr lang="en-US" sz="1600" dirty="0">
                <a:latin typeface="Courier New" panose="02070309020205020404" pitchFamily="49" charset="0"/>
                <a:cs typeface="Courier New" panose="02070309020205020404" pitchFamily="49" charset="0"/>
              </a:rPr>
              <a:t>] = (</a:t>
            </a:r>
            <a:r>
              <a:rPr lang="en-US" sz="1600" dirty="0" err="1">
                <a:latin typeface="Courier New" panose="02070309020205020404" pitchFamily="49" charset="0"/>
                <a:cs typeface="Courier New" panose="02070309020205020404" pitchFamily="49" charset="0"/>
              </a:rPr>
              <a:t>itemLoc.x</a:t>
            </a:r>
            <a:r>
              <a:rPr lang="en-US" sz="1600" dirty="0">
                <a:latin typeface="Courier New" panose="02070309020205020404" pitchFamily="49" charset="0"/>
                <a:cs typeface="Courier New" panose="02070309020205020404" pitchFamily="49" charset="0"/>
              </a:rPr>
              <a:t> &lt;&lt; 4 ) | </a:t>
            </a:r>
            <a:r>
              <a:rPr lang="en-US" sz="1600" dirty="0" err="1">
                <a:latin typeface="Courier New" panose="02070309020205020404" pitchFamily="49" charset="0"/>
                <a:cs typeface="Courier New" panose="02070309020205020404" pitchFamily="49" charset="0"/>
              </a:rPr>
              <a:t>itemLoc.y</a:t>
            </a:r>
            <a:r>
              <a:rPr lang="en-US" sz="1600" dirty="0">
                <a:latin typeface="Courier New" panose="02070309020205020404" pitchFamily="49" charset="0"/>
                <a:cs typeface="Courier New" panose="02070309020205020404" pitchFamily="49" charset="0"/>
              </a:rPr>
              <a:t>;</a:t>
            </a:r>
          </a:p>
          <a:p>
            <a:r>
              <a:rPr lang="en-US" sz="1600" dirty="0">
                <a:latin typeface="Courier New" panose="02070309020205020404" pitchFamily="49" charset="0"/>
                <a:cs typeface="Courier New" panose="02070309020205020404" pitchFamily="49" charset="0"/>
              </a:rPr>
              <a:t>    }</a:t>
            </a:r>
          </a:p>
          <a:p>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queueOffset</a:t>
            </a:r>
            <a:r>
              <a:rPr lang="en-US" sz="1600" dirty="0">
                <a:latin typeface="Courier New" panose="02070309020205020404" pitchFamily="49" charset="0"/>
                <a:cs typeface="Courier New" panose="02070309020205020404" pitchFamily="49" charset="0"/>
              </a:rPr>
              <a:t> += CountSetBits64( </a:t>
            </a:r>
            <a:r>
              <a:rPr lang="en-US" sz="1600" dirty="0" err="1">
                <a:latin typeface="Courier New" panose="02070309020205020404" pitchFamily="49" charset="0"/>
                <a:cs typeface="Courier New" panose="02070309020205020404" pitchFamily="49" charset="0"/>
              </a:rPr>
              <a:t>producerMask</a:t>
            </a:r>
            <a:r>
              <a:rPr lang="en-US" sz="1600" dirty="0">
                <a:latin typeface="Courier New" panose="02070309020205020404" pitchFamily="49" charset="0"/>
                <a:cs typeface="Courier New" panose="02070309020205020404" pitchFamily="49" charset="0"/>
              </a:rPr>
              <a:t> );</a:t>
            </a:r>
          </a:p>
          <a:p>
            <a:r>
              <a:rPr lang="en-US" sz="1600" dirty="0">
                <a:latin typeface="Courier New" panose="02070309020205020404" pitchFamily="49" charset="0"/>
                <a:cs typeface="Courier New" panose="02070309020205020404" pitchFamily="49" charset="0"/>
              </a:rPr>
              <a:t>}</a:t>
            </a:r>
          </a:p>
          <a:p>
            <a:r>
              <a:rPr lang="en-US" sz="1600" dirty="0" err="1">
                <a:latin typeface="Courier New" panose="02070309020205020404" pitchFamily="49" charset="0"/>
                <a:cs typeface="Courier New" panose="02070309020205020404" pitchFamily="49" charset="0"/>
              </a:rPr>
              <a:t>GroupMemoryBarrierWithGroupSync</a:t>
            </a:r>
            <a:r>
              <a:rPr lang="en-US" sz="1600" dirty="0">
                <a:latin typeface="Courier New" panose="02070309020205020404" pitchFamily="49" charset="0"/>
                <a:cs typeface="Courier New" panose="02070309020205020404" pitchFamily="49" charset="0"/>
              </a:rPr>
              <a:t>(); // Flush data to queue </a:t>
            </a:r>
          </a:p>
          <a:p>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packedOffsets</a:t>
            </a:r>
            <a:r>
              <a:rPr lang="en-US" sz="1600" dirty="0">
                <a:latin typeface="Courier New" panose="02070309020205020404" pitchFamily="49" charset="0"/>
                <a:cs typeface="Courier New" panose="02070309020205020404" pitchFamily="49" charset="0"/>
              </a:rPr>
              <a:t> = 0;</a:t>
            </a:r>
          </a:p>
          <a:p>
            <a:r>
              <a:rPr lang="nn-NO" sz="1600" dirty="0">
                <a:latin typeface="Courier New" panose="02070309020205020404" pitchFamily="49" charset="0"/>
                <a:cs typeface="Courier New" panose="02070309020205020404" pitchFamily="49" charset="0"/>
              </a:rPr>
              <a:t>for ( uint i = 0; i &lt; 2; i++ ) // Output per-thread offset</a:t>
            </a:r>
          </a:p>
          <a:p>
            <a:r>
              <a:rPr lang="en-US" sz="1600" dirty="0">
                <a:latin typeface="Courier New" panose="02070309020205020404" pitchFamily="49" charset="0"/>
                <a:cs typeface="Courier New" panose="02070309020205020404" pitchFamily="49" charset="0"/>
              </a:rPr>
              <a:t>{</a:t>
            </a:r>
          </a:p>
          <a:p>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packedOffset</a:t>
            </a:r>
            <a:r>
              <a:rPr lang="en-US" sz="1600" dirty="0">
                <a:latin typeface="Courier New" panose="02070309020205020404" pitchFamily="49" charset="0"/>
                <a:cs typeface="Courier New" panose="02070309020205020404" pitchFamily="49" charset="0"/>
              </a:rPr>
              <a:t> = ( </a:t>
            </a:r>
            <a:r>
              <a:rPr lang="en-US" sz="1600" dirty="0" err="1">
                <a:latin typeface="Courier New" panose="02070309020205020404" pitchFamily="49" charset="0"/>
                <a:cs typeface="Courier New" panose="02070309020205020404" pitchFamily="49" charset="0"/>
              </a:rPr>
              <a:t>gidx</a:t>
            </a:r>
            <a:r>
              <a:rPr lang="en-US" sz="1600" dirty="0">
                <a:latin typeface="Courier New" panose="02070309020205020404" pitchFamily="49" charset="0"/>
                <a:cs typeface="Courier New" panose="02070309020205020404" pitchFamily="49" charset="0"/>
              </a:rPr>
              <a:t> + 64 * </a:t>
            </a:r>
            <a:r>
              <a:rPr lang="en-US" sz="1600" dirty="0" err="1">
                <a:latin typeface="Courier New" panose="02070309020205020404" pitchFamily="49" charset="0"/>
                <a:cs typeface="Courier New" panose="02070309020205020404" pitchFamily="49" charset="0"/>
              </a:rPr>
              <a:t>i</a:t>
            </a:r>
            <a:r>
              <a:rPr lang="en-US" sz="1600" dirty="0">
                <a:latin typeface="Courier New" panose="02070309020205020404" pitchFamily="49" charset="0"/>
                <a:cs typeface="Courier New" panose="02070309020205020404" pitchFamily="49" charset="0"/>
              </a:rPr>
              <a:t> ) &lt; </a:t>
            </a:r>
            <a:r>
              <a:rPr lang="en-US" sz="1600" dirty="0" err="1">
                <a:latin typeface="Courier New" panose="02070309020205020404" pitchFamily="49" charset="0"/>
                <a:cs typeface="Courier New" panose="02070309020205020404" pitchFamily="49" charset="0"/>
              </a:rPr>
              <a:t>queueOffset</a:t>
            </a:r>
            <a:r>
              <a:rPr lang="en-US" sz="1600" dirty="0">
                <a:latin typeface="Courier New" panose="02070309020205020404" pitchFamily="49" charset="0"/>
                <a:cs typeface="Courier New" panose="02070309020205020404" pitchFamily="49" charset="0"/>
              </a:rPr>
              <a:t> ? </a:t>
            </a:r>
            <a:r>
              <a:rPr lang="en-US" sz="1600" dirty="0" err="1">
                <a:latin typeface="Courier New" panose="02070309020205020404" pitchFamily="49" charset="0"/>
                <a:cs typeface="Courier New" panose="02070309020205020404" pitchFamily="49" charset="0"/>
              </a:rPr>
              <a:t>itemQueue</a:t>
            </a:r>
            <a:r>
              <a:rPr lang="en-US" sz="1600" dirty="0">
                <a:latin typeface="Courier New" panose="02070309020205020404" pitchFamily="49" charset="0"/>
                <a:cs typeface="Courier New" panose="02070309020205020404" pitchFamily="49" charset="0"/>
              </a:rPr>
              <a:t>[</a:t>
            </a:r>
            <a:r>
              <a:rPr lang="en-US" sz="1600" dirty="0" err="1">
                <a:latin typeface="Courier New" panose="02070309020205020404" pitchFamily="49" charset="0"/>
                <a:cs typeface="Courier New" panose="02070309020205020404" pitchFamily="49" charset="0"/>
              </a:rPr>
              <a:t>gidx</a:t>
            </a:r>
            <a:r>
              <a:rPr lang="en-US" sz="1600" dirty="0">
                <a:latin typeface="Courier New" panose="02070309020205020404" pitchFamily="49" charset="0"/>
                <a:cs typeface="Courier New" panose="02070309020205020404" pitchFamily="49" charset="0"/>
              </a:rPr>
              <a:t> + 64 * </a:t>
            </a:r>
            <a:r>
              <a:rPr lang="en-US" sz="1600" dirty="0" err="1">
                <a:latin typeface="Courier New" panose="02070309020205020404" pitchFamily="49" charset="0"/>
                <a:cs typeface="Courier New" panose="02070309020205020404" pitchFamily="49" charset="0"/>
              </a:rPr>
              <a:t>i</a:t>
            </a:r>
            <a:r>
              <a:rPr lang="en-US" sz="1600" dirty="0">
                <a:latin typeface="Courier New" panose="02070309020205020404" pitchFamily="49" charset="0"/>
                <a:cs typeface="Courier New" panose="02070309020205020404" pitchFamily="49" charset="0"/>
              </a:rPr>
              <a:t>] : 0;</a:t>
            </a:r>
          </a:p>
          <a:p>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outVRSTilePacking</a:t>
            </a:r>
            <a:r>
              <a:rPr lang="en-US" sz="1600" dirty="0">
                <a:latin typeface="Courier New" panose="02070309020205020404" pitchFamily="49" charset="0"/>
                <a:cs typeface="Courier New" panose="02070309020205020404" pitchFamily="49" charset="0"/>
              </a:rPr>
              <a:t>[uint3( </a:t>
            </a:r>
            <a:r>
              <a:rPr lang="en-US" sz="1600" dirty="0" err="1">
                <a:latin typeface="Courier New" panose="02070309020205020404" pitchFamily="49" charset="0"/>
                <a:cs typeface="Courier New" panose="02070309020205020404" pitchFamily="49" charset="0"/>
              </a:rPr>
              <a:t>wpos.x</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wpos.y</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i</a:t>
            </a:r>
            <a:r>
              <a:rPr lang="en-US" sz="1600" dirty="0">
                <a:latin typeface="Courier New" panose="02070309020205020404" pitchFamily="49" charset="0"/>
                <a:cs typeface="Courier New" panose="02070309020205020404" pitchFamily="49" charset="0"/>
              </a:rPr>
              <a:t> )] = </a:t>
            </a:r>
            <a:r>
              <a:rPr lang="en-US" sz="1600" dirty="0" err="1">
                <a:latin typeface="Courier New" panose="02070309020205020404" pitchFamily="49" charset="0"/>
                <a:cs typeface="Courier New" panose="02070309020205020404" pitchFamily="49" charset="0"/>
              </a:rPr>
              <a:t>packedOffset</a:t>
            </a:r>
            <a:r>
              <a:rPr lang="en-US" sz="1600" dirty="0">
                <a:latin typeface="Courier New" panose="02070309020205020404" pitchFamily="49" charset="0"/>
                <a:cs typeface="Courier New" panose="02070309020205020404" pitchFamily="49" charset="0"/>
              </a:rPr>
              <a:t> &amp; 0xFF;</a:t>
            </a:r>
          </a:p>
          <a:p>
            <a:r>
              <a:rPr lang="en-US" sz="1600" dirty="0">
                <a:latin typeface="Courier New" panose="02070309020205020404" pitchFamily="49" charset="0"/>
                <a:cs typeface="Courier New" panose="02070309020205020404" pitchFamily="49" charset="0"/>
              </a:rPr>
              <a:t>}</a:t>
            </a:r>
          </a:p>
          <a:p>
            <a:r>
              <a:rPr lang="en-US" sz="1600" dirty="0">
                <a:latin typeface="Courier New" panose="02070309020205020404" pitchFamily="49" charset="0"/>
                <a:cs typeface="Courier New" panose="02070309020205020404" pitchFamily="49" charset="0"/>
              </a:rPr>
              <a:t>if ( </a:t>
            </a:r>
            <a:r>
              <a:rPr lang="en-US" sz="1600" dirty="0" err="1">
                <a:latin typeface="Courier New" panose="02070309020205020404" pitchFamily="49" charset="0"/>
                <a:cs typeface="Courier New" panose="02070309020205020404" pitchFamily="49" charset="0"/>
              </a:rPr>
              <a:t>gidx</a:t>
            </a:r>
            <a:r>
              <a:rPr lang="en-US" sz="1600" dirty="0">
                <a:latin typeface="Courier New" panose="02070309020205020404" pitchFamily="49" charset="0"/>
                <a:cs typeface="Courier New" panose="02070309020205020404" pitchFamily="49" charset="0"/>
              </a:rPr>
              <a:t> == 0 )// Output per-tile wave counts</a:t>
            </a:r>
          </a:p>
          <a:p>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outVRSTileMaskTexture</a:t>
            </a:r>
            <a:r>
              <a:rPr lang="en-US" sz="1600" dirty="0">
                <a:latin typeface="Courier New" panose="02070309020205020404" pitchFamily="49" charset="0"/>
                <a:cs typeface="Courier New" panose="02070309020205020404" pitchFamily="49" charset="0"/>
              </a:rPr>
              <a:t>[</a:t>
            </a:r>
            <a:r>
              <a:rPr lang="en-US" sz="1600" dirty="0" err="1">
                <a:latin typeface="Courier New" panose="02070309020205020404" pitchFamily="49" charset="0"/>
                <a:cs typeface="Courier New" panose="02070309020205020404" pitchFamily="49" charset="0"/>
              </a:rPr>
              <a:t>wpos</a:t>
            </a:r>
            <a:r>
              <a:rPr lang="en-US" sz="1600" dirty="0">
                <a:latin typeface="Courier New" panose="02070309020205020404" pitchFamily="49" charset="0"/>
                <a:cs typeface="Courier New" panose="02070309020205020404" pitchFamily="49" charset="0"/>
              </a:rPr>
              <a:t>/uint2( VRSTILE_DIV_W, VRSTILE_DIV_H )] = </a:t>
            </a:r>
            <a:r>
              <a:rPr lang="en-US" sz="1600" dirty="0" err="1">
                <a:latin typeface="Courier New" panose="02070309020205020404" pitchFamily="49" charset="0"/>
                <a:cs typeface="Courier New" panose="02070309020205020404" pitchFamily="49" charset="0"/>
              </a:rPr>
              <a:t>tileSubSampleWaves</a:t>
            </a:r>
            <a:r>
              <a:rPr lang="en-US" sz="1600" dirty="0">
                <a:latin typeface="Courier New" panose="02070309020205020404" pitchFamily="49" charset="0"/>
                <a:cs typeface="Courier New" panose="02070309020205020404" pitchFamily="49" charset="0"/>
              </a:rPr>
              <a:t>;</a:t>
            </a:r>
          </a:p>
        </p:txBody>
      </p:sp>
    </p:spTree>
    <p:extLst>
      <p:ext uri="{BB962C8B-B14F-4D97-AF65-F5344CB8AC3E}">
        <p14:creationId xmlns:p14="http://schemas.microsoft.com/office/powerpoint/2010/main" val="187656486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CS Jobs – Wave Compaction – indirect dispatch</a:t>
            </a:r>
          </a:p>
        </p:txBody>
      </p:sp>
      <p:sp>
        <p:nvSpPr>
          <p:cNvPr id="4" name="TextBox 3">
            <a:extLst>
              <a:ext uri="{FF2B5EF4-FFF2-40B4-BE49-F238E27FC236}">
                <a16:creationId xmlns:a16="http://schemas.microsoft.com/office/drawing/2014/main" id="{6DBC9484-30F7-4376-81D3-F24FA2687920}"/>
              </a:ext>
            </a:extLst>
          </p:cNvPr>
          <p:cNvSpPr txBox="1"/>
          <p:nvPr/>
        </p:nvSpPr>
        <p:spPr>
          <a:xfrm>
            <a:off x="0" y="1414889"/>
            <a:ext cx="12192000" cy="4524315"/>
          </a:xfrm>
          <a:prstGeom prst="rect">
            <a:avLst/>
          </a:prstGeom>
          <a:solidFill>
            <a:schemeClr val="bg1">
              <a:lumMod val="95000"/>
            </a:schemeClr>
          </a:solidFill>
        </p:spPr>
        <p:txBody>
          <a:bodyPr wrap="square" rtlCol="0">
            <a:spAutoFit/>
          </a:bodyPr>
          <a:lstStyle/>
          <a:p>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itemCount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vrsTileMask</a:t>
            </a:r>
            <a:r>
              <a:rPr lang="en-US" sz="1600" dirty="0">
                <a:latin typeface="Courier New" panose="02070309020205020404" pitchFamily="49" charset="0"/>
                <a:cs typeface="Courier New" panose="02070309020205020404" pitchFamily="49" charset="0"/>
              </a:rPr>
              <a:t>[</a:t>
            </a:r>
            <a:r>
              <a:rPr lang="en-US" sz="1600" dirty="0" err="1">
                <a:latin typeface="Courier New" panose="02070309020205020404" pitchFamily="49" charset="0"/>
                <a:cs typeface="Courier New" panose="02070309020205020404" pitchFamily="49" charset="0"/>
              </a:rPr>
              <a:t>threadID.xy</a:t>
            </a:r>
            <a:r>
              <a:rPr lang="en-US" sz="1600" dirty="0">
                <a:latin typeface="Courier New" panose="02070309020205020404" pitchFamily="49" charset="0"/>
                <a:cs typeface="Courier New" panose="02070309020205020404" pitchFamily="49" charset="0"/>
              </a:rPr>
              <a:t>];</a:t>
            </a:r>
          </a:p>
          <a:p>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localOffset</a:t>
            </a:r>
            <a:r>
              <a:rPr lang="en-US" sz="1600" dirty="0">
                <a:latin typeface="Courier New" panose="02070309020205020404" pitchFamily="49" charset="0"/>
                <a:cs typeface="Courier New" panose="02070309020205020404" pitchFamily="49" charset="0"/>
              </a:rPr>
              <a:t>= TiledExclusivePrefixSum64( </a:t>
            </a:r>
            <a:r>
              <a:rPr lang="en-US" sz="1600" dirty="0" err="1">
                <a:latin typeface="Courier New" panose="02070309020205020404" pitchFamily="49" charset="0"/>
                <a:cs typeface="Courier New" panose="02070309020205020404" pitchFamily="49" charset="0"/>
              </a:rPr>
              <a:t>gidx</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itemCount</a:t>
            </a:r>
            <a:r>
              <a:rPr lang="en-US" sz="1600" dirty="0">
                <a:latin typeface="Courier New" panose="02070309020205020404" pitchFamily="49" charset="0"/>
                <a:cs typeface="Courier New" panose="02070309020205020404" pitchFamily="49" charset="0"/>
              </a:rPr>
              <a:t> );</a:t>
            </a:r>
          </a:p>
          <a:p>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unrolledItemCount</a:t>
            </a:r>
            <a:r>
              <a:rPr lang="en-US" sz="1600" dirty="0">
                <a:latin typeface="Courier New" panose="02070309020205020404" pitchFamily="49" charset="0"/>
                <a:cs typeface="Courier New" panose="02070309020205020404" pitchFamily="49" charset="0"/>
              </a:rPr>
              <a:t>  = TiledReduceAdd64( </a:t>
            </a:r>
            <a:r>
              <a:rPr lang="en-US" sz="1600" dirty="0" err="1">
                <a:latin typeface="Courier New" panose="02070309020205020404" pitchFamily="49" charset="0"/>
                <a:cs typeface="Courier New" panose="02070309020205020404" pitchFamily="49" charset="0"/>
              </a:rPr>
              <a:t>gidx</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itemCount</a:t>
            </a:r>
            <a:r>
              <a:rPr lang="en-US" sz="1600" dirty="0">
                <a:latin typeface="Courier New" panose="02070309020205020404" pitchFamily="49" charset="0"/>
                <a:cs typeface="Courier New" panose="02070309020205020404" pitchFamily="49" charset="0"/>
              </a:rPr>
              <a:t> );</a:t>
            </a:r>
          </a:p>
          <a:p>
            <a:endParaRPr lang="en-US" sz="1600" dirty="0">
              <a:latin typeface="Courier New" panose="02070309020205020404" pitchFamily="49" charset="0"/>
              <a:cs typeface="Courier New" panose="02070309020205020404" pitchFamily="49" charset="0"/>
            </a:endParaRPr>
          </a:p>
          <a:p>
            <a:r>
              <a:rPr lang="en-US" sz="1600" dirty="0">
                <a:latin typeface="Courier New" panose="02070309020205020404" pitchFamily="49" charset="0"/>
                <a:cs typeface="Courier New" panose="02070309020205020404" pitchFamily="49" charset="0"/>
              </a:rPr>
              <a:t>if( </a:t>
            </a:r>
            <a:r>
              <a:rPr lang="en-US" sz="1600" dirty="0" err="1">
                <a:latin typeface="Courier New" panose="02070309020205020404" pitchFamily="49" charset="0"/>
                <a:cs typeface="Courier New" panose="02070309020205020404" pitchFamily="49" charset="0"/>
              </a:rPr>
              <a:t>unrolledItemCount</a:t>
            </a:r>
            <a:r>
              <a:rPr lang="en-US" sz="1600" dirty="0">
                <a:latin typeface="Courier New" panose="02070309020205020404" pitchFamily="49" charset="0"/>
                <a:cs typeface="Courier New" panose="02070309020205020404" pitchFamily="49" charset="0"/>
              </a:rPr>
              <a:t> )</a:t>
            </a:r>
          </a:p>
          <a:p>
            <a:r>
              <a:rPr lang="en-US" sz="1600" dirty="0">
                <a:latin typeface="Courier New" panose="02070309020205020404" pitchFamily="49" charset="0"/>
                <a:cs typeface="Courier New" panose="02070309020205020404" pitchFamily="49" charset="0"/>
              </a:rPr>
              <a:t>{</a:t>
            </a:r>
          </a:p>
          <a:p>
            <a:r>
              <a:rPr lang="en-US" sz="1600" dirty="0">
                <a:latin typeface="Courier New" panose="02070309020205020404" pitchFamily="49" charset="0"/>
                <a:cs typeface="Courier New" panose="02070309020205020404" pitchFamily="49" charset="0"/>
              </a:rPr>
              <a:t>  if ( </a:t>
            </a:r>
            <a:r>
              <a:rPr lang="en-US" sz="1600" dirty="0" err="1">
                <a:latin typeface="Courier New" panose="02070309020205020404" pitchFamily="49" charset="0"/>
                <a:cs typeface="Courier New" panose="02070309020205020404" pitchFamily="49" charset="0"/>
              </a:rPr>
              <a:t>gidx</a:t>
            </a:r>
            <a:r>
              <a:rPr lang="en-US" sz="1600" dirty="0">
                <a:latin typeface="Courier New" panose="02070309020205020404" pitchFamily="49" charset="0"/>
                <a:cs typeface="Courier New" panose="02070309020205020404" pitchFamily="49" charset="0"/>
              </a:rPr>
              <a:t> == 0 )</a:t>
            </a:r>
          </a:p>
          <a:p>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indirectArgsOutput.InterlockedAdd</a:t>
            </a:r>
            <a:r>
              <a:rPr lang="en-US" sz="1600" dirty="0">
                <a:latin typeface="Courier New" panose="02070309020205020404" pitchFamily="49" charset="0"/>
                <a:cs typeface="Courier New" panose="02070309020205020404" pitchFamily="49" charset="0"/>
              </a:rPr>
              <a:t>( 0, </a:t>
            </a:r>
            <a:r>
              <a:rPr lang="en-US" sz="1600" dirty="0" err="1">
                <a:latin typeface="Courier New" panose="02070309020205020404" pitchFamily="49" charset="0"/>
                <a:cs typeface="Courier New" panose="02070309020205020404" pitchFamily="49" charset="0"/>
              </a:rPr>
              <a:t>unrolledItemCount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waveOffset</a:t>
            </a:r>
            <a:r>
              <a:rPr lang="en-US" sz="1600" dirty="0">
                <a:latin typeface="Courier New" panose="02070309020205020404" pitchFamily="49" charset="0"/>
                <a:cs typeface="Courier New" panose="02070309020205020404" pitchFamily="49" charset="0"/>
              </a:rPr>
              <a:t> );</a:t>
            </a:r>
          </a:p>
          <a:p>
            <a:endParaRPr lang="en-US" sz="1600" dirty="0">
              <a:latin typeface="Courier New" panose="02070309020205020404" pitchFamily="49" charset="0"/>
              <a:cs typeface="Courier New" panose="02070309020205020404" pitchFamily="49" charset="0"/>
            </a:endParaRPr>
          </a:p>
          <a:p>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waveOffset</a:t>
            </a:r>
            <a:r>
              <a:rPr lang="en-US" sz="1600" dirty="0">
                <a:latin typeface="Courier New" panose="02070309020205020404" pitchFamily="49" charset="0"/>
                <a:cs typeface="Courier New" panose="02070309020205020404" pitchFamily="49" charset="0"/>
              </a:rPr>
              <a:t> = </a:t>
            </a:r>
            <a:r>
              <a:rPr lang="en-US" sz="1600" dirty="0" err="1">
                <a:latin typeface="Courier New" panose="02070309020205020404" pitchFamily="49" charset="0"/>
                <a:cs typeface="Courier New" panose="02070309020205020404" pitchFamily="49" charset="0"/>
              </a:rPr>
              <a:t>ReadFirstLane</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waveOffset</a:t>
            </a:r>
            <a:r>
              <a:rPr lang="en-US" sz="1600" dirty="0">
                <a:latin typeface="Courier New" panose="02070309020205020404" pitchFamily="49" charset="0"/>
                <a:cs typeface="Courier New" panose="02070309020205020404" pitchFamily="49" charset="0"/>
              </a:rPr>
              <a:t> );</a:t>
            </a:r>
          </a:p>
          <a:p>
            <a:r>
              <a:rPr lang="en-US" sz="1600" dirty="0">
                <a:latin typeface="Courier New" panose="02070309020205020404" pitchFamily="49" charset="0"/>
                <a:cs typeface="Courier New" panose="02070309020205020404" pitchFamily="49" charset="0"/>
              </a:rPr>
              <a:t>  bool </a:t>
            </a:r>
            <a:r>
              <a:rPr lang="en-US" sz="1600" dirty="0" err="1">
                <a:latin typeface="Courier New" panose="02070309020205020404" pitchFamily="49" charset="0"/>
                <a:cs typeface="Courier New" panose="02070309020205020404" pitchFamily="49" charset="0"/>
              </a:rPr>
              <a:t>waveTilePackingEnabled</a:t>
            </a:r>
            <a:r>
              <a:rPr lang="en-US" sz="1600" dirty="0">
                <a:latin typeface="Courier New" panose="02070309020205020404" pitchFamily="49" charset="0"/>
                <a:cs typeface="Courier New" panose="02070309020205020404" pitchFamily="49" charset="0"/>
              </a:rPr>
              <a:t> = </a:t>
            </a:r>
            <a:r>
              <a:rPr lang="en-US" sz="1600" dirty="0" err="1">
                <a:latin typeface="Courier New" panose="02070309020205020404" pitchFamily="49" charset="0"/>
                <a:cs typeface="Courier New" panose="02070309020205020404" pitchFamily="49" charset="0"/>
              </a:rPr>
              <a:t>itemCount</a:t>
            </a:r>
            <a:r>
              <a:rPr lang="en-US" sz="1600" dirty="0">
                <a:latin typeface="Courier New" panose="02070309020205020404" pitchFamily="49" charset="0"/>
                <a:cs typeface="Courier New" panose="02070309020205020404" pitchFamily="49" charset="0"/>
              </a:rPr>
              <a:t> &gt; 1 &amp;&amp; </a:t>
            </a:r>
            <a:r>
              <a:rPr lang="en-US" sz="1600" dirty="0" err="1">
                <a:latin typeface="Courier New" panose="02070309020205020404" pitchFamily="49" charset="0"/>
                <a:cs typeface="Courier New" panose="02070309020205020404" pitchFamily="49" charset="0"/>
              </a:rPr>
              <a:t>itemCount</a:t>
            </a:r>
            <a:r>
              <a:rPr lang="en-US" sz="1600" dirty="0">
                <a:latin typeface="Courier New" panose="02070309020205020404" pitchFamily="49" charset="0"/>
                <a:cs typeface="Courier New" panose="02070309020205020404" pitchFamily="49" charset="0"/>
              </a:rPr>
              <a:t> &lt; 4;</a:t>
            </a:r>
          </a:p>
          <a:p>
            <a:r>
              <a:rPr lang="en-US" sz="1600" dirty="0">
                <a:latin typeface="Courier New" panose="02070309020205020404" pitchFamily="49" charset="0"/>
                <a:cs typeface="Courier New" panose="02070309020205020404" pitchFamily="49" charset="0"/>
              </a:rPr>
              <a:t>  for ( </a:t>
            </a:r>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waveId</a:t>
            </a:r>
            <a:r>
              <a:rPr lang="en-US" sz="1600" dirty="0">
                <a:latin typeface="Courier New" panose="02070309020205020404" pitchFamily="49" charset="0"/>
                <a:cs typeface="Courier New" panose="02070309020205020404" pitchFamily="49" charset="0"/>
              </a:rPr>
              <a:t> = 0; </a:t>
            </a:r>
            <a:r>
              <a:rPr lang="en-US" sz="1600" dirty="0" err="1">
                <a:latin typeface="Courier New" panose="02070309020205020404" pitchFamily="49" charset="0"/>
                <a:cs typeface="Courier New" panose="02070309020205020404" pitchFamily="49" charset="0"/>
              </a:rPr>
              <a:t>waveId</a:t>
            </a:r>
            <a:r>
              <a:rPr lang="en-US" sz="1600" dirty="0">
                <a:latin typeface="Courier New" panose="02070309020205020404" pitchFamily="49" charset="0"/>
                <a:cs typeface="Courier New" panose="02070309020205020404" pitchFamily="49" charset="0"/>
              </a:rPr>
              <a:t> &lt; </a:t>
            </a:r>
            <a:r>
              <a:rPr lang="en-US" sz="1600" dirty="0" err="1">
                <a:latin typeface="Courier New" panose="02070309020205020404" pitchFamily="49" charset="0"/>
                <a:cs typeface="Courier New" panose="02070309020205020404" pitchFamily="49" charset="0"/>
              </a:rPr>
              <a:t>itemCount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waveId</a:t>
            </a:r>
            <a:r>
              <a:rPr lang="en-US" sz="1600" dirty="0">
                <a:latin typeface="Courier New" panose="02070309020205020404" pitchFamily="49" charset="0"/>
                <a:cs typeface="Courier New" panose="02070309020205020404" pitchFamily="49" charset="0"/>
              </a:rPr>
              <a:t>++ ) // Pack roll count and tile position</a:t>
            </a:r>
          </a:p>
          <a:p>
            <a:r>
              <a:rPr lang="en-US" sz="1600" dirty="0">
                <a:latin typeface="Courier New" panose="02070309020205020404" pitchFamily="49" charset="0"/>
                <a:cs typeface="Courier New" panose="02070309020205020404" pitchFamily="49" charset="0"/>
              </a:rPr>
              <a:t>  {</a:t>
            </a:r>
          </a:p>
          <a:p>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packingEnabled</a:t>
            </a:r>
            <a:r>
              <a:rPr lang="en-US" sz="1600" dirty="0">
                <a:latin typeface="Courier New" panose="02070309020205020404" pitchFamily="49" charset="0"/>
                <a:cs typeface="Courier New" panose="02070309020205020404" pitchFamily="49" charset="0"/>
              </a:rPr>
              <a:t> = ( </a:t>
            </a:r>
            <a:r>
              <a:rPr lang="en-US" sz="1600" dirty="0" err="1">
                <a:latin typeface="Courier New" panose="02070309020205020404" pitchFamily="49" charset="0"/>
                <a:cs typeface="Courier New" panose="02070309020205020404" pitchFamily="49" charset="0"/>
              </a:rPr>
              <a:t>waveTilePackingEnabled</a:t>
            </a:r>
            <a:r>
              <a:rPr lang="en-US" sz="1600" dirty="0">
                <a:latin typeface="Courier New" panose="02070309020205020404" pitchFamily="49" charset="0"/>
                <a:cs typeface="Courier New" panose="02070309020205020404" pitchFamily="49" charset="0"/>
              </a:rPr>
              <a:t> ) &amp;&amp; ( </a:t>
            </a:r>
            <a:r>
              <a:rPr lang="en-US" sz="1600" dirty="0" err="1">
                <a:latin typeface="Courier New" panose="02070309020205020404" pitchFamily="49" charset="0"/>
                <a:cs typeface="Courier New" panose="02070309020205020404" pitchFamily="49" charset="0"/>
              </a:rPr>
              <a:t>waveId</a:t>
            </a:r>
            <a:r>
              <a:rPr lang="en-US" sz="1600" dirty="0">
                <a:latin typeface="Courier New" panose="02070309020205020404" pitchFamily="49" charset="0"/>
                <a:cs typeface="Courier New" panose="02070309020205020404" pitchFamily="49" charset="0"/>
              </a:rPr>
              <a:t> &gt; 0 ) &amp;&amp; ( </a:t>
            </a:r>
            <a:r>
              <a:rPr lang="en-US" sz="1600" dirty="0" err="1">
                <a:latin typeface="Courier New" panose="02070309020205020404" pitchFamily="49" charset="0"/>
                <a:cs typeface="Courier New" panose="02070309020205020404" pitchFamily="49" charset="0"/>
              </a:rPr>
              <a:t>waveId</a:t>
            </a:r>
            <a:r>
              <a:rPr lang="en-US" sz="1600" dirty="0">
                <a:latin typeface="Courier New" panose="02070309020205020404" pitchFamily="49" charset="0"/>
                <a:cs typeface="Courier New" panose="02070309020205020404" pitchFamily="49" charset="0"/>
              </a:rPr>
              <a:t> &lt; 3 );</a:t>
            </a:r>
          </a:p>
          <a:p>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packedWaveData</a:t>
            </a:r>
            <a:r>
              <a:rPr lang="en-US" sz="1600" dirty="0">
                <a:latin typeface="Courier New" panose="02070309020205020404" pitchFamily="49" charset="0"/>
                <a:cs typeface="Courier New" panose="02070309020205020404" pitchFamily="49" charset="0"/>
              </a:rPr>
              <a:t> = </a:t>
            </a:r>
            <a:r>
              <a:rPr lang="en-US" sz="1600" dirty="0" err="1">
                <a:latin typeface="Courier New" panose="02070309020205020404" pitchFamily="49" charset="0"/>
                <a:cs typeface="Courier New" panose="02070309020205020404" pitchFamily="49" charset="0"/>
              </a:rPr>
              <a:t>VRS_PackWaveData</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packingEnabled</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waveId</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threadID.xy</a:t>
            </a:r>
            <a:r>
              <a:rPr lang="en-US" sz="1600" dirty="0">
                <a:latin typeface="Courier New" panose="02070309020205020404" pitchFamily="49" charset="0"/>
                <a:cs typeface="Courier New" panose="02070309020205020404" pitchFamily="49" charset="0"/>
              </a:rPr>
              <a:t> );</a:t>
            </a:r>
          </a:p>
          <a:p>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tileIndexOutput.Store</a:t>
            </a:r>
            <a:r>
              <a:rPr lang="en-US" sz="1600" dirty="0">
                <a:latin typeface="Courier New" panose="02070309020205020404" pitchFamily="49" charset="0"/>
                <a:cs typeface="Courier New" panose="02070309020205020404" pitchFamily="49" charset="0"/>
              </a:rPr>
              <a:t>( ( </a:t>
            </a:r>
            <a:r>
              <a:rPr lang="en-US" sz="1600" dirty="0" err="1">
                <a:latin typeface="Courier New" panose="02070309020205020404" pitchFamily="49" charset="0"/>
                <a:cs typeface="Courier New" panose="02070309020205020404" pitchFamily="49" charset="0"/>
              </a:rPr>
              <a:t>waveOffset</a:t>
            </a:r>
            <a:r>
              <a:rPr lang="en-US" sz="1600" dirty="0">
                <a:latin typeface="Courier New" panose="02070309020205020404" pitchFamily="49" charset="0"/>
                <a:cs typeface="Courier New" panose="02070309020205020404" pitchFamily="49" charset="0"/>
              </a:rPr>
              <a:t> + </a:t>
            </a:r>
            <a:r>
              <a:rPr lang="en-US" sz="1600" dirty="0" err="1">
                <a:latin typeface="Courier New" panose="02070309020205020404" pitchFamily="49" charset="0"/>
                <a:cs typeface="Courier New" panose="02070309020205020404" pitchFamily="49" charset="0"/>
              </a:rPr>
              <a:t>localOffset</a:t>
            </a:r>
            <a:r>
              <a:rPr lang="en-US" sz="1600" dirty="0">
                <a:latin typeface="Courier New" panose="02070309020205020404" pitchFamily="49" charset="0"/>
                <a:cs typeface="Courier New" panose="02070309020205020404" pitchFamily="49" charset="0"/>
              </a:rPr>
              <a:t> + </a:t>
            </a:r>
            <a:r>
              <a:rPr lang="en-US" sz="1600" dirty="0" err="1">
                <a:latin typeface="Courier New" panose="02070309020205020404" pitchFamily="49" charset="0"/>
                <a:cs typeface="Courier New" panose="02070309020205020404" pitchFamily="49" charset="0"/>
              </a:rPr>
              <a:t>waveId</a:t>
            </a:r>
            <a:r>
              <a:rPr lang="en-US" sz="1600" dirty="0">
                <a:latin typeface="Courier New" panose="02070309020205020404" pitchFamily="49" charset="0"/>
                <a:cs typeface="Courier New" panose="02070309020205020404" pitchFamily="49" charset="0"/>
              </a:rPr>
              <a:t> ) &lt;&lt; 2, </a:t>
            </a:r>
            <a:r>
              <a:rPr lang="en-US" sz="1600" dirty="0" err="1">
                <a:latin typeface="Courier New" panose="02070309020205020404" pitchFamily="49" charset="0"/>
                <a:cs typeface="Courier New" panose="02070309020205020404" pitchFamily="49" charset="0"/>
              </a:rPr>
              <a:t>packedWaveData</a:t>
            </a:r>
            <a:r>
              <a:rPr lang="en-US" sz="1600" dirty="0">
                <a:latin typeface="Courier New" panose="02070309020205020404" pitchFamily="49" charset="0"/>
                <a:cs typeface="Courier New" panose="02070309020205020404" pitchFamily="49" charset="0"/>
              </a:rPr>
              <a:t> );</a:t>
            </a:r>
          </a:p>
          <a:p>
            <a:r>
              <a:rPr lang="en-US" sz="1600" dirty="0">
                <a:latin typeface="Courier New" panose="02070309020205020404" pitchFamily="49" charset="0"/>
                <a:cs typeface="Courier New" panose="02070309020205020404" pitchFamily="49" charset="0"/>
              </a:rPr>
              <a:t>  }</a:t>
            </a:r>
          </a:p>
          <a:p>
            <a:r>
              <a:rPr lang="en-US" sz="1600" dirty="0">
                <a:latin typeface="Courier New" panose="02070309020205020404" pitchFamily="49" charset="0"/>
                <a:cs typeface="Courier New" panose="02070309020205020404" pitchFamily="49" charset="0"/>
              </a:rPr>
              <a:t>}</a:t>
            </a:r>
            <a:endParaRPr lang="en-US" sz="1400"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142180728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CS Jobs – Wave Compaction – UNPACKING</a:t>
            </a:r>
          </a:p>
        </p:txBody>
      </p:sp>
      <p:sp>
        <p:nvSpPr>
          <p:cNvPr id="4" name="TextBox 3">
            <a:extLst>
              <a:ext uri="{FF2B5EF4-FFF2-40B4-BE49-F238E27FC236}">
                <a16:creationId xmlns:a16="http://schemas.microsoft.com/office/drawing/2014/main" id="{6DBC9484-30F7-4376-81D3-F24FA2687920}"/>
              </a:ext>
            </a:extLst>
          </p:cNvPr>
          <p:cNvSpPr txBox="1"/>
          <p:nvPr/>
        </p:nvSpPr>
        <p:spPr>
          <a:xfrm>
            <a:off x="0" y="1313289"/>
            <a:ext cx="12192000" cy="4524315"/>
          </a:xfrm>
          <a:prstGeom prst="rect">
            <a:avLst/>
          </a:prstGeom>
          <a:solidFill>
            <a:schemeClr val="bg1">
              <a:lumMod val="95000"/>
            </a:schemeClr>
          </a:solidFill>
        </p:spPr>
        <p:txBody>
          <a:bodyPr wrap="square" rtlCol="0">
            <a:spAutoFit/>
          </a:bodyPr>
          <a:lstStyle/>
          <a:p>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packedWaveData</a:t>
            </a:r>
            <a:r>
              <a:rPr lang="en-US" sz="1600" dirty="0">
                <a:latin typeface="Courier New" panose="02070309020205020404" pitchFamily="49" charset="0"/>
                <a:cs typeface="Courier New" panose="02070309020205020404" pitchFamily="49" charset="0"/>
              </a:rPr>
              <a:t> = </a:t>
            </a:r>
            <a:r>
              <a:rPr lang="en-US" sz="1600" dirty="0" err="1">
                <a:latin typeface="Courier New" panose="02070309020205020404" pitchFamily="49" charset="0"/>
                <a:cs typeface="Courier New" panose="02070309020205020404" pitchFamily="49" charset="0"/>
              </a:rPr>
              <a:t>tileIndex.Load</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tile.x</a:t>
            </a:r>
            <a:r>
              <a:rPr lang="en-US" sz="1600" dirty="0">
                <a:latin typeface="Courier New" panose="02070309020205020404" pitchFamily="49" charset="0"/>
                <a:cs typeface="Courier New" panose="02070309020205020404" pitchFamily="49" charset="0"/>
              </a:rPr>
              <a:t> &lt;&lt; 2 ); // Read 16x16 tile. Execution tile is 8x8</a:t>
            </a:r>
          </a:p>
          <a:p>
            <a:r>
              <a:rPr lang="en-US" sz="1600" dirty="0">
                <a:latin typeface="Courier New" panose="02070309020205020404" pitchFamily="49" charset="0"/>
                <a:cs typeface="Courier New" panose="02070309020205020404" pitchFamily="49" charset="0"/>
              </a:rPr>
              <a:t>bool </a:t>
            </a:r>
            <a:r>
              <a:rPr lang="en-US" sz="1600" dirty="0" err="1">
                <a:latin typeface="Courier New" panose="02070309020205020404" pitchFamily="49" charset="0"/>
                <a:cs typeface="Courier New" panose="02070309020205020404" pitchFamily="49" charset="0"/>
              </a:rPr>
              <a:t>packingEnabled</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waveId</a:t>
            </a:r>
            <a:r>
              <a:rPr lang="en-US" sz="1600" dirty="0">
                <a:latin typeface="Courier New" panose="02070309020205020404" pitchFamily="49" charset="0"/>
                <a:cs typeface="Courier New" panose="02070309020205020404" pitchFamily="49" charset="0"/>
              </a:rPr>
              <a:t>; uint2 </a:t>
            </a:r>
            <a:r>
              <a:rPr lang="en-US" sz="1600" dirty="0" err="1">
                <a:latin typeface="Courier New" panose="02070309020205020404" pitchFamily="49" charset="0"/>
                <a:cs typeface="Courier New" panose="02070309020205020404" pitchFamily="49" charset="0"/>
              </a:rPr>
              <a:t>wavePosition</a:t>
            </a:r>
            <a:r>
              <a:rPr lang="en-US" sz="1600" dirty="0">
                <a:latin typeface="Courier New" panose="02070309020205020404" pitchFamily="49" charset="0"/>
                <a:cs typeface="Courier New" panose="02070309020205020404" pitchFamily="49" charset="0"/>
              </a:rPr>
              <a:t>;</a:t>
            </a:r>
          </a:p>
          <a:p>
            <a:r>
              <a:rPr lang="en-US" sz="1600" dirty="0" err="1">
                <a:latin typeface="Courier New" panose="02070309020205020404" pitchFamily="49" charset="0"/>
                <a:cs typeface="Courier New" panose="02070309020205020404" pitchFamily="49" charset="0"/>
              </a:rPr>
              <a:t>VRS_UnpackWaveData</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packedWaveData</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packingEnabled</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waveId</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wavePosition</a:t>
            </a:r>
            <a:r>
              <a:rPr lang="en-US" sz="1600" dirty="0">
                <a:latin typeface="Courier New" panose="02070309020205020404" pitchFamily="49" charset="0"/>
                <a:cs typeface="Courier New" panose="02070309020205020404" pitchFamily="49" charset="0"/>
              </a:rPr>
              <a:t> );</a:t>
            </a:r>
          </a:p>
          <a:p>
            <a:r>
              <a:rPr lang="en-US" sz="1600" dirty="0">
                <a:latin typeface="Courier New" panose="02070309020205020404" pitchFamily="49" charset="0"/>
                <a:cs typeface="Courier New" panose="02070309020205020404" pitchFamily="49" charset="0"/>
              </a:rPr>
              <a:t>tile = </a:t>
            </a:r>
            <a:r>
              <a:rPr lang="en-US" sz="1600" dirty="0" err="1">
                <a:latin typeface="Courier New" panose="02070309020205020404" pitchFamily="49" charset="0"/>
                <a:cs typeface="Courier New" panose="02070309020205020404" pitchFamily="49" charset="0"/>
              </a:rPr>
              <a:t>wavePosition</a:t>
            </a:r>
            <a:r>
              <a:rPr lang="en-US" sz="1600" dirty="0">
                <a:latin typeface="Courier New" panose="02070309020205020404" pitchFamily="49" charset="0"/>
                <a:cs typeface="Courier New" panose="02070309020205020404" pitchFamily="49" charset="0"/>
              </a:rPr>
              <a:t>;</a:t>
            </a:r>
          </a:p>
          <a:p>
            <a:endParaRPr lang="en-US" sz="1600" dirty="0">
              <a:latin typeface="Courier New" panose="02070309020205020404" pitchFamily="49" charset="0"/>
              <a:cs typeface="Courier New" panose="02070309020205020404" pitchFamily="49" charset="0"/>
            </a:endParaRPr>
          </a:p>
          <a:p>
            <a:r>
              <a:rPr lang="en-US" sz="1600" dirty="0">
                <a:latin typeface="Courier New" panose="02070309020205020404" pitchFamily="49" charset="0"/>
                <a:cs typeface="Courier New" panose="02070309020205020404" pitchFamily="49" charset="0"/>
              </a:rPr>
              <a:t>if ( </a:t>
            </a:r>
            <a:r>
              <a:rPr lang="en-US" sz="1600" dirty="0" err="1">
                <a:latin typeface="Courier New" panose="02070309020205020404" pitchFamily="49" charset="0"/>
                <a:cs typeface="Courier New" panose="02070309020205020404" pitchFamily="49" charset="0"/>
              </a:rPr>
              <a:t>packingEnabled</a:t>
            </a:r>
            <a:r>
              <a:rPr lang="en-US" sz="1600" dirty="0">
                <a:latin typeface="Courier New" panose="02070309020205020404" pitchFamily="49" charset="0"/>
                <a:cs typeface="Courier New" panose="02070309020205020404" pitchFamily="49" charset="0"/>
              </a:rPr>
              <a:t> ) // Only for </a:t>
            </a:r>
            <a:r>
              <a:rPr lang="en-US" sz="1600" dirty="0" err="1">
                <a:latin typeface="Courier New" panose="02070309020205020404" pitchFamily="49" charset="0"/>
                <a:cs typeface="Courier New" panose="02070309020205020404" pitchFamily="49" charset="0"/>
              </a:rPr>
              <a:t>waveIDs</a:t>
            </a:r>
            <a:r>
              <a:rPr lang="en-US" sz="1600" dirty="0">
                <a:latin typeface="Courier New" panose="02070309020205020404" pitchFamily="49" charset="0"/>
                <a:cs typeface="Courier New" panose="02070309020205020404" pitchFamily="49" charset="0"/>
              </a:rPr>
              <a:t> 1 and 2 </a:t>
            </a:r>
          </a:p>
          <a:p>
            <a:r>
              <a:rPr lang="en-US" sz="1600" dirty="0">
                <a:latin typeface="Courier New" panose="02070309020205020404" pitchFamily="49" charset="0"/>
                <a:cs typeface="Courier New" panose="02070309020205020404" pitchFamily="49" charset="0"/>
              </a:rPr>
              <a:t>{</a:t>
            </a:r>
          </a:p>
          <a:p>
            <a:r>
              <a:rPr lang="en-US" sz="1600" dirty="0">
                <a:latin typeface="Courier New" panose="02070309020205020404" pitchFamily="49" charset="0"/>
                <a:cs typeface="Courier New" panose="02070309020205020404" pitchFamily="49" charset="0"/>
              </a:rPr>
              <a:t>  uint2 </a:t>
            </a:r>
            <a:r>
              <a:rPr lang="en-US" sz="1600" dirty="0" err="1">
                <a:latin typeface="Courier New" panose="02070309020205020404" pitchFamily="49" charset="0"/>
                <a:cs typeface="Courier New" panose="02070309020205020404" pitchFamily="49" charset="0"/>
              </a:rPr>
              <a:t>waveCoords</a:t>
            </a:r>
            <a:r>
              <a:rPr lang="en-US" sz="1600" dirty="0">
                <a:latin typeface="Courier New" panose="02070309020205020404" pitchFamily="49" charset="0"/>
                <a:cs typeface="Courier New" panose="02070309020205020404" pitchFamily="49" charset="0"/>
              </a:rPr>
              <a:t> = ( tile &lt;&lt; 3 ) | pixel;</a:t>
            </a:r>
          </a:p>
          <a:p>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uint</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packedOff</a:t>
            </a:r>
            <a:r>
              <a:rPr lang="en-US" sz="1600" dirty="0">
                <a:latin typeface="Courier New" panose="02070309020205020404" pitchFamily="49" charset="0"/>
                <a:cs typeface="Courier New" panose="02070309020205020404" pitchFamily="49" charset="0"/>
              </a:rPr>
              <a:t> = </a:t>
            </a:r>
            <a:r>
              <a:rPr lang="en-US" sz="1600" dirty="0" err="1">
                <a:latin typeface="Courier New" panose="02070309020205020404" pitchFamily="49" charset="0"/>
                <a:cs typeface="Courier New" panose="02070309020205020404" pitchFamily="49" charset="0"/>
              </a:rPr>
              <a:t>vrsTilePacking</a:t>
            </a:r>
            <a:r>
              <a:rPr lang="en-US" sz="1600" dirty="0">
                <a:latin typeface="Courier New" panose="02070309020205020404" pitchFamily="49" charset="0"/>
                <a:cs typeface="Courier New" panose="02070309020205020404" pitchFamily="49" charset="0"/>
              </a:rPr>
              <a:t>[uint3( </a:t>
            </a:r>
            <a:r>
              <a:rPr lang="en-US" sz="1600" dirty="0" err="1">
                <a:latin typeface="Courier New" panose="02070309020205020404" pitchFamily="49" charset="0"/>
                <a:cs typeface="Courier New" panose="02070309020205020404" pitchFamily="49" charset="0"/>
              </a:rPr>
              <a:t>waveCoords.x</a:t>
            </a:r>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waveCoords.y</a:t>
            </a:r>
            <a:r>
              <a:rPr lang="en-US" sz="1600" dirty="0">
                <a:latin typeface="Courier New" panose="02070309020205020404" pitchFamily="49" charset="0"/>
                <a:cs typeface="Courier New" panose="02070309020205020404" pitchFamily="49" charset="0"/>
              </a:rPr>
              <a:t>, clamp( </a:t>
            </a:r>
            <a:r>
              <a:rPr lang="en-US" sz="1600" dirty="0" err="1">
                <a:latin typeface="Courier New" panose="02070309020205020404" pitchFamily="49" charset="0"/>
                <a:cs typeface="Courier New" panose="02070309020205020404" pitchFamily="49" charset="0"/>
              </a:rPr>
              <a:t>waveId</a:t>
            </a:r>
            <a:r>
              <a:rPr lang="en-US" sz="1600" dirty="0">
                <a:latin typeface="Courier New" panose="02070309020205020404" pitchFamily="49" charset="0"/>
                <a:cs typeface="Courier New" panose="02070309020205020404" pitchFamily="49" charset="0"/>
              </a:rPr>
              <a:t> - 1, 0, 1 ) )];</a:t>
            </a:r>
          </a:p>
          <a:p>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tilePixel</a:t>
            </a:r>
            <a:r>
              <a:rPr lang="en-US" sz="1600" dirty="0">
                <a:latin typeface="Courier New" panose="02070309020205020404" pitchFamily="49" charset="0"/>
                <a:cs typeface="Courier New" panose="02070309020205020404" pitchFamily="49" charset="0"/>
              </a:rPr>
              <a:t> = uint2( (</a:t>
            </a:r>
            <a:r>
              <a:rPr lang="en-US" sz="1600" dirty="0" err="1">
                <a:latin typeface="Courier New" panose="02070309020205020404" pitchFamily="49" charset="0"/>
                <a:cs typeface="Courier New" panose="02070309020205020404" pitchFamily="49" charset="0"/>
              </a:rPr>
              <a:t>packedOff</a:t>
            </a:r>
            <a:r>
              <a:rPr lang="en-US" sz="1600" dirty="0">
                <a:latin typeface="Courier New" panose="02070309020205020404" pitchFamily="49" charset="0"/>
                <a:cs typeface="Courier New" panose="02070309020205020404" pitchFamily="49" charset="0"/>
              </a:rPr>
              <a:t> &gt;&gt; 4 ) &amp; 0xF, </a:t>
            </a:r>
            <a:r>
              <a:rPr lang="en-US" sz="1600" dirty="0" err="1">
                <a:latin typeface="Courier New" panose="02070309020205020404" pitchFamily="49" charset="0"/>
                <a:cs typeface="Courier New" panose="02070309020205020404" pitchFamily="49" charset="0"/>
              </a:rPr>
              <a:t>packedOff</a:t>
            </a:r>
            <a:r>
              <a:rPr lang="en-US" sz="1600" dirty="0">
                <a:latin typeface="Courier New" panose="02070309020205020404" pitchFamily="49" charset="0"/>
                <a:cs typeface="Courier New" panose="02070309020205020404" pitchFamily="49" charset="0"/>
              </a:rPr>
              <a:t> &amp; 0xF );</a:t>
            </a:r>
          </a:p>
          <a:p>
            <a:r>
              <a:rPr lang="en-US" sz="1600" dirty="0">
                <a:latin typeface="Courier New" panose="02070309020205020404" pitchFamily="49" charset="0"/>
                <a:cs typeface="Courier New" panose="02070309020205020404" pitchFamily="49" charset="0"/>
              </a:rPr>
              <a:t>}</a:t>
            </a:r>
          </a:p>
          <a:p>
            <a:r>
              <a:rPr lang="en-US" sz="1600" dirty="0">
                <a:latin typeface="Courier New" panose="02070309020205020404" pitchFamily="49" charset="0"/>
                <a:cs typeface="Courier New" panose="02070309020205020404" pitchFamily="49" charset="0"/>
              </a:rPr>
              <a:t>else</a:t>
            </a:r>
          </a:p>
          <a:p>
            <a:r>
              <a:rPr lang="en-US" sz="1600" dirty="0">
                <a:latin typeface="Courier New" panose="02070309020205020404" pitchFamily="49" charset="0"/>
                <a:cs typeface="Courier New" panose="02070309020205020404" pitchFamily="49" charset="0"/>
              </a:rPr>
              <a:t>{</a:t>
            </a:r>
          </a:p>
          <a:p>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subSample</a:t>
            </a:r>
            <a:r>
              <a:rPr lang="en-US" sz="1600" dirty="0">
                <a:latin typeface="Courier New" panose="02070309020205020404" pitchFamily="49" charset="0"/>
                <a:cs typeface="Courier New" panose="02070309020205020404" pitchFamily="49" charset="0"/>
              </a:rPr>
              <a:t>  = </a:t>
            </a:r>
            <a:r>
              <a:rPr lang="en-US" sz="1600" dirty="0" err="1">
                <a:latin typeface="Courier New" panose="02070309020205020404" pitchFamily="49" charset="0"/>
                <a:cs typeface="Courier New" panose="02070309020205020404" pitchFamily="49" charset="0"/>
              </a:rPr>
              <a:t>waveId</a:t>
            </a:r>
            <a:r>
              <a:rPr lang="en-US" sz="1600" dirty="0">
                <a:latin typeface="Courier New" panose="02070309020205020404" pitchFamily="49" charset="0"/>
                <a:cs typeface="Courier New" panose="02070309020205020404" pitchFamily="49" charset="0"/>
              </a:rPr>
              <a:t>;</a:t>
            </a:r>
          </a:p>
          <a:p>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tilePixel</a:t>
            </a:r>
            <a:r>
              <a:rPr lang="en-US" sz="1600" dirty="0">
                <a:latin typeface="Courier New" panose="02070309020205020404" pitchFamily="49" charset="0"/>
                <a:cs typeface="Courier New" panose="02070309020205020404" pitchFamily="49" charset="0"/>
              </a:rPr>
              <a:t> |= uint2( </a:t>
            </a:r>
            <a:r>
              <a:rPr lang="en-US" sz="1600" dirty="0" err="1">
                <a:latin typeface="Courier New" panose="02070309020205020404" pitchFamily="49" charset="0"/>
                <a:cs typeface="Courier New" panose="02070309020205020404" pitchFamily="49" charset="0"/>
              </a:rPr>
              <a:t>subSample</a:t>
            </a:r>
            <a:r>
              <a:rPr lang="en-US" sz="1600" dirty="0">
                <a:latin typeface="Courier New" panose="02070309020205020404" pitchFamily="49" charset="0"/>
                <a:cs typeface="Courier New" panose="02070309020205020404" pitchFamily="49" charset="0"/>
              </a:rPr>
              <a:t> &amp; 0x1, </a:t>
            </a:r>
            <a:r>
              <a:rPr lang="en-US" sz="1600" dirty="0" err="1">
                <a:latin typeface="Courier New" panose="02070309020205020404" pitchFamily="49" charset="0"/>
                <a:cs typeface="Courier New" panose="02070309020205020404" pitchFamily="49" charset="0"/>
              </a:rPr>
              <a:t>subSample</a:t>
            </a:r>
            <a:r>
              <a:rPr lang="en-US" sz="1600" dirty="0">
                <a:latin typeface="Courier New" panose="02070309020205020404" pitchFamily="49" charset="0"/>
                <a:cs typeface="Courier New" panose="02070309020205020404" pitchFamily="49" charset="0"/>
              </a:rPr>
              <a:t> &gt;&gt; 1 );</a:t>
            </a:r>
          </a:p>
          <a:p>
            <a:r>
              <a:rPr lang="en-US" sz="1600" dirty="0">
                <a:latin typeface="Courier New" panose="02070309020205020404" pitchFamily="49" charset="0"/>
                <a:cs typeface="Courier New" panose="02070309020205020404" pitchFamily="49" charset="0"/>
              </a:rPr>
              <a:t>}</a:t>
            </a:r>
          </a:p>
          <a:p>
            <a:r>
              <a:rPr lang="en-US" sz="1600" dirty="0">
                <a:latin typeface="Courier New" panose="02070309020205020404" pitchFamily="49" charset="0"/>
                <a:cs typeface="Courier New" panose="02070309020205020404" pitchFamily="49" charset="0"/>
              </a:rPr>
              <a:t>// Get final </a:t>
            </a:r>
            <a:r>
              <a:rPr lang="en-US" sz="1600" dirty="0" err="1">
                <a:latin typeface="Courier New" panose="02070309020205020404" pitchFamily="49" charset="0"/>
                <a:cs typeface="Courier New" panose="02070309020205020404" pitchFamily="49" charset="0"/>
              </a:rPr>
              <a:t>screenCoord</a:t>
            </a:r>
            <a:r>
              <a:rPr lang="en-US" sz="1600" dirty="0">
                <a:latin typeface="Courier New" panose="02070309020205020404" pitchFamily="49" charset="0"/>
                <a:cs typeface="Courier New" panose="02070309020205020404" pitchFamily="49" charset="0"/>
              </a:rPr>
              <a:t> to be used by rest of CS job and DO SOMETHING PER SAMPLE</a:t>
            </a:r>
          </a:p>
          <a:p>
            <a:r>
              <a:rPr lang="en-US" sz="1600" dirty="0">
                <a:latin typeface="Courier New" panose="02070309020205020404" pitchFamily="49" charset="0"/>
                <a:cs typeface="Courier New" panose="02070309020205020404" pitchFamily="49" charset="0"/>
              </a:rPr>
              <a:t>uint2 </a:t>
            </a:r>
            <a:r>
              <a:rPr lang="en-US" sz="1600" dirty="0" err="1">
                <a:latin typeface="Courier New" panose="02070309020205020404" pitchFamily="49" charset="0"/>
                <a:cs typeface="Courier New" panose="02070309020205020404" pitchFamily="49" charset="0"/>
              </a:rPr>
              <a:t>screenCoords</a:t>
            </a:r>
            <a:r>
              <a:rPr lang="en-US" sz="1600" dirty="0">
                <a:latin typeface="Courier New" panose="02070309020205020404" pitchFamily="49" charset="0"/>
                <a:cs typeface="Courier New" panose="02070309020205020404" pitchFamily="49" charset="0"/>
              </a:rPr>
              <a:t> = ( tile &lt;&lt; 2 ) | </a:t>
            </a:r>
            <a:r>
              <a:rPr lang="en-US" sz="1600" dirty="0" err="1">
                <a:latin typeface="Courier New" panose="02070309020205020404" pitchFamily="49" charset="0"/>
                <a:cs typeface="Courier New" panose="02070309020205020404" pitchFamily="49" charset="0"/>
              </a:rPr>
              <a:t>tilePixel</a:t>
            </a:r>
            <a:r>
              <a:rPr lang="en-US" sz="1600" dirty="0">
                <a:latin typeface="Courier New" panose="02070309020205020404" pitchFamily="49" charset="0"/>
                <a:cs typeface="Courier New" panose="02070309020205020404" pitchFamily="49" charset="0"/>
              </a:rPr>
              <a:t>;</a:t>
            </a:r>
            <a:endParaRPr lang="en-US" sz="1400"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319345067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BD7B9DE-6D53-4FE7-A669-F432CC564EAB}"/>
              </a:ext>
            </a:extLst>
          </p:cNvPr>
          <p:cNvSpPr>
            <a:spLocks noGrp="1"/>
          </p:cNvSpPr>
          <p:nvPr>
            <p:ph type="title"/>
          </p:nvPr>
        </p:nvSpPr>
        <p:spPr/>
        <p:txBody>
          <a:bodyPr>
            <a:normAutofit fontScale="90000"/>
          </a:bodyPr>
          <a:lstStyle/>
          <a:p>
            <a:endParaRPr lang="en-US"/>
          </a:p>
        </p:txBody>
      </p:sp>
      <p:pic>
        <p:nvPicPr>
          <p:cNvPr id="10" name="Content Placeholder 9" descr="A picture containing bird, group, flying&#10;&#10;Description automatically generated">
            <a:extLst>
              <a:ext uri="{FF2B5EF4-FFF2-40B4-BE49-F238E27FC236}">
                <a16:creationId xmlns:a16="http://schemas.microsoft.com/office/drawing/2014/main" id="{A4D6813E-493C-4BFF-8AA1-ACD32A6DB50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524500" y="3677444"/>
            <a:ext cx="1143000" cy="647700"/>
          </a:xfrm>
        </p:spPr>
      </p:pic>
      <p:pic>
        <p:nvPicPr>
          <p:cNvPr id="12" name="Picture 11" descr="A close up of a tree&#10;&#10;Description automatically generated">
            <a:extLst>
              <a:ext uri="{FF2B5EF4-FFF2-40B4-BE49-F238E27FC236}">
                <a16:creationId xmlns:a16="http://schemas.microsoft.com/office/drawing/2014/main" id="{58CE2D25-D483-4B21-B8B4-FA25230578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4" name="Picture 13" descr="A picture containing tree, flower&#10;&#10;Description automatically generated">
            <a:extLst>
              <a:ext uri="{FF2B5EF4-FFF2-40B4-BE49-F238E27FC236}">
                <a16:creationId xmlns:a16="http://schemas.microsoft.com/office/drawing/2014/main" id="{463A3641-049B-4966-AFEE-E99A7F7BB20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24500" y="3405150"/>
            <a:ext cx="1143000" cy="647700"/>
          </a:xfrm>
          <a:prstGeom prst="rect">
            <a:avLst/>
          </a:prstGeom>
        </p:spPr>
      </p:pic>
      <p:sp>
        <p:nvSpPr>
          <p:cNvPr id="7" name="TextBox 6">
            <a:extLst>
              <a:ext uri="{FF2B5EF4-FFF2-40B4-BE49-F238E27FC236}">
                <a16:creationId xmlns:a16="http://schemas.microsoft.com/office/drawing/2014/main" id="{CEE57FEB-C7EF-4830-A9A7-043AD04D2DA3}"/>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360583298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BD7B9DE-6D53-4FE7-A669-F432CC564EAB}"/>
              </a:ext>
            </a:extLst>
          </p:cNvPr>
          <p:cNvSpPr>
            <a:spLocks noGrp="1"/>
          </p:cNvSpPr>
          <p:nvPr>
            <p:ph type="title"/>
          </p:nvPr>
        </p:nvSpPr>
        <p:spPr/>
        <p:txBody>
          <a:bodyPr>
            <a:normAutofit fontScale="90000"/>
          </a:bodyPr>
          <a:lstStyle/>
          <a:p>
            <a:endParaRPr lang="en-US"/>
          </a:p>
        </p:txBody>
      </p:sp>
      <p:sp>
        <p:nvSpPr>
          <p:cNvPr id="18" name="Content Placeholder 17">
            <a:extLst>
              <a:ext uri="{FF2B5EF4-FFF2-40B4-BE49-F238E27FC236}">
                <a16:creationId xmlns:a16="http://schemas.microsoft.com/office/drawing/2014/main" id="{FA0DA445-0A1F-4464-90C2-2FB364B3918F}"/>
              </a:ext>
            </a:extLst>
          </p:cNvPr>
          <p:cNvSpPr>
            <a:spLocks noGrp="1"/>
          </p:cNvSpPr>
          <p:nvPr>
            <p:ph idx="1"/>
          </p:nvPr>
        </p:nvSpPr>
        <p:spPr/>
        <p:txBody>
          <a:bodyPr/>
          <a:lstStyle/>
          <a:p>
            <a:endParaRPr lang="en-US"/>
          </a:p>
        </p:txBody>
      </p:sp>
      <p:graphicFrame>
        <p:nvGraphicFramePr>
          <p:cNvPr id="20" name="Object 19">
            <a:extLst>
              <a:ext uri="{FF2B5EF4-FFF2-40B4-BE49-F238E27FC236}">
                <a16:creationId xmlns:a16="http://schemas.microsoft.com/office/drawing/2014/main" id="{9AB3C1FE-4159-4D36-9B62-DD2142A47BFC}"/>
              </a:ext>
            </a:extLst>
          </p:cNvPr>
          <p:cNvGraphicFramePr>
            <a:graphicFrameLocks noChangeAspect="1"/>
          </p:cNvGraphicFramePr>
          <p:nvPr/>
        </p:nvGraphicFramePr>
        <p:xfrm>
          <a:off x="-1" y="-23812"/>
          <a:ext cx="12145771" cy="6881812"/>
        </p:xfrm>
        <a:graphic>
          <a:graphicData uri="http://schemas.openxmlformats.org/presentationml/2006/ole">
            <mc:AlternateContent xmlns:mc="http://schemas.openxmlformats.org/markup-compatibility/2006">
              <mc:Choice xmlns:v="urn:schemas-microsoft-com:vml" Requires="v">
                <p:oleObj spid="_x0000_s9220" name="Image" r:id="rId4" imgW="24380640" imgH="13815720" progId="Photoshop.Image.19">
                  <p:embed/>
                </p:oleObj>
              </mc:Choice>
              <mc:Fallback>
                <p:oleObj name="Image" r:id="rId4" imgW="24380640" imgH="13815720" progId="Photoshop.Image.19">
                  <p:embed/>
                  <p:pic>
                    <p:nvPicPr>
                      <p:cNvPr id="20" name="Object 19">
                        <a:extLst>
                          <a:ext uri="{FF2B5EF4-FFF2-40B4-BE49-F238E27FC236}">
                            <a16:creationId xmlns:a16="http://schemas.microsoft.com/office/drawing/2014/main" id="{9AB3C1FE-4159-4D36-9B62-DD2142A47BFC}"/>
                          </a:ext>
                        </a:extLst>
                      </p:cNvPr>
                      <p:cNvPicPr/>
                      <p:nvPr/>
                    </p:nvPicPr>
                    <p:blipFill>
                      <a:blip r:embed="rId5"/>
                      <a:stretch>
                        <a:fillRect/>
                      </a:stretch>
                    </p:blipFill>
                    <p:spPr>
                      <a:xfrm>
                        <a:off x="-1" y="-23812"/>
                        <a:ext cx="12145771" cy="6881812"/>
                      </a:xfrm>
                      <a:prstGeom prst="rect">
                        <a:avLst/>
                      </a:prstGeom>
                    </p:spPr>
                  </p:pic>
                </p:oleObj>
              </mc:Fallback>
            </mc:AlternateContent>
          </a:graphicData>
        </a:graphic>
      </p:graphicFrame>
      <p:sp>
        <p:nvSpPr>
          <p:cNvPr id="5" name="TextBox 4">
            <a:extLst>
              <a:ext uri="{FF2B5EF4-FFF2-40B4-BE49-F238E27FC236}">
                <a16:creationId xmlns:a16="http://schemas.microsoft.com/office/drawing/2014/main" id="{494E4722-DB61-45B3-90D1-8961FEF0BF2D}"/>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141398714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1F397F1-5A45-4F6B-8A2E-10CD1AEE2FEC}"/>
              </a:ext>
            </a:extLst>
          </p:cNvPr>
          <p:cNvSpPr>
            <a:spLocks noGrp="1"/>
          </p:cNvSpPr>
          <p:nvPr>
            <p:ph idx="1"/>
          </p:nvPr>
        </p:nvSpPr>
        <p:spPr/>
        <p:txBody>
          <a:bodyPr/>
          <a:lstStyle/>
          <a:p>
            <a:endParaRPr lang="en-US"/>
          </a:p>
        </p:txBody>
      </p:sp>
      <p:graphicFrame>
        <p:nvGraphicFramePr>
          <p:cNvPr id="4" name="Object 3">
            <a:extLst>
              <a:ext uri="{FF2B5EF4-FFF2-40B4-BE49-F238E27FC236}">
                <a16:creationId xmlns:a16="http://schemas.microsoft.com/office/drawing/2014/main" id="{92BB3879-B181-4A9A-B190-93345F01C391}"/>
              </a:ext>
            </a:extLst>
          </p:cNvPr>
          <p:cNvGraphicFramePr>
            <a:graphicFrameLocks noChangeAspect="1"/>
          </p:cNvGraphicFramePr>
          <p:nvPr/>
        </p:nvGraphicFramePr>
        <p:xfrm>
          <a:off x="-1" y="0"/>
          <a:ext cx="12103745" cy="6858000"/>
        </p:xfrm>
        <a:graphic>
          <a:graphicData uri="http://schemas.openxmlformats.org/presentationml/2006/ole">
            <mc:AlternateContent xmlns:mc="http://schemas.openxmlformats.org/markup-compatibility/2006">
              <mc:Choice xmlns:v="urn:schemas-microsoft-com:vml" Requires="v">
                <p:oleObj spid="_x0000_s8399" name="Image" r:id="rId4" imgW="24380640" imgH="13815720" progId="Photoshop.Image.19">
                  <p:embed/>
                </p:oleObj>
              </mc:Choice>
              <mc:Fallback>
                <p:oleObj name="Image" r:id="rId4" imgW="24380640" imgH="13815720" progId="Photoshop.Image.19">
                  <p:embed/>
                  <p:pic>
                    <p:nvPicPr>
                      <p:cNvPr id="4" name="Object 3">
                        <a:extLst>
                          <a:ext uri="{FF2B5EF4-FFF2-40B4-BE49-F238E27FC236}">
                            <a16:creationId xmlns:a16="http://schemas.microsoft.com/office/drawing/2014/main" id="{92BB3879-B181-4A9A-B190-93345F01C391}"/>
                          </a:ext>
                        </a:extLst>
                      </p:cNvPr>
                      <p:cNvPicPr/>
                      <p:nvPr/>
                    </p:nvPicPr>
                    <p:blipFill>
                      <a:blip r:embed="rId5"/>
                      <a:stretch>
                        <a:fillRect/>
                      </a:stretch>
                    </p:blipFill>
                    <p:spPr>
                      <a:xfrm>
                        <a:off x="-1" y="0"/>
                        <a:ext cx="12103745" cy="6858000"/>
                      </a:xfrm>
                      <a:prstGeom prst="rect">
                        <a:avLst/>
                      </a:prstGeom>
                    </p:spPr>
                  </p:pic>
                </p:oleObj>
              </mc:Fallback>
            </mc:AlternateContent>
          </a:graphicData>
        </a:graphic>
      </p:graphicFrame>
      <p:sp>
        <p:nvSpPr>
          <p:cNvPr id="5" name="TextBox 4">
            <a:extLst>
              <a:ext uri="{FF2B5EF4-FFF2-40B4-BE49-F238E27FC236}">
                <a16:creationId xmlns:a16="http://schemas.microsoft.com/office/drawing/2014/main" id="{9DBE9D15-6706-4E2E-A328-9D1CCF92AE54}"/>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175719691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BD7B9DE-6D53-4FE7-A669-F432CC564EAB}"/>
              </a:ext>
            </a:extLst>
          </p:cNvPr>
          <p:cNvSpPr>
            <a:spLocks noGrp="1"/>
          </p:cNvSpPr>
          <p:nvPr>
            <p:ph type="title"/>
          </p:nvPr>
        </p:nvSpPr>
        <p:spPr/>
        <p:txBody>
          <a:bodyPr>
            <a:normAutofit fontScale="90000"/>
          </a:bodyPr>
          <a:lstStyle/>
          <a:p>
            <a:endParaRPr lang="en-US"/>
          </a:p>
        </p:txBody>
      </p:sp>
      <p:pic>
        <p:nvPicPr>
          <p:cNvPr id="10" name="Content Placeholder 9" descr="A picture containing bird, group, flying&#10;&#10;Description automatically generated">
            <a:extLst>
              <a:ext uri="{FF2B5EF4-FFF2-40B4-BE49-F238E27FC236}">
                <a16:creationId xmlns:a16="http://schemas.microsoft.com/office/drawing/2014/main" id="{A4D6813E-493C-4BFF-8AA1-ACD32A6DB50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524500" y="3677444"/>
            <a:ext cx="1143000" cy="647700"/>
          </a:xfrm>
        </p:spPr>
      </p:pic>
      <p:pic>
        <p:nvPicPr>
          <p:cNvPr id="14" name="Picture 13" descr="A picture containing tree, flower&#10;&#10;Description automatically generated">
            <a:extLst>
              <a:ext uri="{FF2B5EF4-FFF2-40B4-BE49-F238E27FC236}">
                <a16:creationId xmlns:a16="http://schemas.microsoft.com/office/drawing/2014/main" id="{463A3641-049B-4966-AFEE-E99A7F7BB2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24500" y="3405150"/>
            <a:ext cx="1143000" cy="647700"/>
          </a:xfrm>
          <a:prstGeom prst="rect">
            <a:avLst/>
          </a:prstGeom>
        </p:spPr>
      </p:pic>
      <p:pic>
        <p:nvPicPr>
          <p:cNvPr id="16" name="Picture 15" descr="A circuit board&#10;&#10;Description automatically generated">
            <a:extLst>
              <a:ext uri="{FF2B5EF4-FFF2-40B4-BE49-F238E27FC236}">
                <a16:creationId xmlns:a16="http://schemas.microsoft.com/office/drawing/2014/main" id="{80B6840F-B0F6-4C41-8186-FA2975D394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6E198FC1-09DF-4E43-A59D-276BFC026621}"/>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355572337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tree in a forest&#10;&#10;Description automatically generated">
            <a:extLst>
              <a:ext uri="{FF2B5EF4-FFF2-40B4-BE49-F238E27FC236}">
                <a16:creationId xmlns:a16="http://schemas.microsoft.com/office/drawing/2014/main" id="{5997E27F-C186-4427-84E9-6A7C9429EA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aphicFrame>
        <p:nvGraphicFramePr>
          <p:cNvPr id="4" name="Table 3">
            <a:extLst>
              <a:ext uri="{FF2B5EF4-FFF2-40B4-BE49-F238E27FC236}">
                <a16:creationId xmlns:a16="http://schemas.microsoft.com/office/drawing/2014/main" id="{40FFF7EE-AC99-4879-8CB3-D9DBB8F9F57F}"/>
              </a:ext>
            </a:extLst>
          </p:cNvPr>
          <p:cNvGraphicFramePr>
            <a:graphicFrameLocks noGrp="1"/>
          </p:cNvGraphicFramePr>
          <p:nvPr>
            <p:extLst>
              <p:ext uri="{D42A27DB-BD31-4B8C-83A1-F6EECF244321}">
                <p14:modId xmlns:p14="http://schemas.microsoft.com/office/powerpoint/2010/main" val="3243755616"/>
              </p:ext>
            </p:extLst>
          </p:nvPr>
        </p:nvGraphicFramePr>
        <p:xfrm>
          <a:off x="178754" y="4711902"/>
          <a:ext cx="4928781" cy="2002422"/>
        </p:xfrm>
        <a:graphic>
          <a:graphicData uri="http://schemas.openxmlformats.org/drawingml/2006/table">
            <a:tbl>
              <a:tblPr firstRow="1" firstCol="1" bandRow="1">
                <a:tableStyleId>{5C22544A-7EE6-4342-B048-85BDC9FD1C3A}</a:tableStyleId>
              </a:tblPr>
              <a:tblGrid>
                <a:gridCol w="1642927">
                  <a:extLst>
                    <a:ext uri="{9D8B030D-6E8A-4147-A177-3AD203B41FA5}">
                      <a16:colId xmlns:a16="http://schemas.microsoft.com/office/drawing/2014/main" val="2428363381"/>
                    </a:ext>
                  </a:extLst>
                </a:gridCol>
                <a:gridCol w="1642927">
                  <a:extLst>
                    <a:ext uri="{9D8B030D-6E8A-4147-A177-3AD203B41FA5}">
                      <a16:colId xmlns:a16="http://schemas.microsoft.com/office/drawing/2014/main" val="2167293692"/>
                    </a:ext>
                  </a:extLst>
                </a:gridCol>
                <a:gridCol w="1642927">
                  <a:extLst>
                    <a:ext uri="{9D8B030D-6E8A-4147-A177-3AD203B41FA5}">
                      <a16:colId xmlns:a16="http://schemas.microsoft.com/office/drawing/2014/main" val="4269345410"/>
                    </a:ext>
                  </a:extLst>
                </a:gridCol>
              </a:tblGrid>
              <a:tr h="443046">
                <a:tc>
                  <a:txBody>
                    <a:bodyPr/>
                    <a:lstStyle/>
                    <a:p>
                      <a:pPr algn="ctr" fontAlgn="b"/>
                      <a:r>
                        <a:rPr lang="en-US" sz="1800" b="1" i="0" u="none" strike="noStrike" dirty="0">
                          <a:solidFill>
                            <a:schemeClr val="bg1"/>
                          </a:solidFill>
                          <a:effectLst/>
                          <a:latin typeface="+mj-lt"/>
                        </a:rPr>
                        <a:t>Dispatch Indirect</a:t>
                      </a:r>
                    </a:p>
                  </a:txBody>
                  <a:tcPr marL="9525" marR="9525" marT="9525" marB="0" anchor="ctr"/>
                </a:tc>
                <a:tc>
                  <a:txBody>
                    <a:bodyPr/>
                    <a:lstStyle/>
                    <a:p>
                      <a:pPr algn="ctr" fontAlgn="b"/>
                      <a:r>
                        <a:rPr lang="en-US" sz="1800" b="1" u="none" strike="noStrike" dirty="0">
                          <a:solidFill>
                            <a:schemeClr val="bg1"/>
                          </a:solidFill>
                          <a:effectLst/>
                          <a:latin typeface="+mj-lt"/>
                        </a:rPr>
                        <a:t>Wave Count</a:t>
                      </a:r>
                      <a:endParaRPr lang="en-US" sz="1800" b="1" i="0" u="none" strike="noStrike" dirty="0">
                        <a:solidFill>
                          <a:schemeClr val="bg1"/>
                        </a:solidFill>
                        <a:effectLst/>
                        <a:latin typeface="+mj-lt"/>
                      </a:endParaRPr>
                    </a:p>
                  </a:txBody>
                  <a:tcPr marL="9525" marR="9525" marT="9525" marB="0" anchor="ctr"/>
                </a:tc>
                <a:tc>
                  <a:txBody>
                    <a:bodyPr/>
                    <a:lstStyle/>
                    <a:p>
                      <a:pPr algn="ctr" fontAlgn="b"/>
                      <a:r>
                        <a:rPr lang="en-US" sz="1800" b="1" i="0" u="none" strike="noStrike" dirty="0">
                          <a:solidFill>
                            <a:schemeClr val="bg1"/>
                          </a:solidFill>
                          <a:effectLst/>
                          <a:latin typeface="+mj-lt"/>
                        </a:rPr>
                        <a:t>Time</a:t>
                      </a:r>
                    </a:p>
                  </a:txBody>
                  <a:tcPr marL="9525" marR="9525" marT="9525" marB="0" anchor="ctr"/>
                </a:tc>
                <a:extLst>
                  <a:ext uri="{0D108BD9-81ED-4DB2-BD59-A6C34878D82A}">
                    <a16:rowId xmlns:a16="http://schemas.microsoft.com/office/drawing/2014/main" val="3362579796"/>
                  </a:ext>
                </a:extLst>
              </a:tr>
              <a:tr h="443046">
                <a:tc>
                  <a:txBody>
                    <a:bodyPr/>
                    <a:lstStyle/>
                    <a:p>
                      <a:pPr algn="ctr" fontAlgn="b"/>
                      <a:r>
                        <a:rPr lang="en-US" sz="1800" b="1" i="0" u="none" strike="noStrike" dirty="0">
                          <a:solidFill>
                            <a:schemeClr val="bg1"/>
                          </a:solidFill>
                          <a:effectLst/>
                          <a:latin typeface="+mj-lt"/>
                        </a:rPr>
                        <a:t>All Sample</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32400</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0.77ms (100%)</a:t>
                      </a:r>
                    </a:p>
                  </a:txBody>
                  <a:tcPr marL="9525" marR="9525" marT="9525" marB="0" anchor="ctr"/>
                </a:tc>
                <a:extLst>
                  <a:ext uri="{0D108BD9-81ED-4DB2-BD59-A6C34878D82A}">
                    <a16:rowId xmlns:a16="http://schemas.microsoft.com/office/drawing/2014/main" val="1686750609"/>
                  </a:ext>
                </a:extLst>
              </a:tr>
              <a:tr h="443046">
                <a:tc>
                  <a:txBody>
                    <a:bodyPr/>
                    <a:lstStyle/>
                    <a:p>
                      <a:pPr algn="ctr" fontAlgn="b"/>
                      <a:r>
                        <a:rPr lang="en-US" sz="1800" b="1" i="0" u="none" strike="noStrike" dirty="0">
                          <a:solidFill>
                            <a:schemeClr val="bg1"/>
                          </a:solidFill>
                          <a:effectLst/>
                          <a:latin typeface="+mj-lt"/>
                        </a:rPr>
                        <a:t>Plane Iteration</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30100</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0.7ms (90%)</a:t>
                      </a:r>
                    </a:p>
                  </a:txBody>
                  <a:tcPr marL="9525" marR="9525" marT="9525" marB="0" anchor="ctr"/>
                </a:tc>
                <a:extLst>
                  <a:ext uri="{0D108BD9-81ED-4DB2-BD59-A6C34878D82A}">
                    <a16:rowId xmlns:a16="http://schemas.microsoft.com/office/drawing/2014/main" val="1780673208"/>
                  </a:ext>
                </a:extLst>
              </a:tr>
              <a:tr h="443046">
                <a:tc>
                  <a:txBody>
                    <a:bodyPr/>
                    <a:lstStyle/>
                    <a:p>
                      <a:pPr algn="ctr" fontAlgn="b"/>
                      <a:r>
                        <a:rPr lang="en-US" sz="1800" b="1" i="0" u="none" strike="noStrike" dirty="0">
                          <a:solidFill>
                            <a:schemeClr val="bg1"/>
                          </a:solidFill>
                          <a:effectLst/>
                          <a:latin typeface="+mj-lt"/>
                        </a:rPr>
                        <a:t>Wave Compaction</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24400</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0.57ms (74%)</a:t>
                      </a:r>
                    </a:p>
                  </a:txBody>
                  <a:tcPr marL="9525" marR="9525" marT="9525" marB="0" anchor="ctr"/>
                </a:tc>
                <a:extLst>
                  <a:ext uri="{0D108BD9-81ED-4DB2-BD59-A6C34878D82A}">
                    <a16:rowId xmlns:a16="http://schemas.microsoft.com/office/drawing/2014/main" val="3640678129"/>
                  </a:ext>
                </a:extLst>
              </a:tr>
            </a:tbl>
          </a:graphicData>
        </a:graphic>
      </p:graphicFrame>
      <p:sp>
        <p:nvSpPr>
          <p:cNvPr id="6" name="TextBox 5">
            <a:extLst>
              <a:ext uri="{FF2B5EF4-FFF2-40B4-BE49-F238E27FC236}">
                <a16:creationId xmlns:a16="http://schemas.microsoft.com/office/drawing/2014/main" id="{E3A64B93-117C-4361-87FF-84D8D746556F}"/>
              </a:ext>
            </a:extLst>
          </p:cNvPr>
          <p:cNvSpPr txBox="1"/>
          <p:nvPr/>
        </p:nvSpPr>
        <p:spPr>
          <a:xfrm>
            <a:off x="0" y="0"/>
            <a:ext cx="2508251" cy="461665"/>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Sun Visibility Job</a:t>
            </a:r>
          </a:p>
        </p:txBody>
      </p:sp>
      <p:sp>
        <p:nvSpPr>
          <p:cNvPr id="5" name="TextBox 4">
            <a:extLst>
              <a:ext uri="{FF2B5EF4-FFF2-40B4-BE49-F238E27FC236}">
                <a16:creationId xmlns:a16="http://schemas.microsoft.com/office/drawing/2014/main" id="{D3FC346D-F916-4430-B5E5-C16E1AD6FD0E}"/>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93199548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31562DC-3057-4342-8A77-AD4A7D5B6FAE}"/>
              </a:ext>
            </a:extLst>
          </p:cNvPr>
          <p:cNvSpPr>
            <a:spLocks noGrp="1"/>
          </p:cNvSpPr>
          <p:nvPr>
            <p:ph type="body" sz="quarter" idx="11"/>
          </p:nvPr>
        </p:nvSpPr>
        <p:spPr/>
        <p:txBody>
          <a:bodyPr>
            <a:normAutofit/>
          </a:bodyPr>
          <a:lstStyle/>
          <a:p>
            <a:r>
              <a:rPr lang="en-US" sz="2000" dirty="0" err="1"/>
              <a:t>Sw</a:t>
            </a:r>
            <a:r>
              <a:rPr lang="en-US" sz="2000" dirty="0"/>
              <a:t> VRS</a:t>
            </a:r>
          </a:p>
        </p:txBody>
      </p:sp>
      <p:sp>
        <p:nvSpPr>
          <p:cNvPr id="5" name="Text Placeholder 4">
            <a:extLst>
              <a:ext uri="{FF2B5EF4-FFF2-40B4-BE49-F238E27FC236}">
                <a16:creationId xmlns:a16="http://schemas.microsoft.com/office/drawing/2014/main" id="{069F245C-90E7-4241-8BA6-4CD90D2BCE4F}"/>
              </a:ext>
            </a:extLst>
          </p:cNvPr>
          <p:cNvSpPr>
            <a:spLocks noGrp="1"/>
          </p:cNvSpPr>
          <p:nvPr>
            <p:ph type="body" sz="quarter" idx="12"/>
          </p:nvPr>
        </p:nvSpPr>
        <p:spPr/>
        <p:txBody>
          <a:bodyPr/>
          <a:lstStyle/>
          <a:p>
            <a:r>
              <a:rPr lang="en-US" dirty="0"/>
              <a:t>Performance</a:t>
            </a:r>
          </a:p>
        </p:txBody>
      </p:sp>
    </p:spTree>
    <p:extLst>
      <p:ext uri="{BB962C8B-B14F-4D97-AF65-F5344CB8AC3E}">
        <p14:creationId xmlns:p14="http://schemas.microsoft.com/office/powerpoint/2010/main" val="365260540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picture containing building, small, room, sitting&#10;&#10;Description automatically generated">
            <a:extLst>
              <a:ext uri="{FF2B5EF4-FFF2-40B4-BE49-F238E27FC236}">
                <a16:creationId xmlns:a16="http://schemas.microsoft.com/office/drawing/2014/main" id="{D6217E91-62C9-41D2-87E1-AFE463A543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A3CA2EC6-F93E-46C8-8028-8DFE44A3372A}"/>
              </a:ext>
            </a:extLst>
          </p:cNvPr>
          <p:cNvSpPr txBox="1"/>
          <p:nvPr/>
        </p:nvSpPr>
        <p:spPr>
          <a:xfrm>
            <a:off x="0" y="0"/>
            <a:ext cx="1435008" cy="461665"/>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100% 4K</a:t>
            </a:r>
          </a:p>
        </p:txBody>
      </p:sp>
      <p:sp>
        <p:nvSpPr>
          <p:cNvPr id="4" name="TextBox 3">
            <a:extLst>
              <a:ext uri="{FF2B5EF4-FFF2-40B4-BE49-F238E27FC236}">
                <a16:creationId xmlns:a16="http://schemas.microsoft.com/office/drawing/2014/main" id="{71738ACB-507E-40A6-9719-95FDF2C3D073}"/>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172204494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building, small, sitting, room&#10;&#10;Description automatically generated">
            <a:extLst>
              <a:ext uri="{FF2B5EF4-FFF2-40B4-BE49-F238E27FC236}">
                <a16:creationId xmlns:a16="http://schemas.microsoft.com/office/drawing/2014/main" id="{ADE4322D-9714-4926-94A8-EF65FC9795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78315C4E-4156-4F70-A73B-D6147BE9C442}"/>
              </a:ext>
            </a:extLst>
          </p:cNvPr>
          <p:cNvSpPr txBox="1"/>
          <p:nvPr/>
        </p:nvSpPr>
        <p:spPr>
          <a:xfrm>
            <a:off x="0" y="0"/>
            <a:ext cx="2153154" cy="461665"/>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100% 4K VRS</a:t>
            </a:r>
          </a:p>
        </p:txBody>
      </p:sp>
      <p:sp>
        <p:nvSpPr>
          <p:cNvPr id="4" name="TextBox 3">
            <a:extLst>
              <a:ext uri="{FF2B5EF4-FFF2-40B4-BE49-F238E27FC236}">
                <a16:creationId xmlns:a16="http://schemas.microsoft.com/office/drawing/2014/main" id="{B4BAA436-EDDC-46DF-9077-0EA28D28E093}"/>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306665732"/>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computer, computer, sitting, table&#10;&#10;Description automatically generated">
            <a:extLst>
              <a:ext uri="{FF2B5EF4-FFF2-40B4-BE49-F238E27FC236}">
                <a16:creationId xmlns:a16="http://schemas.microsoft.com/office/drawing/2014/main" id="{91D0FD98-2DFD-41DE-97EB-392E1A3245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DC9FF0D2-E5F2-4E60-9AE7-DDBC186C5E64}"/>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56998256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dark, night, snow, room&#10;&#10;Description automatically generated">
            <a:extLst>
              <a:ext uri="{FF2B5EF4-FFF2-40B4-BE49-F238E27FC236}">
                <a16:creationId xmlns:a16="http://schemas.microsoft.com/office/drawing/2014/main" id="{0A34ED3A-D0E8-4925-87DD-2C06AAED0B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0DF01A13-096B-4E41-97D9-8AF47FBA3BCC}"/>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318683531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rain, flower&#10;&#10;Description automatically generated">
            <a:extLst>
              <a:ext uri="{FF2B5EF4-FFF2-40B4-BE49-F238E27FC236}">
                <a16:creationId xmlns:a16="http://schemas.microsoft.com/office/drawing/2014/main" id="{2AF0F5F1-C094-4C91-A01A-2B05AAF056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7C5CA287-8E17-453D-A754-4804527086E9}"/>
              </a:ext>
            </a:extLst>
          </p:cNvPr>
          <p:cNvSpPr txBox="1"/>
          <p:nvPr/>
        </p:nvSpPr>
        <p:spPr>
          <a:xfrm>
            <a:off x="0" y="0"/>
            <a:ext cx="4350358" cy="461665"/>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VRS Quads : TAA @ 100% 4K</a:t>
            </a:r>
          </a:p>
        </p:txBody>
      </p:sp>
      <p:sp>
        <p:nvSpPr>
          <p:cNvPr id="6" name="TextBox 5">
            <a:extLst>
              <a:ext uri="{FF2B5EF4-FFF2-40B4-BE49-F238E27FC236}">
                <a16:creationId xmlns:a16="http://schemas.microsoft.com/office/drawing/2014/main" id="{BA4F9953-E3FF-410B-857A-9B1C3F5E1257}"/>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56515341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automatically generated">
            <a:extLst>
              <a:ext uri="{FF2B5EF4-FFF2-40B4-BE49-F238E27FC236}">
                <a16:creationId xmlns:a16="http://schemas.microsoft.com/office/drawing/2014/main" id="{2DDF6B05-106F-4BA2-BE06-E8FBD1F3B4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B5D3E535-E437-4A39-A5F3-B491B6F64716}"/>
              </a:ext>
            </a:extLst>
          </p:cNvPr>
          <p:cNvSpPr txBox="1"/>
          <p:nvPr/>
        </p:nvSpPr>
        <p:spPr>
          <a:xfrm>
            <a:off x="0" y="0"/>
            <a:ext cx="4178836" cy="461665"/>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VRS Quads : TAA @ 50% 4K</a:t>
            </a:r>
          </a:p>
        </p:txBody>
      </p:sp>
      <p:sp>
        <p:nvSpPr>
          <p:cNvPr id="4" name="TextBox 3">
            <a:extLst>
              <a:ext uri="{FF2B5EF4-FFF2-40B4-BE49-F238E27FC236}">
                <a16:creationId xmlns:a16="http://schemas.microsoft.com/office/drawing/2014/main" id="{3CF9790D-3F89-4B3C-99C6-4C4BDF8DE242}"/>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36377943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9646FE01-629E-488A-89A9-B3CADDF44C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ED425CBE-8BB1-43A2-993A-BC5561BB8229}"/>
              </a:ext>
            </a:extLst>
          </p:cNvPr>
          <p:cNvSpPr txBox="1"/>
          <p:nvPr/>
        </p:nvSpPr>
        <p:spPr>
          <a:xfrm>
            <a:off x="0" y="0"/>
            <a:ext cx="4659737" cy="461665"/>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VRS Quads : TAA @ 100% 900p</a:t>
            </a:r>
          </a:p>
        </p:txBody>
      </p:sp>
      <p:sp>
        <p:nvSpPr>
          <p:cNvPr id="4" name="TextBox 3">
            <a:extLst>
              <a:ext uri="{FF2B5EF4-FFF2-40B4-BE49-F238E27FC236}">
                <a16:creationId xmlns:a16="http://schemas.microsoft.com/office/drawing/2014/main" id="{C25CE099-A495-426C-820F-EE21AA7177B5}"/>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143996973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flower&#10;&#10;Description automatically generated">
            <a:extLst>
              <a:ext uri="{FF2B5EF4-FFF2-40B4-BE49-F238E27FC236}">
                <a16:creationId xmlns:a16="http://schemas.microsoft.com/office/drawing/2014/main" id="{05376F49-4C54-4DE2-8C09-163328A77E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2E55D153-1BA2-4525-8B36-F27C91073F70}"/>
              </a:ext>
            </a:extLst>
          </p:cNvPr>
          <p:cNvSpPr txBox="1"/>
          <p:nvPr/>
        </p:nvSpPr>
        <p:spPr>
          <a:xfrm>
            <a:off x="0" y="0"/>
            <a:ext cx="4488216" cy="461665"/>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VRS Quads : TAA @ 50% 900p</a:t>
            </a:r>
          </a:p>
        </p:txBody>
      </p:sp>
      <p:sp>
        <p:nvSpPr>
          <p:cNvPr id="6" name="TextBox 5">
            <a:extLst>
              <a:ext uri="{FF2B5EF4-FFF2-40B4-BE49-F238E27FC236}">
                <a16:creationId xmlns:a16="http://schemas.microsoft.com/office/drawing/2014/main" id="{3497A4D3-9CFB-4C04-84C0-E0D04676C771}"/>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4037925980"/>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dark, night, snow, room&#10;&#10;Description automatically generated">
            <a:extLst>
              <a:ext uri="{FF2B5EF4-FFF2-40B4-BE49-F238E27FC236}">
                <a16:creationId xmlns:a16="http://schemas.microsoft.com/office/drawing/2014/main" id="{0A34ED3A-D0E8-4925-87DD-2C06AAED0B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aphicFrame>
        <p:nvGraphicFramePr>
          <p:cNvPr id="7" name="Chart 6">
            <a:extLst>
              <a:ext uri="{FF2B5EF4-FFF2-40B4-BE49-F238E27FC236}">
                <a16:creationId xmlns:a16="http://schemas.microsoft.com/office/drawing/2014/main" id="{45199ED0-8E27-4A12-BCFE-BDE1441ACA93}"/>
              </a:ext>
            </a:extLst>
          </p:cNvPr>
          <p:cNvGraphicFramePr>
            <a:graphicFrameLocks/>
          </p:cNvGraphicFramePr>
          <p:nvPr>
            <p:extLst>
              <p:ext uri="{D42A27DB-BD31-4B8C-83A1-F6EECF244321}">
                <p14:modId xmlns:p14="http://schemas.microsoft.com/office/powerpoint/2010/main" val="2547338209"/>
              </p:ext>
            </p:extLst>
          </p:nvPr>
        </p:nvGraphicFramePr>
        <p:xfrm>
          <a:off x="0" y="0"/>
          <a:ext cx="12191999" cy="6857999"/>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1414440"/>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dark, night, snow, room&#10;&#10;Description automatically generated">
            <a:extLst>
              <a:ext uri="{FF2B5EF4-FFF2-40B4-BE49-F238E27FC236}">
                <a16:creationId xmlns:a16="http://schemas.microsoft.com/office/drawing/2014/main" id="{0A34ED3A-D0E8-4925-87DD-2C06AAED0B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aphicFrame>
        <p:nvGraphicFramePr>
          <p:cNvPr id="5" name="Table 4">
            <a:extLst>
              <a:ext uri="{FF2B5EF4-FFF2-40B4-BE49-F238E27FC236}">
                <a16:creationId xmlns:a16="http://schemas.microsoft.com/office/drawing/2014/main" id="{5FFD6147-DB94-4D4E-AABB-C76A4A37DF50}"/>
              </a:ext>
            </a:extLst>
          </p:cNvPr>
          <p:cNvGraphicFramePr>
            <a:graphicFrameLocks noGrp="1"/>
          </p:cNvGraphicFramePr>
          <p:nvPr>
            <p:extLst>
              <p:ext uri="{D42A27DB-BD31-4B8C-83A1-F6EECF244321}">
                <p14:modId xmlns:p14="http://schemas.microsoft.com/office/powerpoint/2010/main" val="3738946023"/>
              </p:ext>
            </p:extLst>
          </p:nvPr>
        </p:nvGraphicFramePr>
        <p:xfrm>
          <a:off x="325333" y="862276"/>
          <a:ext cx="11572389" cy="5133447"/>
        </p:xfrm>
        <a:graphic>
          <a:graphicData uri="http://schemas.openxmlformats.org/drawingml/2006/table">
            <a:tbl>
              <a:tblPr firstRow="1" bandRow="1">
                <a:tableStyleId>{5C22544A-7EE6-4342-B048-85BDC9FD1C3A}</a:tableStyleId>
              </a:tblPr>
              <a:tblGrid>
                <a:gridCol w="1285821">
                  <a:extLst>
                    <a:ext uri="{9D8B030D-6E8A-4147-A177-3AD203B41FA5}">
                      <a16:colId xmlns:a16="http://schemas.microsoft.com/office/drawing/2014/main" val="3405148817"/>
                    </a:ext>
                  </a:extLst>
                </a:gridCol>
                <a:gridCol w="1285821">
                  <a:extLst>
                    <a:ext uri="{9D8B030D-6E8A-4147-A177-3AD203B41FA5}">
                      <a16:colId xmlns:a16="http://schemas.microsoft.com/office/drawing/2014/main" val="2277534985"/>
                    </a:ext>
                  </a:extLst>
                </a:gridCol>
                <a:gridCol w="1285821">
                  <a:extLst>
                    <a:ext uri="{9D8B030D-6E8A-4147-A177-3AD203B41FA5}">
                      <a16:colId xmlns:a16="http://schemas.microsoft.com/office/drawing/2014/main" val="3152250370"/>
                    </a:ext>
                  </a:extLst>
                </a:gridCol>
                <a:gridCol w="1285821">
                  <a:extLst>
                    <a:ext uri="{9D8B030D-6E8A-4147-A177-3AD203B41FA5}">
                      <a16:colId xmlns:a16="http://schemas.microsoft.com/office/drawing/2014/main" val="1496298007"/>
                    </a:ext>
                  </a:extLst>
                </a:gridCol>
                <a:gridCol w="1285821">
                  <a:extLst>
                    <a:ext uri="{9D8B030D-6E8A-4147-A177-3AD203B41FA5}">
                      <a16:colId xmlns:a16="http://schemas.microsoft.com/office/drawing/2014/main" val="1281917736"/>
                    </a:ext>
                  </a:extLst>
                </a:gridCol>
                <a:gridCol w="1285821">
                  <a:extLst>
                    <a:ext uri="{9D8B030D-6E8A-4147-A177-3AD203B41FA5}">
                      <a16:colId xmlns:a16="http://schemas.microsoft.com/office/drawing/2014/main" val="2152731510"/>
                    </a:ext>
                  </a:extLst>
                </a:gridCol>
                <a:gridCol w="1285821">
                  <a:extLst>
                    <a:ext uri="{9D8B030D-6E8A-4147-A177-3AD203B41FA5}">
                      <a16:colId xmlns:a16="http://schemas.microsoft.com/office/drawing/2014/main" val="993534289"/>
                    </a:ext>
                  </a:extLst>
                </a:gridCol>
                <a:gridCol w="1285821">
                  <a:extLst>
                    <a:ext uri="{9D8B030D-6E8A-4147-A177-3AD203B41FA5}">
                      <a16:colId xmlns:a16="http://schemas.microsoft.com/office/drawing/2014/main" val="4177293138"/>
                    </a:ext>
                  </a:extLst>
                </a:gridCol>
                <a:gridCol w="1285821">
                  <a:extLst>
                    <a:ext uri="{9D8B030D-6E8A-4147-A177-3AD203B41FA5}">
                      <a16:colId xmlns:a16="http://schemas.microsoft.com/office/drawing/2014/main" val="2890754132"/>
                    </a:ext>
                  </a:extLst>
                </a:gridCol>
              </a:tblGrid>
              <a:tr h="527204">
                <a:tc>
                  <a:txBody>
                    <a:bodyPr/>
                    <a:lstStyle/>
                    <a:p>
                      <a:pPr algn="ctr" fontAlgn="b"/>
                      <a:r>
                        <a:rPr lang="en-US" sz="1800" u="none" strike="noStrike" dirty="0">
                          <a:effectLst/>
                        </a:rPr>
                        <a:t>Res Step</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err="1">
                          <a:effectLst/>
                        </a:rPr>
                        <a:t>ViewmodelVRS</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Scene </a:t>
                      </a:r>
                      <a:br>
                        <a:rPr lang="en-US" sz="1800" u="none" strike="noStrike" dirty="0">
                          <a:effectLst/>
                        </a:rPr>
                      </a:br>
                      <a:r>
                        <a:rPr lang="en-US" sz="1800" u="none" strike="noStrike" dirty="0">
                          <a:effectLst/>
                        </a:rPr>
                        <a:t>VRS</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Total </a:t>
                      </a:r>
                      <a:br>
                        <a:rPr lang="en-US" sz="1800" u="none" strike="noStrike" dirty="0">
                          <a:effectLst/>
                        </a:rPr>
                      </a:br>
                      <a:r>
                        <a:rPr lang="en-US" sz="1800" u="none" strike="noStrike" dirty="0">
                          <a:effectLst/>
                        </a:rPr>
                        <a:t>VRS</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err="1">
                          <a:effectLst/>
                        </a:rPr>
                        <a:t>Viewmodel</a:t>
                      </a:r>
                      <a:br>
                        <a:rPr lang="en-US" sz="1800" u="none" strike="noStrike" dirty="0">
                          <a:effectLst/>
                        </a:rPr>
                      </a:b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Scene</a:t>
                      </a:r>
                      <a:br>
                        <a:rPr lang="en-US" sz="1800" u="none" strike="noStrike" dirty="0">
                          <a:effectLst/>
                        </a:rPr>
                      </a:b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Total</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Total ∆(</a:t>
                      </a:r>
                      <a:r>
                        <a:rPr lang="en-US" sz="1800" u="none" strike="noStrike" dirty="0" err="1">
                          <a:effectLst/>
                        </a:rPr>
                        <a:t>ms</a:t>
                      </a:r>
                      <a:r>
                        <a:rPr lang="en-US" sz="1800" u="none" strike="noStrike" dirty="0">
                          <a:effectLst/>
                        </a:rPr>
                        <a:t>)</a:t>
                      </a:r>
                      <a:br>
                        <a:rPr lang="en-US" sz="1800" u="none" strike="noStrike" dirty="0">
                          <a:effectLst/>
                        </a:rPr>
                      </a:b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Total ∆(%)</a:t>
                      </a:r>
                      <a:br>
                        <a:rPr lang="en-US" sz="1800" u="none" strike="noStrike" dirty="0">
                          <a:effectLst/>
                        </a:rPr>
                      </a:br>
                      <a:endParaRPr lang="en-US" sz="1800" b="0" i="0" u="none" strike="noStrike" dirty="0">
                        <a:solidFill>
                          <a:srgbClr val="000000"/>
                        </a:solidFill>
                        <a:effectLst/>
                        <a:latin typeface="Calibri" panose="020F0502020204030204" pitchFamily="34" charset="0"/>
                      </a:endParaRPr>
                    </a:p>
                  </a:txBody>
                  <a:tcPr marL="11511" marR="11511" marT="11511" marB="0"/>
                </a:tc>
                <a:extLst>
                  <a:ext uri="{0D108BD9-81ED-4DB2-BD59-A6C34878D82A}">
                    <a16:rowId xmlns:a16="http://schemas.microsoft.com/office/drawing/2014/main" val="2394039903"/>
                  </a:ext>
                </a:extLst>
              </a:tr>
              <a:tr h="269357">
                <a:tc>
                  <a:txBody>
                    <a:bodyPr/>
                    <a:lstStyle/>
                    <a:p>
                      <a:pPr algn="ctr" fontAlgn="b"/>
                      <a:r>
                        <a:rPr lang="en-US" sz="1800" u="none" strike="noStrike" dirty="0">
                          <a:effectLst/>
                        </a:rPr>
                        <a:t>0</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1.7</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9.3</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20.9</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2.4</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13.4</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26</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5.1</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20%</a:t>
                      </a:r>
                      <a:endParaRPr lang="en-US" sz="1800" b="0" i="0" u="none" strike="noStrike">
                        <a:solidFill>
                          <a:srgbClr val="000000"/>
                        </a:solidFill>
                        <a:effectLst/>
                        <a:latin typeface="Calibri" panose="020F0502020204030204" pitchFamily="34" charset="0"/>
                      </a:endParaRPr>
                    </a:p>
                  </a:txBody>
                  <a:tcPr marL="11511" marR="11511" marT="11511" marB="0"/>
                </a:tc>
                <a:extLst>
                  <a:ext uri="{0D108BD9-81ED-4DB2-BD59-A6C34878D82A}">
                    <a16:rowId xmlns:a16="http://schemas.microsoft.com/office/drawing/2014/main" val="304977061"/>
                  </a:ext>
                </a:extLst>
              </a:tr>
              <a:tr h="269357">
                <a:tc>
                  <a:txBody>
                    <a:bodyPr/>
                    <a:lstStyle/>
                    <a:p>
                      <a:pPr algn="ctr" fontAlgn="b"/>
                      <a:r>
                        <a:rPr lang="en-US" sz="1800" u="none" strike="noStrike" dirty="0">
                          <a:effectLst/>
                        </a:rPr>
                        <a:t>1</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1.69</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9.23</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20.7</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2.3</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13.1</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25.5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4.8</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19%</a:t>
                      </a:r>
                      <a:endParaRPr lang="en-US" sz="1800" b="0" i="0" u="none" strike="noStrike">
                        <a:solidFill>
                          <a:srgbClr val="000000"/>
                        </a:solidFill>
                        <a:effectLst/>
                        <a:latin typeface="Calibri" panose="020F0502020204030204" pitchFamily="34" charset="0"/>
                      </a:endParaRPr>
                    </a:p>
                  </a:txBody>
                  <a:tcPr marL="11511" marR="11511" marT="11511" marB="0"/>
                </a:tc>
                <a:extLst>
                  <a:ext uri="{0D108BD9-81ED-4DB2-BD59-A6C34878D82A}">
                    <a16:rowId xmlns:a16="http://schemas.microsoft.com/office/drawing/2014/main" val="3232062387"/>
                  </a:ext>
                </a:extLst>
              </a:tr>
              <a:tr h="269357">
                <a:tc>
                  <a:txBody>
                    <a:bodyPr/>
                    <a:lstStyle/>
                    <a:p>
                      <a:pPr algn="ctr" fontAlgn="b"/>
                      <a:r>
                        <a:rPr lang="en-US" sz="1800" u="none" strike="noStrike" dirty="0">
                          <a:effectLst/>
                        </a:rPr>
                        <a:t>2</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1.65</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9.15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20.3</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2.29</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12.72</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24.95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4.65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19%</a:t>
                      </a:r>
                      <a:endParaRPr lang="en-US" sz="1800" b="0" i="0" u="none" strike="noStrike">
                        <a:solidFill>
                          <a:srgbClr val="000000"/>
                        </a:solidFill>
                        <a:effectLst/>
                        <a:latin typeface="Calibri" panose="020F0502020204030204" pitchFamily="34" charset="0"/>
                      </a:endParaRPr>
                    </a:p>
                  </a:txBody>
                  <a:tcPr marL="11511" marR="11511" marT="11511" marB="0"/>
                </a:tc>
                <a:extLst>
                  <a:ext uri="{0D108BD9-81ED-4DB2-BD59-A6C34878D82A}">
                    <a16:rowId xmlns:a16="http://schemas.microsoft.com/office/drawing/2014/main" val="3350483191"/>
                  </a:ext>
                </a:extLst>
              </a:tr>
              <a:tr h="269357">
                <a:tc>
                  <a:txBody>
                    <a:bodyPr/>
                    <a:lstStyle/>
                    <a:p>
                      <a:pPr algn="ctr" fontAlgn="b"/>
                      <a:r>
                        <a:rPr lang="en-US" sz="1800" u="none" strike="noStrike" dirty="0">
                          <a:effectLst/>
                        </a:rPr>
                        <a:t>3</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1.62</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8.9</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20</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2.2</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12.45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24.47</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4.47</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18%</a:t>
                      </a:r>
                      <a:endParaRPr lang="en-US" sz="1800" b="0" i="0" u="none" strike="noStrike">
                        <a:solidFill>
                          <a:srgbClr val="000000"/>
                        </a:solidFill>
                        <a:effectLst/>
                        <a:latin typeface="Calibri" panose="020F0502020204030204" pitchFamily="34" charset="0"/>
                      </a:endParaRPr>
                    </a:p>
                  </a:txBody>
                  <a:tcPr marL="11511" marR="11511" marT="11511" marB="0"/>
                </a:tc>
                <a:extLst>
                  <a:ext uri="{0D108BD9-81ED-4DB2-BD59-A6C34878D82A}">
                    <a16:rowId xmlns:a16="http://schemas.microsoft.com/office/drawing/2014/main" val="3177344971"/>
                  </a:ext>
                </a:extLst>
              </a:tr>
              <a:tr h="269357">
                <a:tc>
                  <a:txBody>
                    <a:bodyPr/>
                    <a:lstStyle/>
                    <a:p>
                      <a:pPr algn="ctr" fontAlgn="b"/>
                      <a:r>
                        <a:rPr lang="en-US" sz="1800" u="none" strike="noStrike" dirty="0">
                          <a:effectLst/>
                        </a:rPr>
                        <a:t>4</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1.57</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8.8</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19.6</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2.15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12.14</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23.95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4.35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18%</a:t>
                      </a:r>
                      <a:endParaRPr lang="en-US" sz="1800" b="0" i="0" u="none" strike="noStrike">
                        <a:solidFill>
                          <a:srgbClr val="000000"/>
                        </a:solidFill>
                        <a:effectLst/>
                        <a:latin typeface="Calibri" panose="020F0502020204030204" pitchFamily="34" charset="0"/>
                      </a:endParaRPr>
                    </a:p>
                  </a:txBody>
                  <a:tcPr marL="11511" marR="11511" marT="11511" marB="0"/>
                </a:tc>
                <a:extLst>
                  <a:ext uri="{0D108BD9-81ED-4DB2-BD59-A6C34878D82A}">
                    <a16:rowId xmlns:a16="http://schemas.microsoft.com/office/drawing/2014/main" val="2782914496"/>
                  </a:ext>
                </a:extLst>
              </a:tr>
              <a:tr h="269357">
                <a:tc>
                  <a:txBody>
                    <a:bodyPr/>
                    <a:lstStyle/>
                    <a:p>
                      <a:pPr algn="ctr" fontAlgn="b"/>
                      <a:r>
                        <a:rPr lang="en-US" sz="1800" u="none" strike="noStrike" dirty="0">
                          <a:effectLst/>
                        </a:rPr>
                        <a:t>5</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1.53</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8.6</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19.2</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2.05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11.84</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23.3</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4.1</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18%</a:t>
                      </a:r>
                      <a:endParaRPr lang="en-US" sz="1800" b="0" i="0" u="none" strike="noStrike">
                        <a:solidFill>
                          <a:srgbClr val="000000"/>
                        </a:solidFill>
                        <a:effectLst/>
                        <a:latin typeface="Calibri" panose="020F0502020204030204" pitchFamily="34" charset="0"/>
                      </a:endParaRPr>
                    </a:p>
                  </a:txBody>
                  <a:tcPr marL="11511" marR="11511" marT="11511" marB="0"/>
                </a:tc>
                <a:extLst>
                  <a:ext uri="{0D108BD9-81ED-4DB2-BD59-A6C34878D82A}">
                    <a16:rowId xmlns:a16="http://schemas.microsoft.com/office/drawing/2014/main" val="1843761351"/>
                  </a:ext>
                </a:extLst>
              </a:tr>
              <a:tr h="269357">
                <a:tc>
                  <a:txBody>
                    <a:bodyPr/>
                    <a:lstStyle/>
                    <a:p>
                      <a:pPr algn="ctr" fontAlgn="b"/>
                      <a:r>
                        <a:rPr lang="en-US" sz="1800" u="none" strike="noStrike" dirty="0">
                          <a:effectLst/>
                        </a:rPr>
                        <a:t>6</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1.5</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8.4</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18.8</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11.5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22.78</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3.98</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17%</a:t>
                      </a:r>
                      <a:endParaRPr lang="en-US" sz="1800" b="0" i="0" u="none" strike="noStrike">
                        <a:solidFill>
                          <a:srgbClr val="000000"/>
                        </a:solidFill>
                        <a:effectLst/>
                        <a:latin typeface="Calibri" panose="020F0502020204030204" pitchFamily="34" charset="0"/>
                      </a:endParaRPr>
                    </a:p>
                  </a:txBody>
                  <a:tcPr marL="11511" marR="11511" marT="11511" marB="0"/>
                </a:tc>
                <a:extLst>
                  <a:ext uri="{0D108BD9-81ED-4DB2-BD59-A6C34878D82A}">
                    <a16:rowId xmlns:a16="http://schemas.microsoft.com/office/drawing/2014/main" val="2779426682"/>
                  </a:ext>
                </a:extLst>
              </a:tr>
              <a:tr h="269357">
                <a:tc>
                  <a:txBody>
                    <a:bodyPr/>
                    <a:lstStyle/>
                    <a:p>
                      <a:pPr algn="ctr" fontAlgn="b"/>
                      <a:r>
                        <a:rPr lang="en-US" sz="1800" u="none" strike="noStrike">
                          <a:effectLst/>
                        </a:rPr>
                        <a:t>7</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1.47</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8.3</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18.35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1.97</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11.2</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22.2</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3.85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17%</a:t>
                      </a:r>
                      <a:endParaRPr lang="en-US" sz="1800" b="0" i="0" u="none" strike="noStrike">
                        <a:solidFill>
                          <a:srgbClr val="000000"/>
                        </a:solidFill>
                        <a:effectLst/>
                        <a:latin typeface="Calibri" panose="020F0502020204030204" pitchFamily="34" charset="0"/>
                      </a:endParaRPr>
                    </a:p>
                  </a:txBody>
                  <a:tcPr marL="11511" marR="11511" marT="11511" marB="0"/>
                </a:tc>
                <a:extLst>
                  <a:ext uri="{0D108BD9-81ED-4DB2-BD59-A6C34878D82A}">
                    <a16:rowId xmlns:a16="http://schemas.microsoft.com/office/drawing/2014/main" val="1487939630"/>
                  </a:ext>
                </a:extLst>
              </a:tr>
              <a:tr h="269357">
                <a:tc>
                  <a:txBody>
                    <a:bodyPr/>
                    <a:lstStyle/>
                    <a:p>
                      <a:pPr algn="ctr" fontAlgn="b"/>
                      <a:r>
                        <a:rPr lang="en-US" sz="1800" u="none" strike="noStrike">
                          <a:effectLst/>
                        </a:rPr>
                        <a:t>8</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1.47</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8.15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18</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1.93</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10.8</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21.58</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3.58</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17%</a:t>
                      </a:r>
                      <a:endParaRPr lang="en-US" sz="1800" b="0" i="0" u="none" strike="noStrike">
                        <a:solidFill>
                          <a:srgbClr val="000000"/>
                        </a:solidFill>
                        <a:effectLst/>
                        <a:latin typeface="Calibri" panose="020F0502020204030204" pitchFamily="34" charset="0"/>
                      </a:endParaRPr>
                    </a:p>
                  </a:txBody>
                  <a:tcPr marL="11511" marR="11511" marT="11511" marB="0"/>
                </a:tc>
                <a:extLst>
                  <a:ext uri="{0D108BD9-81ED-4DB2-BD59-A6C34878D82A}">
                    <a16:rowId xmlns:a16="http://schemas.microsoft.com/office/drawing/2014/main" val="4130690168"/>
                  </a:ext>
                </a:extLst>
              </a:tr>
              <a:tr h="269357">
                <a:tc>
                  <a:txBody>
                    <a:bodyPr/>
                    <a:lstStyle/>
                    <a:p>
                      <a:pPr algn="ctr" fontAlgn="b"/>
                      <a:r>
                        <a:rPr lang="en-US" sz="1800" u="none" strike="noStrike">
                          <a:effectLst/>
                        </a:rPr>
                        <a:t>9</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1.45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8</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17.7</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1.88</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10.5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21.04</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3.34</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16%</a:t>
                      </a:r>
                      <a:endParaRPr lang="en-US" sz="1800" b="0" i="0" u="none" strike="noStrike">
                        <a:solidFill>
                          <a:srgbClr val="000000"/>
                        </a:solidFill>
                        <a:effectLst/>
                        <a:latin typeface="Calibri" panose="020F0502020204030204" pitchFamily="34" charset="0"/>
                      </a:endParaRPr>
                    </a:p>
                  </a:txBody>
                  <a:tcPr marL="11511" marR="11511" marT="11511" marB="0"/>
                </a:tc>
                <a:extLst>
                  <a:ext uri="{0D108BD9-81ED-4DB2-BD59-A6C34878D82A}">
                    <a16:rowId xmlns:a16="http://schemas.microsoft.com/office/drawing/2014/main" val="1306395836"/>
                  </a:ext>
                </a:extLst>
              </a:tr>
              <a:tr h="269357">
                <a:tc>
                  <a:txBody>
                    <a:bodyPr/>
                    <a:lstStyle/>
                    <a:p>
                      <a:pPr algn="ctr" fontAlgn="b"/>
                      <a:r>
                        <a:rPr lang="en-US" sz="1800" u="none" strike="noStrike">
                          <a:effectLst/>
                        </a:rPr>
                        <a:t>10</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1.43</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7.7</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17.25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1.8</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10.15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20.4</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3.15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15%</a:t>
                      </a:r>
                      <a:endParaRPr lang="en-US" sz="1800" b="0" i="0" u="none" strike="noStrike">
                        <a:solidFill>
                          <a:srgbClr val="000000"/>
                        </a:solidFill>
                        <a:effectLst/>
                        <a:latin typeface="Calibri" panose="020F0502020204030204" pitchFamily="34" charset="0"/>
                      </a:endParaRPr>
                    </a:p>
                  </a:txBody>
                  <a:tcPr marL="11511" marR="11511" marT="11511" marB="0"/>
                </a:tc>
                <a:extLst>
                  <a:ext uri="{0D108BD9-81ED-4DB2-BD59-A6C34878D82A}">
                    <a16:rowId xmlns:a16="http://schemas.microsoft.com/office/drawing/2014/main" val="775144869"/>
                  </a:ext>
                </a:extLst>
              </a:tr>
              <a:tr h="269357">
                <a:tc>
                  <a:txBody>
                    <a:bodyPr/>
                    <a:lstStyle/>
                    <a:p>
                      <a:pPr algn="ctr" fontAlgn="b"/>
                      <a:r>
                        <a:rPr lang="en-US" sz="1800" u="none" strike="noStrike">
                          <a:effectLst/>
                        </a:rPr>
                        <a:t>11</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1.38</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7.4</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16.75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1.75</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9.85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19.9</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3.15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16%</a:t>
                      </a:r>
                      <a:endParaRPr lang="en-US" sz="1800" b="0" i="0" u="none" strike="noStrike">
                        <a:solidFill>
                          <a:srgbClr val="000000"/>
                        </a:solidFill>
                        <a:effectLst/>
                        <a:latin typeface="Calibri" panose="020F0502020204030204" pitchFamily="34" charset="0"/>
                      </a:endParaRPr>
                    </a:p>
                  </a:txBody>
                  <a:tcPr marL="11511" marR="11511" marT="11511" marB="0"/>
                </a:tc>
                <a:extLst>
                  <a:ext uri="{0D108BD9-81ED-4DB2-BD59-A6C34878D82A}">
                    <a16:rowId xmlns:a16="http://schemas.microsoft.com/office/drawing/2014/main" val="3991069890"/>
                  </a:ext>
                </a:extLst>
              </a:tr>
              <a:tr h="269357">
                <a:tc>
                  <a:txBody>
                    <a:bodyPr/>
                    <a:lstStyle/>
                    <a:p>
                      <a:pPr algn="ctr" fontAlgn="b"/>
                      <a:r>
                        <a:rPr lang="en-US" sz="1800" u="none" strike="noStrike">
                          <a:effectLst/>
                        </a:rPr>
                        <a:t>12</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1.36</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7.25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16.35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1.72</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9.5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19.3</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2.95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15%</a:t>
                      </a:r>
                      <a:endParaRPr lang="en-US" sz="1800" b="0" i="0" u="none" strike="noStrike">
                        <a:solidFill>
                          <a:srgbClr val="000000"/>
                        </a:solidFill>
                        <a:effectLst/>
                        <a:latin typeface="Calibri" panose="020F0502020204030204" pitchFamily="34" charset="0"/>
                      </a:endParaRPr>
                    </a:p>
                  </a:txBody>
                  <a:tcPr marL="11511" marR="11511" marT="11511" marB="0"/>
                </a:tc>
                <a:extLst>
                  <a:ext uri="{0D108BD9-81ED-4DB2-BD59-A6C34878D82A}">
                    <a16:rowId xmlns:a16="http://schemas.microsoft.com/office/drawing/2014/main" val="3634567400"/>
                  </a:ext>
                </a:extLst>
              </a:tr>
              <a:tr h="269357">
                <a:tc>
                  <a:txBody>
                    <a:bodyPr/>
                    <a:lstStyle/>
                    <a:p>
                      <a:pPr algn="ctr" fontAlgn="b"/>
                      <a:r>
                        <a:rPr lang="en-US" sz="1800" u="none" strike="noStrike">
                          <a:effectLst/>
                        </a:rPr>
                        <a:t>13</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1.3</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7</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15.8</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1.67</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9.2</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18.75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2.95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16%</a:t>
                      </a:r>
                      <a:endParaRPr lang="en-US" sz="1800" b="0" i="0" u="none" strike="noStrike">
                        <a:solidFill>
                          <a:srgbClr val="000000"/>
                        </a:solidFill>
                        <a:effectLst/>
                        <a:latin typeface="Calibri" panose="020F0502020204030204" pitchFamily="34" charset="0"/>
                      </a:endParaRPr>
                    </a:p>
                  </a:txBody>
                  <a:tcPr marL="11511" marR="11511" marT="11511" marB="0"/>
                </a:tc>
                <a:extLst>
                  <a:ext uri="{0D108BD9-81ED-4DB2-BD59-A6C34878D82A}">
                    <a16:rowId xmlns:a16="http://schemas.microsoft.com/office/drawing/2014/main" val="2142801504"/>
                  </a:ext>
                </a:extLst>
              </a:tr>
              <a:tr h="269357">
                <a:tc>
                  <a:txBody>
                    <a:bodyPr/>
                    <a:lstStyle/>
                    <a:p>
                      <a:pPr algn="ctr" fontAlgn="b"/>
                      <a:r>
                        <a:rPr lang="en-US" sz="1800" u="none" strike="noStrike">
                          <a:effectLst/>
                        </a:rPr>
                        <a:t>14</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1.24</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6.7</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15.45</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1.58</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8.8</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18.08</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2.63</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15%</a:t>
                      </a:r>
                      <a:endParaRPr lang="en-US" sz="1800" b="0" i="0" u="none" strike="noStrike">
                        <a:solidFill>
                          <a:srgbClr val="000000"/>
                        </a:solidFill>
                        <a:effectLst/>
                        <a:latin typeface="Calibri" panose="020F0502020204030204" pitchFamily="34" charset="0"/>
                      </a:endParaRPr>
                    </a:p>
                  </a:txBody>
                  <a:tcPr marL="11511" marR="11511" marT="11511" marB="0"/>
                </a:tc>
                <a:extLst>
                  <a:ext uri="{0D108BD9-81ED-4DB2-BD59-A6C34878D82A}">
                    <a16:rowId xmlns:a16="http://schemas.microsoft.com/office/drawing/2014/main" val="3685069582"/>
                  </a:ext>
                </a:extLst>
              </a:tr>
              <a:tr h="269357">
                <a:tc>
                  <a:txBody>
                    <a:bodyPr/>
                    <a:lstStyle/>
                    <a:p>
                      <a:pPr algn="ctr" fontAlgn="b"/>
                      <a:r>
                        <a:rPr lang="en-US" sz="1800" u="none" strike="noStrike" dirty="0">
                          <a:effectLst/>
                        </a:rPr>
                        <a:t>15</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1.2</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6.4</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15.3</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1.57</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a:effectLst/>
                        </a:rPr>
                        <a:t>8.47</a:t>
                      </a:r>
                      <a:endParaRPr lang="en-US" sz="1800" b="0" i="0" u="none" strike="noStrike">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17.5</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2.2</a:t>
                      </a:r>
                      <a:endParaRPr lang="en-US" sz="1800" b="0" i="0" u="none" strike="noStrike" dirty="0">
                        <a:solidFill>
                          <a:srgbClr val="000000"/>
                        </a:solidFill>
                        <a:effectLst/>
                        <a:latin typeface="Calibri" panose="020F0502020204030204" pitchFamily="34" charset="0"/>
                      </a:endParaRPr>
                    </a:p>
                  </a:txBody>
                  <a:tcPr marL="11511" marR="11511" marT="11511" marB="0"/>
                </a:tc>
                <a:tc>
                  <a:txBody>
                    <a:bodyPr/>
                    <a:lstStyle/>
                    <a:p>
                      <a:pPr algn="ctr" fontAlgn="b"/>
                      <a:r>
                        <a:rPr lang="en-US" sz="1800" u="none" strike="noStrike" dirty="0">
                          <a:effectLst/>
                        </a:rPr>
                        <a:t>13%</a:t>
                      </a:r>
                      <a:endParaRPr lang="en-US" sz="1800" b="0" i="0" u="none" strike="noStrike" dirty="0">
                        <a:solidFill>
                          <a:srgbClr val="000000"/>
                        </a:solidFill>
                        <a:effectLst/>
                        <a:latin typeface="Calibri" panose="020F0502020204030204" pitchFamily="34" charset="0"/>
                      </a:endParaRPr>
                    </a:p>
                  </a:txBody>
                  <a:tcPr marL="11511" marR="11511" marT="11511" marB="0"/>
                </a:tc>
                <a:extLst>
                  <a:ext uri="{0D108BD9-81ED-4DB2-BD59-A6C34878D82A}">
                    <a16:rowId xmlns:a16="http://schemas.microsoft.com/office/drawing/2014/main" val="1344845271"/>
                  </a:ext>
                </a:extLst>
              </a:tr>
            </a:tbl>
          </a:graphicData>
        </a:graphic>
      </p:graphicFrame>
      <p:sp>
        <p:nvSpPr>
          <p:cNvPr id="6" name="TextBox 5">
            <a:extLst>
              <a:ext uri="{FF2B5EF4-FFF2-40B4-BE49-F238E27FC236}">
                <a16:creationId xmlns:a16="http://schemas.microsoft.com/office/drawing/2014/main" id="{1780F412-2DB8-4128-98AA-FD672EE550E0}"/>
              </a:ext>
            </a:extLst>
          </p:cNvPr>
          <p:cNvSpPr txBox="1"/>
          <p:nvPr/>
        </p:nvSpPr>
        <p:spPr>
          <a:xfrm>
            <a:off x="4035060" y="200306"/>
            <a:ext cx="4152932" cy="461665"/>
          </a:xfrm>
          <a:prstGeom prst="rect">
            <a:avLst/>
          </a:prstGeom>
          <a:solidFill>
            <a:srgbClr val="000000">
              <a:alpha val="50196"/>
            </a:srgbClr>
          </a:solidFill>
        </p:spPr>
        <p:txBody>
          <a:bodyPr wrap="none" rtlCol="0">
            <a:spAutoFit/>
          </a:bodyPr>
          <a:lstStyle/>
          <a:p>
            <a:pPr algn="ctr">
              <a:defRPr sz="1800" b="0" i="0" u="none" strike="noStrike" kern="1200" spc="0" baseline="0">
                <a:solidFill>
                  <a:srgbClr val="000000">
                    <a:lumMod val="65000"/>
                    <a:lumOff val="35000"/>
                  </a:srgbClr>
                </a:solidFill>
                <a:latin typeface="+mn-lt"/>
                <a:ea typeface="+mn-ea"/>
                <a:cs typeface="+mn-cs"/>
              </a:defRPr>
            </a:pPr>
            <a:r>
              <a:rPr lang="en-US" sz="2400" dirty="0">
                <a:solidFill>
                  <a:schemeClr val="bg1"/>
                </a:solidFill>
                <a:effectLst>
                  <a:outerShdw blurRad="38100" dist="38100" dir="2700000" algn="tl">
                    <a:srgbClr val="000000">
                      <a:alpha val="43137"/>
                    </a:srgbClr>
                  </a:outerShdw>
                </a:effectLst>
              </a:rPr>
              <a:t>RES STEP 100%-50% @ 4K</a:t>
            </a:r>
          </a:p>
        </p:txBody>
      </p:sp>
      <p:sp>
        <p:nvSpPr>
          <p:cNvPr id="7" name="TextBox 6">
            <a:extLst>
              <a:ext uri="{FF2B5EF4-FFF2-40B4-BE49-F238E27FC236}">
                <a16:creationId xmlns:a16="http://schemas.microsoft.com/office/drawing/2014/main" id="{851556D2-05AE-46B6-8C0C-2D990D759EF8}"/>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38258372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dark, night, snow, room&#10;&#10;Description automatically generated">
            <a:extLst>
              <a:ext uri="{FF2B5EF4-FFF2-40B4-BE49-F238E27FC236}">
                <a16:creationId xmlns:a16="http://schemas.microsoft.com/office/drawing/2014/main" id="{0A34ED3A-D0E8-4925-87DD-2C06AAED0B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aphicFrame>
        <p:nvGraphicFramePr>
          <p:cNvPr id="4" name="Chart 3">
            <a:extLst>
              <a:ext uri="{FF2B5EF4-FFF2-40B4-BE49-F238E27FC236}">
                <a16:creationId xmlns:a16="http://schemas.microsoft.com/office/drawing/2014/main" id="{C19E3053-996F-451E-A067-90FDFF3E4C7B}"/>
              </a:ext>
            </a:extLst>
          </p:cNvPr>
          <p:cNvGraphicFramePr>
            <a:graphicFrameLocks/>
          </p:cNvGraphicFramePr>
          <p:nvPr>
            <p:extLst>
              <p:ext uri="{D42A27DB-BD31-4B8C-83A1-F6EECF244321}">
                <p14:modId xmlns:p14="http://schemas.microsoft.com/office/powerpoint/2010/main" val="2858469030"/>
              </p:ext>
            </p:extLst>
          </p:nvPr>
        </p:nvGraphicFramePr>
        <p:xfrm>
          <a:off x="401099" y="-1"/>
          <a:ext cx="11415208" cy="6857999"/>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5676267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dark, night, snow, room&#10;&#10;Description automatically generated">
            <a:extLst>
              <a:ext uri="{FF2B5EF4-FFF2-40B4-BE49-F238E27FC236}">
                <a16:creationId xmlns:a16="http://schemas.microsoft.com/office/drawing/2014/main" id="{0A34ED3A-D0E8-4925-87DD-2C06AAED0B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aphicFrame>
        <p:nvGraphicFramePr>
          <p:cNvPr id="5" name="Table 4">
            <a:extLst>
              <a:ext uri="{FF2B5EF4-FFF2-40B4-BE49-F238E27FC236}">
                <a16:creationId xmlns:a16="http://schemas.microsoft.com/office/drawing/2014/main" id="{5FFD6147-DB94-4D4E-AABB-C76A4A37DF50}"/>
              </a:ext>
            </a:extLst>
          </p:cNvPr>
          <p:cNvGraphicFramePr>
            <a:graphicFrameLocks noGrp="1"/>
          </p:cNvGraphicFramePr>
          <p:nvPr>
            <p:extLst>
              <p:ext uri="{D42A27DB-BD31-4B8C-83A1-F6EECF244321}">
                <p14:modId xmlns:p14="http://schemas.microsoft.com/office/powerpoint/2010/main" val="3077573784"/>
              </p:ext>
            </p:extLst>
          </p:nvPr>
        </p:nvGraphicFramePr>
        <p:xfrm>
          <a:off x="325333" y="879157"/>
          <a:ext cx="11572389" cy="5099685"/>
        </p:xfrm>
        <a:graphic>
          <a:graphicData uri="http://schemas.openxmlformats.org/drawingml/2006/table">
            <a:tbl>
              <a:tblPr firstRow="1" bandRow="1">
                <a:tableStyleId>{5C22544A-7EE6-4342-B048-85BDC9FD1C3A}</a:tableStyleId>
              </a:tblPr>
              <a:tblGrid>
                <a:gridCol w="1285821">
                  <a:extLst>
                    <a:ext uri="{9D8B030D-6E8A-4147-A177-3AD203B41FA5}">
                      <a16:colId xmlns:a16="http://schemas.microsoft.com/office/drawing/2014/main" val="3405148817"/>
                    </a:ext>
                  </a:extLst>
                </a:gridCol>
                <a:gridCol w="1285821">
                  <a:extLst>
                    <a:ext uri="{9D8B030D-6E8A-4147-A177-3AD203B41FA5}">
                      <a16:colId xmlns:a16="http://schemas.microsoft.com/office/drawing/2014/main" val="2277534985"/>
                    </a:ext>
                  </a:extLst>
                </a:gridCol>
                <a:gridCol w="1285821">
                  <a:extLst>
                    <a:ext uri="{9D8B030D-6E8A-4147-A177-3AD203B41FA5}">
                      <a16:colId xmlns:a16="http://schemas.microsoft.com/office/drawing/2014/main" val="3152250370"/>
                    </a:ext>
                  </a:extLst>
                </a:gridCol>
                <a:gridCol w="1285821">
                  <a:extLst>
                    <a:ext uri="{9D8B030D-6E8A-4147-A177-3AD203B41FA5}">
                      <a16:colId xmlns:a16="http://schemas.microsoft.com/office/drawing/2014/main" val="1496298007"/>
                    </a:ext>
                  </a:extLst>
                </a:gridCol>
                <a:gridCol w="1285821">
                  <a:extLst>
                    <a:ext uri="{9D8B030D-6E8A-4147-A177-3AD203B41FA5}">
                      <a16:colId xmlns:a16="http://schemas.microsoft.com/office/drawing/2014/main" val="1281917736"/>
                    </a:ext>
                  </a:extLst>
                </a:gridCol>
                <a:gridCol w="1285821">
                  <a:extLst>
                    <a:ext uri="{9D8B030D-6E8A-4147-A177-3AD203B41FA5}">
                      <a16:colId xmlns:a16="http://schemas.microsoft.com/office/drawing/2014/main" val="2152731510"/>
                    </a:ext>
                  </a:extLst>
                </a:gridCol>
                <a:gridCol w="1285821">
                  <a:extLst>
                    <a:ext uri="{9D8B030D-6E8A-4147-A177-3AD203B41FA5}">
                      <a16:colId xmlns:a16="http://schemas.microsoft.com/office/drawing/2014/main" val="993534289"/>
                    </a:ext>
                  </a:extLst>
                </a:gridCol>
                <a:gridCol w="1285821">
                  <a:extLst>
                    <a:ext uri="{9D8B030D-6E8A-4147-A177-3AD203B41FA5}">
                      <a16:colId xmlns:a16="http://schemas.microsoft.com/office/drawing/2014/main" val="4177293138"/>
                    </a:ext>
                  </a:extLst>
                </a:gridCol>
                <a:gridCol w="1285821">
                  <a:extLst>
                    <a:ext uri="{9D8B030D-6E8A-4147-A177-3AD203B41FA5}">
                      <a16:colId xmlns:a16="http://schemas.microsoft.com/office/drawing/2014/main" val="2890754132"/>
                    </a:ext>
                  </a:extLst>
                </a:gridCol>
              </a:tblGrid>
              <a:tr h="527204">
                <a:tc>
                  <a:txBody>
                    <a:bodyPr/>
                    <a:lstStyle/>
                    <a:p>
                      <a:pPr algn="ctr" fontAlgn="b"/>
                      <a:r>
                        <a:rPr lang="en-US" sz="1800" b="1" i="0" u="none" strike="noStrike" dirty="0">
                          <a:solidFill>
                            <a:schemeClr val="bg1"/>
                          </a:solidFill>
                          <a:effectLst/>
                          <a:latin typeface="+mn-lt"/>
                        </a:rPr>
                        <a:t>Res Step</a:t>
                      </a:r>
                    </a:p>
                  </a:txBody>
                  <a:tcPr marL="9525" marR="9525" marT="9525" marB="0"/>
                </a:tc>
                <a:tc>
                  <a:txBody>
                    <a:bodyPr/>
                    <a:lstStyle/>
                    <a:p>
                      <a:pPr algn="ctr" fontAlgn="b"/>
                      <a:r>
                        <a:rPr lang="en-US" sz="1800" b="1" i="0" u="none" strike="noStrike" dirty="0" err="1">
                          <a:solidFill>
                            <a:schemeClr val="bg1"/>
                          </a:solidFill>
                          <a:effectLst/>
                          <a:latin typeface="+mn-lt"/>
                        </a:rPr>
                        <a:t>Viewmodel</a:t>
                      </a:r>
                      <a:r>
                        <a:rPr lang="en-US" sz="1800" b="1" i="0" u="none" strike="noStrike" dirty="0">
                          <a:solidFill>
                            <a:schemeClr val="bg1"/>
                          </a:solidFill>
                          <a:effectLst/>
                          <a:latin typeface="+mn-lt"/>
                        </a:rPr>
                        <a:t> VRS</a:t>
                      </a:r>
                    </a:p>
                  </a:txBody>
                  <a:tcPr marL="9525" marR="9525" marT="9525" marB="0"/>
                </a:tc>
                <a:tc>
                  <a:txBody>
                    <a:bodyPr/>
                    <a:lstStyle/>
                    <a:p>
                      <a:pPr algn="ctr" fontAlgn="b"/>
                      <a:r>
                        <a:rPr lang="en-US" sz="1800" b="1" i="0" u="none" strike="noStrike" dirty="0">
                          <a:solidFill>
                            <a:schemeClr val="bg1"/>
                          </a:solidFill>
                          <a:effectLst/>
                          <a:latin typeface="+mn-lt"/>
                        </a:rPr>
                        <a:t>Scene </a:t>
                      </a:r>
                      <a:br>
                        <a:rPr lang="en-US" sz="1800" b="1" i="0" u="none" strike="noStrike" dirty="0">
                          <a:solidFill>
                            <a:schemeClr val="bg1"/>
                          </a:solidFill>
                          <a:effectLst/>
                          <a:latin typeface="+mn-lt"/>
                        </a:rPr>
                      </a:br>
                      <a:r>
                        <a:rPr lang="en-US" sz="1800" b="1" i="0" u="none" strike="noStrike" dirty="0">
                          <a:solidFill>
                            <a:schemeClr val="bg1"/>
                          </a:solidFill>
                          <a:effectLst/>
                          <a:latin typeface="+mn-lt"/>
                        </a:rPr>
                        <a:t>VRS</a:t>
                      </a:r>
                    </a:p>
                  </a:txBody>
                  <a:tcPr marL="9525" marR="9525" marT="9525" marB="0"/>
                </a:tc>
                <a:tc>
                  <a:txBody>
                    <a:bodyPr/>
                    <a:lstStyle/>
                    <a:p>
                      <a:pPr algn="ctr" fontAlgn="b"/>
                      <a:r>
                        <a:rPr lang="en-US" sz="1800" b="1" i="0" u="none" strike="noStrike" dirty="0">
                          <a:solidFill>
                            <a:schemeClr val="bg1"/>
                          </a:solidFill>
                          <a:effectLst/>
                          <a:latin typeface="+mn-lt"/>
                        </a:rPr>
                        <a:t>Total </a:t>
                      </a:r>
                      <a:br>
                        <a:rPr lang="en-US" sz="1800" b="1" i="0" u="none" strike="noStrike" dirty="0">
                          <a:solidFill>
                            <a:schemeClr val="bg1"/>
                          </a:solidFill>
                          <a:effectLst/>
                          <a:latin typeface="+mn-lt"/>
                        </a:rPr>
                      </a:br>
                      <a:r>
                        <a:rPr lang="en-US" sz="1800" b="1" i="0" u="none" strike="noStrike" dirty="0">
                          <a:solidFill>
                            <a:schemeClr val="bg1"/>
                          </a:solidFill>
                          <a:effectLst/>
                          <a:latin typeface="+mn-lt"/>
                        </a:rPr>
                        <a:t>VRS</a:t>
                      </a:r>
                    </a:p>
                  </a:txBody>
                  <a:tcPr marL="9525" marR="9525" marT="9525" marB="0"/>
                </a:tc>
                <a:tc>
                  <a:txBody>
                    <a:bodyPr/>
                    <a:lstStyle/>
                    <a:p>
                      <a:pPr algn="ctr" fontAlgn="b"/>
                      <a:r>
                        <a:rPr lang="en-US" sz="1800" b="1" i="0" u="none" strike="noStrike" dirty="0" err="1">
                          <a:solidFill>
                            <a:schemeClr val="bg1"/>
                          </a:solidFill>
                          <a:effectLst/>
                          <a:latin typeface="+mn-lt"/>
                        </a:rPr>
                        <a:t>Viewmodel</a:t>
                      </a:r>
                      <a:br>
                        <a:rPr lang="en-US" sz="1800" b="1" i="0" u="none" strike="noStrike" dirty="0">
                          <a:solidFill>
                            <a:schemeClr val="bg1"/>
                          </a:solidFill>
                          <a:effectLst/>
                          <a:latin typeface="+mn-lt"/>
                        </a:rPr>
                      </a:br>
                      <a:endParaRPr lang="en-US" sz="1800" b="1" i="0" u="none" strike="noStrike" dirty="0">
                        <a:solidFill>
                          <a:schemeClr val="bg1"/>
                        </a:solidFill>
                        <a:effectLst/>
                        <a:latin typeface="+mn-lt"/>
                      </a:endParaRPr>
                    </a:p>
                  </a:txBody>
                  <a:tcPr marL="9525" marR="9525" marT="9525" marB="0"/>
                </a:tc>
                <a:tc>
                  <a:txBody>
                    <a:bodyPr/>
                    <a:lstStyle/>
                    <a:p>
                      <a:pPr algn="ctr" fontAlgn="b"/>
                      <a:r>
                        <a:rPr lang="en-US" sz="1800" b="1" i="0" u="none" strike="noStrike" dirty="0">
                          <a:solidFill>
                            <a:schemeClr val="bg1"/>
                          </a:solidFill>
                          <a:effectLst/>
                          <a:latin typeface="+mn-lt"/>
                        </a:rPr>
                        <a:t>Scene</a:t>
                      </a:r>
                    </a:p>
                  </a:txBody>
                  <a:tcPr marL="9525" marR="9525" marT="9525" marB="0"/>
                </a:tc>
                <a:tc>
                  <a:txBody>
                    <a:bodyPr/>
                    <a:lstStyle/>
                    <a:p>
                      <a:pPr algn="ctr" fontAlgn="b"/>
                      <a:r>
                        <a:rPr lang="en-US" sz="1800" b="1" i="0" u="none" strike="noStrike" dirty="0">
                          <a:solidFill>
                            <a:schemeClr val="bg1"/>
                          </a:solidFill>
                          <a:effectLst/>
                          <a:latin typeface="+mn-lt"/>
                        </a:rPr>
                        <a:t>Total</a:t>
                      </a:r>
                    </a:p>
                  </a:txBody>
                  <a:tcPr marL="9525" marR="9525" marT="9525" marB="0"/>
                </a:tc>
                <a:tc>
                  <a:txBody>
                    <a:bodyPr/>
                    <a:lstStyle/>
                    <a:p>
                      <a:pPr algn="ctr" fontAlgn="b"/>
                      <a:r>
                        <a:rPr lang="en-US" sz="1800" b="1" u="none" strike="noStrike" dirty="0">
                          <a:effectLst/>
                        </a:rPr>
                        <a:t>Total ∆(</a:t>
                      </a:r>
                      <a:r>
                        <a:rPr lang="en-US" sz="1800" b="1" u="none" strike="noStrike" dirty="0" err="1">
                          <a:effectLst/>
                        </a:rPr>
                        <a:t>ms</a:t>
                      </a:r>
                      <a:r>
                        <a:rPr lang="en-US" sz="1800" b="1" u="none" strike="noStrike" dirty="0">
                          <a:effectLst/>
                        </a:rPr>
                        <a:t>)</a:t>
                      </a:r>
                      <a:br>
                        <a:rPr lang="en-US" sz="1800" b="1" u="none" strike="noStrike" dirty="0">
                          <a:effectLst/>
                        </a:rPr>
                      </a:br>
                      <a:endParaRPr lang="en-US" sz="1800" b="1" i="0" u="none" strike="noStrike" dirty="0">
                        <a:solidFill>
                          <a:schemeClr val="bg1"/>
                        </a:solidFill>
                        <a:effectLst/>
                        <a:latin typeface="+mn-lt"/>
                      </a:endParaRPr>
                    </a:p>
                  </a:txBody>
                  <a:tcPr marL="9525" marR="9525" marT="9525" marB="0"/>
                </a:tc>
                <a:tc>
                  <a:txBody>
                    <a:bodyPr/>
                    <a:lstStyle/>
                    <a:p>
                      <a:pPr algn="ctr" fontAlgn="b"/>
                      <a:r>
                        <a:rPr lang="en-US" sz="1800" b="1" u="none" strike="noStrike" dirty="0">
                          <a:effectLst/>
                        </a:rPr>
                        <a:t>Total ∆(%)</a:t>
                      </a:r>
                      <a:br>
                        <a:rPr lang="en-US" sz="1800" b="1" u="none" strike="noStrike" dirty="0">
                          <a:effectLst/>
                        </a:rPr>
                      </a:br>
                      <a:endParaRPr lang="en-US" sz="1800" b="1" i="0" u="none" strike="noStrike" dirty="0">
                        <a:solidFill>
                          <a:schemeClr val="bg1"/>
                        </a:solidFill>
                        <a:effectLst/>
                        <a:latin typeface="+mn-lt"/>
                      </a:endParaRPr>
                    </a:p>
                  </a:txBody>
                  <a:tcPr marL="9525" marR="9525" marT="9525" marB="0"/>
                </a:tc>
                <a:extLst>
                  <a:ext uri="{0D108BD9-81ED-4DB2-BD59-A6C34878D82A}">
                    <a16:rowId xmlns:a16="http://schemas.microsoft.com/office/drawing/2014/main" val="2394039903"/>
                  </a:ext>
                </a:extLst>
              </a:tr>
              <a:tr h="269357">
                <a:tc>
                  <a:txBody>
                    <a:bodyPr/>
                    <a:lstStyle/>
                    <a:p>
                      <a:pPr algn="ctr" fontAlgn="b"/>
                      <a:r>
                        <a:rPr lang="en-US" sz="1800" b="0" i="0" u="none" strike="noStrike">
                          <a:solidFill>
                            <a:srgbClr val="000000"/>
                          </a:solidFill>
                          <a:effectLst/>
                          <a:latin typeface="+mn-lt"/>
                        </a:rPr>
                        <a:t>0</a:t>
                      </a:r>
                    </a:p>
                  </a:txBody>
                  <a:tcPr marL="9525" marR="9525" marT="9525" marB="0"/>
                </a:tc>
                <a:tc>
                  <a:txBody>
                    <a:bodyPr/>
                    <a:lstStyle/>
                    <a:p>
                      <a:pPr algn="ctr" fontAlgn="b"/>
                      <a:r>
                        <a:rPr lang="en-US" sz="1800" b="0" i="0" u="none" strike="noStrike" dirty="0">
                          <a:solidFill>
                            <a:srgbClr val="000000"/>
                          </a:solidFill>
                          <a:effectLst/>
                          <a:latin typeface="+mn-lt"/>
                        </a:rPr>
                        <a:t>2.35</a:t>
                      </a:r>
                    </a:p>
                  </a:txBody>
                  <a:tcPr marL="9525" marR="9525" marT="9525" marB="0"/>
                </a:tc>
                <a:tc>
                  <a:txBody>
                    <a:bodyPr/>
                    <a:lstStyle/>
                    <a:p>
                      <a:pPr algn="ctr" fontAlgn="b"/>
                      <a:r>
                        <a:rPr lang="en-US" sz="1800" b="0" i="0" u="none" strike="noStrike">
                          <a:solidFill>
                            <a:srgbClr val="000000"/>
                          </a:solidFill>
                          <a:effectLst/>
                          <a:latin typeface="+mn-lt"/>
                        </a:rPr>
                        <a:t>12.18</a:t>
                      </a:r>
                    </a:p>
                  </a:txBody>
                  <a:tcPr marL="9525" marR="9525" marT="9525" marB="0"/>
                </a:tc>
                <a:tc>
                  <a:txBody>
                    <a:bodyPr/>
                    <a:lstStyle/>
                    <a:p>
                      <a:pPr algn="ctr" fontAlgn="b"/>
                      <a:r>
                        <a:rPr lang="en-US" sz="1800" b="0" i="0" u="none" strike="noStrike">
                          <a:solidFill>
                            <a:srgbClr val="000000"/>
                          </a:solidFill>
                          <a:effectLst/>
                          <a:latin typeface="+mn-lt"/>
                        </a:rPr>
                        <a:t>22.7</a:t>
                      </a:r>
                    </a:p>
                  </a:txBody>
                  <a:tcPr marL="9525" marR="9525" marT="9525" marB="0"/>
                </a:tc>
                <a:tc>
                  <a:txBody>
                    <a:bodyPr/>
                    <a:lstStyle/>
                    <a:p>
                      <a:pPr algn="ctr" fontAlgn="b"/>
                      <a:r>
                        <a:rPr lang="en-US" sz="1800" b="0" i="0" u="none" strike="noStrike">
                          <a:solidFill>
                            <a:srgbClr val="000000"/>
                          </a:solidFill>
                          <a:effectLst/>
                          <a:latin typeface="+mn-lt"/>
                        </a:rPr>
                        <a:t>2.67</a:t>
                      </a:r>
                    </a:p>
                  </a:txBody>
                  <a:tcPr marL="9525" marR="9525" marT="9525" marB="0"/>
                </a:tc>
                <a:tc>
                  <a:txBody>
                    <a:bodyPr/>
                    <a:lstStyle/>
                    <a:p>
                      <a:pPr algn="ctr" fontAlgn="b"/>
                      <a:r>
                        <a:rPr lang="en-US" sz="1800" b="0" i="0" u="none" strike="noStrike">
                          <a:solidFill>
                            <a:srgbClr val="000000"/>
                          </a:solidFill>
                          <a:effectLst/>
                          <a:latin typeface="+mn-lt"/>
                        </a:rPr>
                        <a:t>13.9</a:t>
                      </a:r>
                    </a:p>
                  </a:txBody>
                  <a:tcPr marL="9525" marR="9525" marT="9525" marB="0"/>
                </a:tc>
                <a:tc>
                  <a:txBody>
                    <a:bodyPr/>
                    <a:lstStyle/>
                    <a:p>
                      <a:pPr algn="ctr" fontAlgn="b"/>
                      <a:r>
                        <a:rPr lang="en-US" sz="1800" b="0" i="0" u="none" strike="noStrike">
                          <a:solidFill>
                            <a:srgbClr val="000000"/>
                          </a:solidFill>
                          <a:effectLst/>
                          <a:latin typeface="+mn-lt"/>
                        </a:rPr>
                        <a:t>25</a:t>
                      </a:r>
                    </a:p>
                  </a:txBody>
                  <a:tcPr marL="9525" marR="9525" marT="9525" marB="0"/>
                </a:tc>
                <a:tc>
                  <a:txBody>
                    <a:bodyPr/>
                    <a:lstStyle/>
                    <a:p>
                      <a:pPr algn="ctr" fontAlgn="b"/>
                      <a:r>
                        <a:rPr lang="en-US" sz="1800" b="0" i="0" u="none" strike="noStrike">
                          <a:solidFill>
                            <a:srgbClr val="000000"/>
                          </a:solidFill>
                          <a:effectLst/>
                          <a:latin typeface="+mn-lt"/>
                        </a:rPr>
                        <a:t>2.3</a:t>
                      </a:r>
                    </a:p>
                  </a:txBody>
                  <a:tcPr marL="9525" marR="9525" marT="9525" marB="0"/>
                </a:tc>
                <a:tc>
                  <a:txBody>
                    <a:bodyPr/>
                    <a:lstStyle/>
                    <a:p>
                      <a:pPr algn="ctr" fontAlgn="b"/>
                      <a:r>
                        <a:rPr lang="en-US" sz="1800" b="0" i="0" u="none" strike="noStrike" dirty="0">
                          <a:solidFill>
                            <a:srgbClr val="000000"/>
                          </a:solidFill>
                          <a:effectLst/>
                          <a:latin typeface="+mn-lt"/>
                        </a:rPr>
                        <a:t>9%</a:t>
                      </a:r>
                    </a:p>
                  </a:txBody>
                  <a:tcPr marL="9525" marR="9525" marT="9525" marB="0"/>
                </a:tc>
                <a:extLst>
                  <a:ext uri="{0D108BD9-81ED-4DB2-BD59-A6C34878D82A}">
                    <a16:rowId xmlns:a16="http://schemas.microsoft.com/office/drawing/2014/main" val="304977061"/>
                  </a:ext>
                </a:extLst>
              </a:tr>
              <a:tr h="269357">
                <a:tc>
                  <a:txBody>
                    <a:bodyPr/>
                    <a:lstStyle/>
                    <a:p>
                      <a:pPr algn="ctr" fontAlgn="b"/>
                      <a:r>
                        <a:rPr lang="en-US" sz="1800" b="0" i="0" u="none" strike="noStrike">
                          <a:solidFill>
                            <a:srgbClr val="000000"/>
                          </a:solidFill>
                          <a:effectLst/>
                          <a:latin typeface="+mn-lt"/>
                        </a:rPr>
                        <a:t>1</a:t>
                      </a:r>
                    </a:p>
                  </a:txBody>
                  <a:tcPr marL="9525" marR="9525" marT="9525" marB="0"/>
                </a:tc>
                <a:tc>
                  <a:txBody>
                    <a:bodyPr/>
                    <a:lstStyle/>
                    <a:p>
                      <a:pPr algn="ctr" fontAlgn="b"/>
                      <a:r>
                        <a:rPr lang="en-US" sz="1800" b="0" i="0" u="none" strike="noStrike" dirty="0">
                          <a:solidFill>
                            <a:srgbClr val="000000"/>
                          </a:solidFill>
                          <a:effectLst/>
                          <a:latin typeface="+mn-lt"/>
                        </a:rPr>
                        <a:t>2.28</a:t>
                      </a:r>
                    </a:p>
                  </a:txBody>
                  <a:tcPr marL="9525" marR="9525" marT="9525" marB="0"/>
                </a:tc>
                <a:tc>
                  <a:txBody>
                    <a:bodyPr/>
                    <a:lstStyle/>
                    <a:p>
                      <a:pPr algn="ctr" fontAlgn="b"/>
                      <a:r>
                        <a:rPr lang="en-US" sz="1800" b="0" i="0" u="none" strike="noStrike">
                          <a:solidFill>
                            <a:srgbClr val="000000"/>
                          </a:solidFill>
                          <a:effectLst/>
                          <a:latin typeface="+mn-lt"/>
                        </a:rPr>
                        <a:t>11.9</a:t>
                      </a:r>
                    </a:p>
                  </a:txBody>
                  <a:tcPr marL="9525" marR="9525" marT="9525" marB="0"/>
                </a:tc>
                <a:tc>
                  <a:txBody>
                    <a:bodyPr/>
                    <a:lstStyle/>
                    <a:p>
                      <a:pPr algn="ctr" fontAlgn="b"/>
                      <a:r>
                        <a:rPr lang="en-US" sz="1800" b="0" i="0" u="none" strike="noStrike">
                          <a:solidFill>
                            <a:srgbClr val="000000"/>
                          </a:solidFill>
                          <a:effectLst/>
                          <a:latin typeface="+mn-lt"/>
                        </a:rPr>
                        <a:t>22.35</a:t>
                      </a:r>
                    </a:p>
                  </a:txBody>
                  <a:tcPr marL="9525" marR="9525" marT="9525" marB="0"/>
                </a:tc>
                <a:tc>
                  <a:txBody>
                    <a:bodyPr/>
                    <a:lstStyle/>
                    <a:p>
                      <a:pPr algn="ctr" fontAlgn="b"/>
                      <a:r>
                        <a:rPr lang="en-US" sz="1800" b="0" i="0" u="none" strike="noStrike">
                          <a:solidFill>
                            <a:srgbClr val="000000"/>
                          </a:solidFill>
                          <a:effectLst/>
                          <a:latin typeface="+mn-lt"/>
                        </a:rPr>
                        <a:t>2.65</a:t>
                      </a:r>
                    </a:p>
                  </a:txBody>
                  <a:tcPr marL="9525" marR="9525" marT="9525" marB="0"/>
                </a:tc>
                <a:tc>
                  <a:txBody>
                    <a:bodyPr/>
                    <a:lstStyle/>
                    <a:p>
                      <a:pPr algn="ctr" fontAlgn="b"/>
                      <a:r>
                        <a:rPr lang="en-US" sz="1800" b="0" i="0" u="none" strike="noStrike">
                          <a:solidFill>
                            <a:srgbClr val="000000"/>
                          </a:solidFill>
                          <a:effectLst/>
                          <a:latin typeface="+mn-lt"/>
                        </a:rPr>
                        <a:t>13.6</a:t>
                      </a:r>
                    </a:p>
                  </a:txBody>
                  <a:tcPr marL="9525" marR="9525" marT="9525" marB="0"/>
                </a:tc>
                <a:tc>
                  <a:txBody>
                    <a:bodyPr/>
                    <a:lstStyle/>
                    <a:p>
                      <a:pPr algn="ctr" fontAlgn="b"/>
                      <a:r>
                        <a:rPr lang="en-US" sz="1800" b="0" i="0" u="none" strike="noStrike">
                          <a:solidFill>
                            <a:srgbClr val="000000"/>
                          </a:solidFill>
                          <a:effectLst/>
                          <a:latin typeface="+mn-lt"/>
                        </a:rPr>
                        <a:t>24.5</a:t>
                      </a:r>
                    </a:p>
                  </a:txBody>
                  <a:tcPr marL="9525" marR="9525" marT="9525" marB="0"/>
                </a:tc>
                <a:tc>
                  <a:txBody>
                    <a:bodyPr/>
                    <a:lstStyle/>
                    <a:p>
                      <a:pPr algn="ctr" fontAlgn="b"/>
                      <a:r>
                        <a:rPr lang="en-US" sz="1800" b="0" i="0" u="none" strike="noStrike">
                          <a:solidFill>
                            <a:srgbClr val="000000"/>
                          </a:solidFill>
                          <a:effectLst/>
                          <a:latin typeface="+mn-lt"/>
                        </a:rPr>
                        <a:t>2.15</a:t>
                      </a:r>
                    </a:p>
                  </a:txBody>
                  <a:tcPr marL="9525" marR="9525" marT="9525" marB="0"/>
                </a:tc>
                <a:tc>
                  <a:txBody>
                    <a:bodyPr/>
                    <a:lstStyle/>
                    <a:p>
                      <a:pPr algn="ctr" fontAlgn="b"/>
                      <a:r>
                        <a:rPr lang="en-US" sz="1800" b="0" i="0" u="none" strike="noStrike">
                          <a:solidFill>
                            <a:srgbClr val="000000"/>
                          </a:solidFill>
                          <a:effectLst/>
                          <a:latin typeface="+mn-lt"/>
                        </a:rPr>
                        <a:t>9%</a:t>
                      </a:r>
                    </a:p>
                  </a:txBody>
                  <a:tcPr marL="9525" marR="9525" marT="9525" marB="0"/>
                </a:tc>
                <a:extLst>
                  <a:ext uri="{0D108BD9-81ED-4DB2-BD59-A6C34878D82A}">
                    <a16:rowId xmlns:a16="http://schemas.microsoft.com/office/drawing/2014/main" val="3232062387"/>
                  </a:ext>
                </a:extLst>
              </a:tr>
              <a:tr h="269357">
                <a:tc>
                  <a:txBody>
                    <a:bodyPr/>
                    <a:lstStyle/>
                    <a:p>
                      <a:pPr algn="ctr" fontAlgn="b"/>
                      <a:r>
                        <a:rPr lang="en-US" sz="1800" b="0" i="0" u="none" strike="noStrike">
                          <a:solidFill>
                            <a:srgbClr val="000000"/>
                          </a:solidFill>
                          <a:effectLst/>
                          <a:latin typeface="+mn-lt"/>
                        </a:rPr>
                        <a:t>2</a:t>
                      </a:r>
                    </a:p>
                  </a:txBody>
                  <a:tcPr marL="9525" marR="9525" marT="9525" marB="0"/>
                </a:tc>
                <a:tc>
                  <a:txBody>
                    <a:bodyPr/>
                    <a:lstStyle/>
                    <a:p>
                      <a:pPr algn="ctr" fontAlgn="b"/>
                      <a:r>
                        <a:rPr lang="en-US" sz="1800" b="0" i="0" u="none" strike="noStrike">
                          <a:solidFill>
                            <a:srgbClr val="000000"/>
                          </a:solidFill>
                          <a:effectLst/>
                          <a:latin typeface="+mn-lt"/>
                        </a:rPr>
                        <a:t>2.28</a:t>
                      </a:r>
                    </a:p>
                  </a:txBody>
                  <a:tcPr marL="9525" marR="9525" marT="9525" marB="0"/>
                </a:tc>
                <a:tc>
                  <a:txBody>
                    <a:bodyPr/>
                    <a:lstStyle/>
                    <a:p>
                      <a:pPr algn="ctr" fontAlgn="b"/>
                      <a:r>
                        <a:rPr lang="en-US" sz="1800" b="0" i="0" u="none" strike="noStrike">
                          <a:solidFill>
                            <a:srgbClr val="000000"/>
                          </a:solidFill>
                          <a:effectLst/>
                          <a:latin typeface="+mn-lt"/>
                        </a:rPr>
                        <a:t>11.75</a:t>
                      </a:r>
                    </a:p>
                  </a:txBody>
                  <a:tcPr marL="9525" marR="9525" marT="9525" marB="0"/>
                </a:tc>
                <a:tc>
                  <a:txBody>
                    <a:bodyPr/>
                    <a:lstStyle/>
                    <a:p>
                      <a:pPr algn="ctr" fontAlgn="b"/>
                      <a:r>
                        <a:rPr lang="en-US" sz="1800" b="0" i="0" u="none" strike="noStrike">
                          <a:solidFill>
                            <a:srgbClr val="000000"/>
                          </a:solidFill>
                          <a:effectLst/>
                          <a:latin typeface="+mn-lt"/>
                        </a:rPr>
                        <a:t>22.05</a:t>
                      </a:r>
                    </a:p>
                  </a:txBody>
                  <a:tcPr marL="9525" marR="9525" marT="9525" marB="0"/>
                </a:tc>
                <a:tc>
                  <a:txBody>
                    <a:bodyPr/>
                    <a:lstStyle/>
                    <a:p>
                      <a:pPr algn="ctr" fontAlgn="b"/>
                      <a:r>
                        <a:rPr lang="en-US" sz="1800" b="0" i="0" u="none" strike="noStrike">
                          <a:solidFill>
                            <a:srgbClr val="000000"/>
                          </a:solidFill>
                          <a:effectLst/>
                          <a:latin typeface="+mn-lt"/>
                        </a:rPr>
                        <a:t>2.53</a:t>
                      </a:r>
                    </a:p>
                  </a:txBody>
                  <a:tcPr marL="9525" marR="9525" marT="9525" marB="0"/>
                </a:tc>
                <a:tc>
                  <a:txBody>
                    <a:bodyPr/>
                    <a:lstStyle/>
                    <a:p>
                      <a:pPr algn="ctr" fontAlgn="b"/>
                      <a:r>
                        <a:rPr lang="en-US" sz="1800" b="0" i="0" u="none" strike="noStrike">
                          <a:solidFill>
                            <a:srgbClr val="000000"/>
                          </a:solidFill>
                          <a:effectLst/>
                          <a:latin typeface="+mn-lt"/>
                        </a:rPr>
                        <a:t>13.5</a:t>
                      </a:r>
                    </a:p>
                  </a:txBody>
                  <a:tcPr marL="9525" marR="9525" marT="9525" marB="0"/>
                </a:tc>
                <a:tc>
                  <a:txBody>
                    <a:bodyPr/>
                    <a:lstStyle/>
                    <a:p>
                      <a:pPr algn="ctr" fontAlgn="b"/>
                      <a:r>
                        <a:rPr lang="en-US" sz="1800" b="0" i="0" u="none" strike="noStrike">
                          <a:solidFill>
                            <a:srgbClr val="000000"/>
                          </a:solidFill>
                          <a:effectLst/>
                          <a:latin typeface="+mn-lt"/>
                        </a:rPr>
                        <a:t>24.17</a:t>
                      </a:r>
                    </a:p>
                  </a:txBody>
                  <a:tcPr marL="9525" marR="9525" marT="9525" marB="0"/>
                </a:tc>
                <a:tc>
                  <a:txBody>
                    <a:bodyPr/>
                    <a:lstStyle/>
                    <a:p>
                      <a:pPr algn="ctr" fontAlgn="b"/>
                      <a:r>
                        <a:rPr lang="en-US" sz="1800" b="0" i="0" u="none" strike="noStrike">
                          <a:solidFill>
                            <a:srgbClr val="000000"/>
                          </a:solidFill>
                          <a:effectLst/>
                          <a:latin typeface="+mn-lt"/>
                        </a:rPr>
                        <a:t>2.12</a:t>
                      </a:r>
                    </a:p>
                  </a:txBody>
                  <a:tcPr marL="9525" marR="9525" marT="9525" marB="0"/>
                </a:tc>
                <a:tc>
                  <a:txBody>
                    <a:bodyPr/>
                    <a:lstStyle/>
                    <a:p>
                      <a:pPr algn="ctr" fontAlgn="b"/>
                      <a:r>
                        <a:rPr lang="en-US" sz="1800" b="0" i="0" u="none" strike="noStrike">
                          <a:solidFill>
                            <a:srgbClr val="000000"/>
                          </a:solidFill>
                          <a:effectLst/>
                          <a:latin typeface="+mn-lt"/>
                        </a:rPr>
                        <a:t>9%</a:t>
                      </a:r>
                    </a:p>
                  </a:txBody>
                  <a:tcPr marL="9525" marR="9525" marT="9525" marB="0"/>
                </a:tc>
                <a:extLst>
                  <a:ext uri="{0D108BD9-81ED-4DB2-BD59-A6C34878D82A}">
                    <a16:rowId xmlns:a16="http://schemas.microsoft.com/office/drawing/2014/main" val="3350483191"/>
                  </a:ext>
                </a:extLst>
              </a:tr>
              <a:tr h="269357">
                <a:tc>
                  <a:txBody>
                    <a:bodyPr/>
                    <a:lstStyle/>
                    <a:p>
                      <a:pPr algn="ctr" fontAlgn="b"/>
                      <a:r>
                        <a:rPr lang="en-US" sz="1800" b="0" i="0" u="none" strike="noStrike">
                          <a:solidFill>
                            <a:srgbClr val="000000"/>
                          </a:solidFill>
                          <a:effectLst/>
                          <a:latin typeface="+mn-lt"/>
                        </a:rPr>
                        <a:t>3</a:t>
                      </a:r>
                    </a:p>
                  </a:txBody>
                  <a:tcPr marL="9525" marR="9525" marT="9525" marB="0"/>
                </a:tc>
                <a:tc>
                  <a:txBody>
                    <a:bodyPr/>
                    <a:lstStyle/>
                    <a:p>
                      <a:pPr algn="ctr" fontAlgn="b"/>
                      <a:r>
                        <a:rPr lang="en-US" sz="1800" b="0" i="0" u="none" strike="noStrike">
                          <a:solidFill>
                            <a:srgbClr val="000000"/>
                          </a:solidFill>
                          <a:effectLst/>
                          <a:latin typeface="+mn-lt"/>
                        </a:rPr>
                        <a:t>2.22</a:t>
                      </a:r>
                    </a:p>
                  </a:txBody>
                  <a:tcPr marL="9525" marR="9525" marT="9525" marB="0"/>
                </a:tc>
                <a:tc>
                  <a:txBody>
                    <a:bodyPr/>
                    <a:lstStyle/>
                    <a:p>
                      <a:pPr algn="ctr" fontAlgn="b"/>
                      <a:r>
                        <a:rPr lang="en-US" sz="1800" b="0" i="0" u="none" strike="noStrike" dirty="0">
                          <a:solidFill>
                            <a:srgbClr val="000000"/>
                          </a:solidFill>
                          <a:effectLst/>
                          <a:latin typeface="+mn-lt"/>
                        </a:rPr>
                        <a:t>11.54</a:t>
                      </a:r>
                    </a:p>
                  </a:txBody>
                  <a:tcPr marL="9525" marR="9525" marT="9525" marB="0"/>
                </a:tc>
                <a:tc>
                  <a:txBody>
                    <a:bodyPr/>
                    <a:lstStyle/>
                    <a:p>
                      <a:pPr algn="ctr" fontAlgn="b"/>
                      <a:r>
                        <a:rPr lang="en-US" sz="1800" b="0" i="0" u="none" strike="noStrike">
                          <a:solidFill>
                            <a:srgbClr val="000000"/>
                          </a:solidFill>
                          <a:effectLst/>
                          <a:latin typeface="+mn-lt"/>
                        </a:rPr>
                        <a:t>21.69</a:t>
                      </a:r>
                    </a:p>
                  </a:txBody>
                  <a:tcPr marL="9525" marR="9525" marT="9525" marB="0"/>
                </a:tc>
                <a:tc>
                  <a:txBody>
                    <a:bodyPr/>
                    <a:lstStyle/>
                    <a:p>
                      <a:pPr algn="ctr" fontAlgn="b"/>
                      <a:r>
                        <a:rPr lang="en-US" sz="1800" b="0" i="0" u="none" strike="noStrike">
                          <a:solidFill>
                            <a:srgbClr val="000000"/>
                          </a:solidFill>
                          <a:effectLst/>
                          <a:latin typeface="+mn-lt"/>
                        </a:rPr>
                        <a:t>2.52</a:t>
                      </a:r>
                    </a:p>
                  </a:txBody>
                  <a:tcPr marL="9525" marR="9525" marT="9525" marB="0"/>
                </a:tc>
                <a:tc>
                  <a:txBody>
                    <a:bodyPr/>
                    <a:lstStyle/>
                    <a:p>
                      <a:pPr algn="ctr" fontAlgn="b"/>
                      <a:r>
                        <a:rPr lang="en-US" sz="1800" b="0" i="0" u="none" strike="noStrike">
                          <a:solidFill>
                            <a:srgbClr val="000000"/>
                          </a:solidFill>
                          <a:effectLst/>
                          <a:latin typeface="+mn-lt"/>
                        </a:rPr>
                        <a:t>13.07</a:t>
                      </a:r>
                    </a:p>
                  </a:txBody>
                  <a:tcPr marL="9525" marR="9525" marT="9525" marB="0"/>
                </a:tc>
                <a:tc>
                  <a:txBody>
                    <a:bodyPr/>
                    <a:lstStyle/>
                    <a:p>
                      <a:pPr algn="ctr" fontAlgn="b"/>
                      <a:r>
                        <a:rPr lang="en-US" sz="1800" b="0" i="0" u="none" strike="noStrike">
                          <a:solidFill>
                            <a:srgbClr val="000000"/>
                          </a:solidFill>
                          <a:effectLst/>
                          <a:latin typeface="+mn-lt"/>
                        </a:rPr>
                        <a:t>23.5</a:t>
                      </a:r>
                    </a:p>
                  </a:txBody>
                  <a:tcPr marL="9525" marR="9525" marT="9525" marB="0"/>
                </a:tc>
                <a:tc>
                  <a:txBody>
                    <a:bodyPr/>
                    <a:lstStyle/>
                    <a:p>
                      <a:pPr algn="ctr" fontAlgn="b"/>
                      <a:r>
                        <a:rPr lang="en-US" sz="1800" b="0" i="0" u="none" strike="noStrike">
                          <a:solidFill>
                            <a:srgbClr val="000000"/>
                          </a:solidFill>
                          <a:effectLst/>
                          <a:latin typeface="+mn-lt"/>
                        </a:rPr>
                        <a:t>1.81</a:t>
                      </a:r>
                    </a:p>
                  </a:txBody>
                  <a:tcPr marL="9525" marR="9525" marT="9525" marB="0"/>
                </a:tc>
                <a:tc>
                  <a:txBody>
                    <a:bodyPr/>
                    <a:lstStyle/>
                    <a:p>
                      <a:pPr algn="ctr" fontAlgn="b"/>
                      <a:r>
                        <a:rPr lang="en-US" sz="1800" b="0" i="0" u="none" strike="noStrike">
                          <a:solidFill>
                            <a:srgbClr val="000000"/>
                          </a:solidFill>
                          <a:effectLst/>
                          <a:latin typeface="+mn-lt"/>
                        </a:rPr>
                        <a:t>8%</a:t>
                      </a:r>
                    </a:p>
                  </a:txBody>
                  <a:tcPr marL="9525" marR="9525" marT="9525" marB="0"/>
                </a:tc>
                <a:extLst>
                  <a:ext uri="{0D108BD9-81ED-4DB2-BD59-A6C34878D82A}">
                    <a16:rowId xmlns:a16="http://schemas.microsoft.com/office/drawing/2014/main" val="3177344971"/>
                  </a:ext>
                </a:extLst>
              </a:tr>
              <a:tr h="269357">
                <a:tc>
                  <a:txBody>
                    <a:bodyPr/>
                    <a:lstStyle/>
                    <a:p>
                      <a:pPr algn="ctr" fontAlgn="b"/>
                      <a:r>
                        <a:rPr lang="en-US" sz="1800" b="0" i="0" u="none" strike="noStrike">
                          <a:solidFill>
                            <a:srgbClr val="000000"/>
                          </a:solidFill>
                          <a:effectLst/>
                          <a:latin typeface="+mn-lt"/>
                        </a:rPr>
                        <a:t>4</a:t>
                      </a:r>
                    </a:p>
                  </a:txBody>
                  <a:tcPr marL="9525" marR="9525" marT="9525" marB="0"/>
                </a:tc>
                <a:tc>
                  <a:txBody>
                    <a:bodyPr/>
                    <a:lstStyle/>
                    <a:p>
                      <a:pPr algn="ctr" fontAlgn="b"/>
                      <a:r>
                        <a:rPr lang="en-US" sz="1800" b="0" i="0" u="none" strike="noStrike" dirty="0">
                          <a:solidFill>
                            <a:srgbClr val="000000"/>
                          </a:solidFill>
                          <a:effectLst/>
                          <a:latin typeface="+mn-lt"/>
                        </a:rPr>
                        <a:t>2.18</a:t>
                      </a:r>
                    </a:p>
                  </a:txBody>
                  <a:tcPr marL="9525" marR="9525" marT="9525" marB="0"/>
                </a:tc>
                <a:tc>
                  <a:txBody>
                    <a:bodyPr/>
                    <a:lstStyle/>
                    <a:p>
                      <a:pPr algn="ctr" fontAlgn="b"/>
                      <a:r>
                        <a:rPr lang="en-US" sz="1800" b="0" i="0" u="none" strike="noStrike" dirty="0">
                          <a:solidFill>
                            <a:srgbClr val="000000"/>
                          </a:solidFill>
                          <a:effectLst/>
                          <a:latin typeface="+mn-lt"/>
                        </a:rPr>
                        <a:t>11.37</a:t>
                      </a:r>
                    </a:p>
                  </a:txBody>
                  <a:tcPr marL="9525" marR="9525" marT="9525" marB="0"/>
                </a:tc>
                <a:tc>
                  <a:txBody>
                    <a:bodyPr/>
                    <a:lstStyle/>
                    <a:p>
                      <a:pPr algn="ctr" fontAlgn="b"/>
                      <a:r>
                        <a:rPr lang="en-US" sz="1800" b="0" i="0" u="none" strike="noStrike">
                          <a:solidFill>
                            <a:srgbClr val="000000"/>
                          </a:solidFill>
                          <a:effectLst/>
                          <a:latin typeface="+mn-lt"/>
                        </a:rPr>
                        <a:t>21.41</a:t>
                      </a:r>
                    </a:p>
                  </a:txBody>
                  <a:tcPr marL="9525" marR="9525" marT="9525" marB="0"/>
                </a:tc>
                <a:tc>
                  <a:txBody>
                    <a:bodyPr/>
                    <a:lstStyle/>
                    <a:p>
                      <a:pPr algn="ctr" fontAlgn="b"/>
                      <a:r>
                        <a:rPr lang="en-US" sz="1800" b="0" i="0" u="none" strike="noStrike">
                          <a:solidFill>
                            <a:srgbClr val="000000"/>
                          </a:solidFill>
                          <a:effectLst/>
                          <a:latin typeface="+mn-lt"/>
                        </a:rPr>
                        <a:t>2.47</a:t>
                      </a:r>
                    </a:p>
                  </a:txBody>
                  <a:tcPr marL="9525" marR="9525" marT="9525" marB="0"/>
                </a:tc>
                <a:tc>
                  <a:txBody>
                    <a:bodyPr/>
                    <a:lstStyle/>
                    <a:p>
                      <a:pPr algn="ctr" fontAlgn="b"/>
                      <a:r>
                        <a:rPr lang="en-US" sz="1800" b="0" i="0" u="none" strike="noStrike">
                          <a:solidFill>
                            <a:srgbClr val="000000"/>
                          </a:solidFill>
                          <a:effectLst/>
                          <a:latin typeface="+mn-lt"/>
                        </a:rPr>
                        <a:t>12.7</a:t>
                      </a:r>
                    </a:p>
                  </a:txBody>
                  <a:tcPr marL="9525" marR="9525" marT="9525" marB="0"/>
                </a:tc>
                <a:tc>
                  <a:txBody>
                    <a:bodyPr/>
                    <a:lstStyle/>
                    <a:p>
                      <a:pPr algn="ctr" fontAlgn="b"/>
                      <a:r>
                        <a:rPr lang="en-US" sz="1800" b="0" i="0" u="none" strike="noStrike">
                          <a:solidFill>
                            <a:srgbClr val="000000"/>
                          </a:solidFill>
                          <a:effectLst/>
                          <a:latin typeface="+mn-lt"/>
                        </a:rPr>
                        <a:t>23.17</a:t>
                      </a:r>
                    </a:p>
                  </a:txBody>
                  <a:tcPr marL="9525" marR="9525" marT="9525" marB="0"/>
                </a:tc>
                <a:tc>
                  <a:txBody>
                    <a:bodyPr/>
                    <a:lstStyle/>
                    <a:p>
                      <a:pPr algn="ctr" fontAlgn="b"/>
                      <a:r>
                        <a:rPr lang="en-US" sz="1800" b="0" i="0" u="none" strike="noStrike">
                          <a:solidFill>
                            <a:srgbClr val="000000"/>
                          </a:solidFill>
                          <a:effectLst/>
                          <a:latin typeface="+mn-lt"/>
                        </a:rPr>
                        <a:t>1.76</a:t>
                      </a:r>
                    </a:p>
                  </a:txBody>
                  <a:tcPr marL="9525" marR="9525" marT="9525" marB="0"/>
                </a:tc>
                <a:tc>
                  <a:txBody>
                    <a:bodyPr/>
                    <a:lstStyle/>
                    <a:p>
                      <a:pPr algn="ctr" fontAlgn="b"/>
                      <a:r>
                        <a:rPr lang="en-US" sz="1800" b="0" i="0" u="none" strike="noStrike">
                          <a:solidFill>
                            <a:srgbClr val="000000"/>
                          </a:solidFill>
                          <a:effectLst/>
                          <a:latin typeface="+mn-lt"/>
                        </a:rPr>
                        <a:t>8%</a:t>
                      </a:r>
                    </a:p>
                  </a:txBody>
                  <a:tcPr marL="9525" marR="9525" marT="9525" marB="0"/>
                </a:tc>
                <a:extLst>
                  <a:ext uri="{0D108BD9-81ED-4DB2-BD59-A6C34878D82A}">
                    <a16:rowId xmlns:a16="http://schemas.microsoft.com/office/drawing/2014/main" val="2782914496"/>
                  </a:ext>
                </a:extLst>
              </a:tr>
              <a:tr h="269357">
                <a:tc>
                  <a:txBody>
                    <a:bodyPr/>
                    <a:lstStyle/>
                    <a:p>
                      <a:pPr algn="ctr" fontAlgn="b"/>
                      <a:r>
                        <a:rPr lang="en-US" sz="1800" b="0" i="0" u="none" strike="noStrike">
                          <a:solidFill>
                            <a:srgbClr val="000000"/>
                          </a:solidFill>
                          <a:effectLst/>
                          <a:latin typeface="+mn-lt"/>
                        </a:rPr>
                        <a:t>5</a:t>
                      </a:r>
                    </a:p>
                  </a:txBody>
                  <a:tcPr marL="9525" marR="9525" marT="9525" marB="0"/>
                </a:tc>
                <a:tc>
                  <a:txBody>
                    <a:bodyPr/>
                    <a:lstStyle/>
                    <a:p>
                      <a:pPr algn="ctr" fontAlgn="b"/>
                      <a:r>
                        <a:rPr lang="en-US" sz="1800" b="0" i="0" u="none" strike="noStrike">
                          <a:solidFill>
                            <a:srgbClr val="000000"/>
                          </a:solidFill>
                          <a:effectLst/>
                          <a:latin typeface="+mn-lt"/>
                        </a:rPr>
                        <a:t>2.14</a:t>
                      </a:r>
                    </a:p>
                  </a:txBody>
                  <a:tcPr marL="9525" marR="9525" marT="9525" marB="0"/>
                </a:tc>
                <a:tc>
                  <a:txBody>
                    <a:bodyPr/>
                    <a:lstStyle/>
                    <a:p>
                      <a:pPr algn="ctr" fontAlgn="b"/>
                      <a:r>
                        <a:rPr lang="en-US" sz="1800" b="0" i="0" u="none" strike="noStrike">
                          <a:solidFill>
                            <a:srgbClr val="000000"/>
                          </a:solidFill>
                          <a:effectLst/>
                          <a:latin typeface="+mn-lt"/>
                        </a:rPr>
                        <a:t>11.15</a:t>
                      </a:r>
                    </a:p>
                  </a:txBody>
                  <a:tcPr marL="9525" marR="9525" marT="9525" marB="0"/>
                </a:tc>
                <a:tc>
                  <a:txBody>
                    <a:bodyPr/>
                    <a:lstStyle/>
                    <a:p>
                      <a:pPr algn="ctr" fontAlgn="b"/>
                      <a:r>
                        <a:rPr lang="en-US" sz="1800" b="0" i="0" u="none" strike="noStrike" dirty="0">
                          <a:solidFill>
                            <a:srgbClr val="000000"/>
                          </a:solidFill>
                          <a:effectLst/>
                          <a:latin typeface="+mn-lt"/>
                        </a:rPr>
                        <a:t>21.1</a:t>
                      </a:r>
                    </a:p>
                  </a:txBody>
                  <a:tcPr marL="9525" marR="9525" marT="9525" marB="0"/>
                </a:tc>
                <a:tc>
                  <a:txBody>
                    <a:bodyPr/>
                    <a:lstStyle/>
                    <a:p>
                      <a:pPr algn="ctr" fontAlgn="b"/>
                      <a:r>
                        <a:rPr lang="en-US" sz="1800" b="0" i="0" u="none" strike="noStrike">
                          <a:solidFill>
                            <a:srgbClr val="000000"/>
                          </a:solidFill>
                          <a:effectLst/>
                          <a:latin typeface="+mn-lt"/>
                        </a:rPr>
                        <a:t>2.4</a:t>
                      </a:r>
                    </a:p>
                  </a:txBody>
                  <a:tcPr marL="9525" marR="9525" marT="9525" marB="0"/>
                </a:tc>
                <a:tc>
                  <a:txBody>
                    <a:bodyPr/>
                    <a:lstStyle/>
                    <a:p>
                      <a:pPr algn="ctr" fontAlgn="b"/>
                      <a:r>
                        <a:rPr lang="en-US" sz="1800" b="0" i="0" u="none" strike="noStrike">
                          <a:solidFill>
                            <a:srgbClr val="000000"/>
                          </a:solidFill>
                          <a:effectLst/>
                          <a:latin typeface="+mn-lt"/>
                        </a:rPr>
                        <a:t>12.53</a:t>
                      </a:r>
                    </a:p>
                  </a:txBody>
                  <a:tcPr marL="9525" marR="9525" marT="9525" marB="0"/>
                </a:tc>
                <a:tc>
                  <a:txBody>
                    <a:bodyPr/>
                    <a:lstStyle/>
                    <a:p>
                      <a:pPr algn="ctr" fontAlgn="b"/>
                      <a:r>
                        <a:rPr lang="en-US" sz="1800" b="0" i="0" u="none" strike="noStrike">
                          <a:solidFill>
                            <a:srgbClr val="000000"/>
                          </a:solidFill>
                          <a:effectLst/>
                          <a:latin typeface="+mn-lt"/>
                        </a:rPr>
                        <a:t>22.77</a:t>
                      </a:r>
                    </a:p>
                  </a:txBody>
                  <a:tcPr marL="9525" marR="9525" marT="9525" marB="0"/>
                </a:tc>
                <a:tc>
                  <a:txBody>
                    <a:bodyPr/>
                    <a:lstStyle/>
                    <a:p>
                      <a:pPr algn="ctr" fontAlgn="b"/>
                      <a:r>
                        <a:rPr lang="en-US" sz="1800" b="0" i="0" u="none" strike="noStrike">
                          <a:solidFill>
                            <a:srgbClr val="000000"/>
                          </a:solidFill>
                          <a:effectLst/>
                          <a:latin typeface="+mn-lt"/>
                        </a:rPr>
                        <a:t>1.67</a:t>
                      </a:r>
                    </a:p>
                  </a:txBody>
                  <a:tcPr marL="9525" marR="9525" marT="9525" marB="0"/>
                </a:tc>
                <a:tc>
                  <a:txBody>
                    <a:bodyPr/>
                    <a:lstStyle/>
                    <a:p>
                      <a:pPr algn="ctr" fontAlgn="b"/>
                      <a:r>
                        <a:rPr lang="en-US" sz="1800" b="0" i="0" u="none" strike="noStrike">
                          <a:solidFill>
                            <a:srgbClr val="000000"/>
                          </a:solidFill>
                          <a:effectLst/>
                          <a:latin typeface="+mn-lt"/>
                        </a:rPr>
                        <a:t>7%</a:t>
                      </a:r>
                    </a:p>
                  </a:txBody>
                  <a:tcPr marL="9525" marR="9525" marT="9525" marB="0"/>
                </a:tc>
                <a:extLst>
                  <a:ext uri="{0D108BD9-81ED-4DB2-BD59-A6C34878D82A}">
                    <a16:rowId xmlns:a16="http://schemas.microsoft.com/office/drawing/2014/main" val="1843761351"/>
                  </a:ext>
                </a:extLst>
              </a:tr>
              <a:tr h="269357">
                <a:tc>
                  <a:txBody>
                    <a:bodyPr/>
                    <a:lstStyle/>
                    <a:p>
                      <a:pPr algn="ctr" fontAlgn="b"/>
                      <a:r>
                        <a:rPr lang="en-US" sz="1800" b="0" i="0" u="none" strike="noStrike">
                          <a:solidFill>
                            <a:srgbClr val="000000"/>
                          </a:solidFill>
                          <a:effectLst/>
                          <a:latin typeface="+mn-lt"/>
                        </a:rPr>
                        <a:t>6</a:t>
                      </a:r>
                    </a:p>
                  </a:txBody>
                  <a:tcPr marL="9525" marR="9525" marT="9525" marB="0"/>
                </a:tc>
                <a:tc>
                  <a:txBody>
                    <a:bodyPr/>
                    <a:lstStyle/>
                    <a:p>
                      <a:pPr algn="ctr" fontAlgn="b"/>
                      <a:r>
                        <a:rPr lang="en-US" sz="1800" b="0" i="0" u="none" strike="noStrike">
                          <a:solidFill>
                            <a:srgbClr val="000000"/>
                          </a:solidFill>
                          <a:effectLst/>
                          <a:latin typeface="+mn-lt"/>
                        </a:rPr>
                        <a:t>2.1</a:t>
                      </a:r>
                    </a:p>
                  </a:txBody>
                  <a:tcPr marL="9525" marR="9525" marT="9525" marB="0"/>
                </a:tc>
                <a:tc>
                  <a:txBody>
                    <a:bodyPr/>
                    <a:lstStyle/>
                    <a:p>
                      <a:pPr algn="ctr" fontAlgn="b"/>
                      <a:r>
                        <a:rPr lang="en-US" sz="1800" b="0" i="0" u="none" strike="noStrike">
                          <a:solidFill>
                            <a:srgbClr val="000000"/>
                          </a:solidFill>
                          <a:effectLst/>
                          <a:latin typeface="+mn-lt"/>
                        </a:rPr>
                        <a:t>10.9</a:t>
                      </a:r>
                    </a:p>
                  </a:txBody>
                  <a:tcPr marL="9525" marR="9525" marT="9525" marB="0"/>
                </a:tc>
                <a:tc>
                  <a:txBody>
                    <a:bodyPr/>
                    <a:lstStyle/>
                    <a:p>
                      <a:pPr algn="ctr" fontAlgn="b"/>
                      <a:r>
                        <a:rPr lang="en-US" sz="1800" b="0" i="0" u="none" strike="noStrike">
                          <a:solidFill>
                            <a:srgbClr val="000000"/>
                          </a:solidFill>
                          <a:effectLst/>
                          <a:latin typeface="+mn-lt"/>
                        </a:rPr>
                        <a:t>20.69</a:t>
                      </a:r>
                    </a:p>
                  </a:txBody>
                  <a:tcPr marL="9525" marR="9525" marT="9525" marB="0"/>
                </a:tc>
                <a:tc>
                  <a:txBody>
                    <a:bodyPr/>
                    <a:lstStyle/>
                    <a:p>
                      <a:pPr algn="ctr" fontAlgn="b"/>
                      <a:r>
                        <a:rPr lang="en-US" sz="1800" b="0" i="0" u="none" strike="noStrike">
                          <a:solidFill>
                            <a:srgbClr val="000000"/>
                          </a:solidFill>
                          <a:effectLst/>
                          <a:latin typeface="+mn-lt"/>
                        </a:rPr>
                        <a:t>2.36</a:t>
                      </a:r>
                    </a:p>
                  </a:txBody>
                  <a:tcPr marL="9525" marR="9525" marT="9525" marB="0"/>
                </a:tc>
                <a:tc>
                  <a:txBody>
                    <a:bodyPr/>
                    <a:lstStyle/>
                    <a:p>
                      <a:pPr algn="ctr" fontAlgn="b"/>
                      <a:r>
                        <a:rPr lang="en-US" sz="1800" b="0" i="0" u="none" strike="noStrike">
                          <a:solidFill>
                            <a:srgbClr val="000000"/>
                          </a:solidFill>
                          <a:effectLst/>
                          <a:latin typeface="+mn-lt"/>
                        </a:rPr>
                        <a:t>12.2</a:t>
                      </a:r>
                    </a:p>
                  </a:txBody>
                  <a:tcPr marL="9525" marR="9525" marT="9525" marB="0"/>
                </a:tc>
                <a:tc>
                  <a:txBody>
                    <a:bodyPr/>
                    <a:lstStyle/>
                    <a:p>
                      <a:pPr algn="ctr" fontAlgn="b"/>
                      <a:r>
                        <a:rPr lang="en-US" sz="1800" b="0" i="0" u="none" strike="noStrike">
                          <a:solidFill>
                            <a:srgbClr val="000000"/>
                          </a:solidFill>
                          <a:effectLst/>
                          <a:latin typeface="+mn-lt"/>
                        </a:rPr>
                        <a:t>22.28</a:t>
                      </a:r>
                    </a:p>
                  </a:txBody>
                  <a:tcPr marL="9525" marR="9525" marT="9525" marB="0"/>
                </a:tc>
                <a:tc>
                  <a:txBody>
                    <a:bodyPr/>
                    <a:lstStyle/>
                    <a:p>
                      <a:pPr algn="ctr" fontAlgn="b"/>
                      <a:r>
                        <a:rPr lang="en-US" sz="1800" b="0" i="0" u="none" strike="noStrike">
                          <a:solidFill>
                            <a:srgbClr val="000000"/>
                          </a:solidFill>
                          <a:effectLst/>
                          <a:latin typeface="+mn-lt"/>
                        </a:rPr>
                        <a:t>1.59</a:t>
                      </a:r>
                    </a:p>
                  </a:txBody>
                  <a:tcPr marL="9525" marR="9525" marT="9525" marB="0"/>
                </a:tc>
                <a:tc>
                  <a:txBody>
                    <a:bodyPr/>
                    <a:lstStyle/>
                    <a:p>
                      <a:pPr algn="ctr" fontAlgn="b"/>
                      <a:r>
                        <a:rPr lang="en-US" sz="1800" b="0" i="0" u="none" strike="noStrike">
                          <a:solidFill>
                            <a:srgbClr val="000000"/>
                          </a:solidFill>
                          <a:effectLst/>
                          <a:latin typeface="+mn-lt"/>
                        </a:rPr>
                        <a:t>7%</a:t>
                      </a:r>
                    </a:p>
                  </a:txBody>
                  <a:tcPr marL="9525" marR="9525" marT="9525" marB="0"/>
                </a:tc>
                <a:extLst>
                  <a:ext uri="{0D108BD9-81ED-4DB2-BD59-A6C34878D82A}">
                    <a16:rowId xmlns:a16="http://schemas.microsoft.com/office/drawing/2014/main" val="2779426682"/>
                  </a:ext>
                </a:extLst>
              </a:tr>
              <a:tr h="269357">
                <a:tc>
                  <a:txBody>
                    <a:bodyPr/>
                    <a:lstStyle/>
                    <a:p>
                      <a:pPr algn="ctr" fontAlgn="b"/>
                      <a:r>
                        <a:rPr lang="en-US" sz="1800" b="0" i="0" u="none" strike="noStrike">
                          <a:solidFill>
                            <a:srgbClr val="000000"/>
                          </a:solidFill>
                          <a:effectLst/>
                          <a:latin typeface="+mn-lt"/>
                        </a:rPr>
                        <a:t>7</a:t>
                      </a:r>
                    </a:p>
                  </a:txBody>
                  <a:tcPr marL="9525" marR="9525" marT="9525" marB="0"/>
                </a:tc>
                <a:tc>
                  <a:txBody>
                    <a:bodyPr/>
                    <a:lstStyle/>
                    <a:p>
                      <a:pPr algn="ctr" fontAlgn="b"/>
                      <a:r>
                        <a:rPr lang="en-US" sz="1800" b="0" i="0" u="none" strike="noStrike">
                          <a:solidFill>
                            <a:srgbClr val="000000"/>
                          </a:solidFill>
                          <a:effectLst/>
                          <a:latin typeface="+mn-lt"/>
                        </a:rPr>
                        <a:t>2.05</a:t>
                      </a:r>
                    </a:p>
                  </a:txBody>
                  <a:tcPr marL="9525" marR="9525" marT="9525" marB="0"/>
                </a:tc>
                <a:tc>
                  <a:txBody>
                    <a:bodyPr/>
                    <a:lstStyle/>
                    <a:p>
                      <a:pPr algn="ctr" fontAlgn="b"/>
                      <a:r>
                        <a:rPr lang="en-US" sz="1800" b="0" i="0" u="none" strike="noStrike">
                          <a:solidFill>
                            <a:srgbClr val="000000"/>
                          </a:solidFill>
                          <a:effectLst/>
                          <a:latin typeface="+mn-lt"/>
                        </a:rPr>
                        <a:t>10.7</a:t>
                      </a:r>
                    </a:p>
                  </a:txBody>
                  <a:tcPr marL="9525" marR="9525" marT="9525" marB="0"/>
                </a:tc>
                <a:tc>
                  <a:txBody>
                    <a:bodyPr/>
                    <a:lstStyle/>
                    <a:p>
                      <a:pPr algn="ctr" fontAlgn="b"/>
                      <a:r>
                        <a:rPr lang="en-US" sz="1800" b="0" i="0" u="none" strike="noStrike">
                          <a:solidFill>
                            <a:srgbClr val="000000"/>
                          </a:solidFill>
                          <a:effectLst/>
                          <a:latin typeface="+mn-lt"/>
                        </a:rPr>
                        <a:t>20.45</a:t>
                      </a:r>
                    </a:p>
                  </a:txBody>
                  <a:tcPr marL="9525" marR="9525" marT="9525" marB="0"/>
                </a:tc>
                <a:tc>
                  <a:txBody>
                    <a:bodyPr/>
                    <a:lstStyle/>
                    <a:p>
                      <a:pPr algn="ctr" fontAlgn="b"/>
                      <a:r>
                        <a:rPr lang="en-US" sz="1800" b="0" i="0" u="none" strike="noStrike" dirty="0">
                          <a:solidFill>
                            <a:srgbClr val="000000"/>
                          </a:solidFill>
                          <a:effectLst/>
                          <a:latin typeface="+mn-lt"/>
                        </a:rPr>
                        <a:t>2.3</a:t>
                      </a:r>
                    </a:p>
                  </a:txBody>
                  <a:tcPr marL="9525" marR="9525" marT="9525" marB="0"/>
                </a:tc>
                <a:tc>
                  <a:txBody>
                    <a:bodyPr/>
                    <a:lstStyle/>
                    <a:p>
                      <a:pPr algn="ctr" fontAlgn="b"/>
                      <a:r>
                        <a:rPr lang="en-US" sz="1800" b="0" i="0" u="none" strike="noStrike">
                          <a:solidFill>
                            <a:srgbClr val="000000"/>
                          </a:solidFill>
                          <a:effectLst/>
                          <a:latin typeface="+mn-lt"/>
                        </a:rPr>
                        <a:t>12</a:t>
                      </a:r>
                    </a:p>
                  </a:txBody>
                  <a:tcPr marL="9525" marR="9525" marT="9525" marB="0"/>
                </a:tc>
                <a:tc>
                  <a:txBody>
                    <a:bodyPr/>
                    <a:lstStyle/>
                    <a:p>
                      <a:pPr algn="ctr" fontAlgn="b"/>
                      <a:r>
                        <a:rPr lang="en-US" sz="1800" b="0" i="0" u="none" strike="noStrike">
                          <a:solidFill>
                            <a:srgbClr val="000000"/>
                          </a:solidFill>
                          <a:effectLst/>
                          <a:latin typeface="+mn-lt"/>
                        </a:rPr>
                        <a:t>21.95</a:t>
                      </a:r>
                    </a:p>
                  </a:txBody>
                  <a:tcPr marL="9525" marR="9525" marT="9525" marB="0"/>
                </a:tc>
                <a:tc>
                  <a:txBody>
                    <a:bodyPr/>
                    <a:lstStyle/>
                    <a:p>
                      <a:pPr algn="ctr" fontAlgn="b"/>
                      <a:r>
                        <a:rPr lang="en-US" sz="1800" b="0" i="0" u="none" strike="noStrike">
                          <a:solidFill>
                            <a:srgbClr val="000000"/>
                          </a:solidFill>
                          <a:effectLst/>
                          <a:latin typeface="+mn-lt"/>
                        </a:rPr>
                        <a:t>1.5</a:t>
                      </a:r>
                    </a:p>
                  </a:txBody>
                  <a:tcPr marL="9525" marR="9525" marT="9525" marB="0"/>
                </a:tc>
                <a:tc>
                  <a:txBody>
                    <a:bodyPr/>
                    <a:lstStyle/>
                    <a:p>
                      <a:pPr algn="ctr" fontAlgn="b"/>
                      <a:r>
                        <a:rPr lang="en-US" sz="1800" b="0" i="0" u="none" strike="noStrike">
                          <a:solidFill>
                            <a:srgbClr val="000000"/>
                          </a:solidFill>
                          <a:effectLst/>
                          <a:latin typeface="+mn-lt"/>
                        </a:rPr>
                        <a:t>7%</a:t>
                      </a:r>
                    </a:p>
                  </a:txBody>
                  <a:tcPr marL="9525" marR="9525" marT="9525" marB="0"/>
                </a:tc>
                <a:extLst>
                  <a:ext uri="{0D108BD9-81ED-4DB2-BD59-A6C34878D82A}">
                    <a16:rowId xmlns:a16="http://schemas.microsoft.com/office/drawing/2014/main" val="1487939630"/>
                  </a:ext>
                </a:extLst>
              </a:tr>
              <a:tr h="269357">
                <a:tc>
                  <a:txBody>
                    <a:bodyPr/>
                    <a:lstStyle/>
                    <a:p>
                      <a:pPr algn="ctr" fontAlgn="b"/>
                      <a:r>
                        <a:rPr lang="en-US" sz="1800" b="0" i="0" u="none" strike="noStrike">
                          <a:solidFill>
                            <a:srgbClr val="000000"/>
                          </a:solidFill>
                          <a:effectLst/>
                          <a:latin typeface="+mn-lt"/>
                        </a:rPr>
                        <a:t>8</a:t>
                      </a:r>
                    </a:p>
                  </a:txBody>
                  <a:tcPr marL="9525" marR="9525" marT="9525" marB="0"/>
                </a:tc>
                <a:tc>
                  <a:txBody>
                    <a:bodyPr/>
                    <a:lstStyle/>
                    <a:p>
                      <a:pPr algn="ctr" fontAlgn="b"/>
                      <a:r>
                        <a:rPr lang="en-US" sz="1800" b="0" i="0" u="none" strike="noStrike">
                          <a:solidFill>
                            <a:srgbClr val="000000"/>
                          </a:solidFill>
                          <a:effectLst/>
                          <a:latin typeface="+mn-lt"/>
                        </a:rPr>
                        <a:t>2.05</a:t>
                      </a:r>
                    </a:p>
                  </a:txBody>
                  <a:tcPr marL="9525" marR="9525" marT="9525" marB="0"/>
                </a:tc>
                <a:tc>
                  <a:txBody>
                    <a:bodyPr/>
                    <a:lstStyle/>
                    <a:p>
                      <a:pPr algn="ctr" fontAlgn="b"/>
                      <a:r>
                        <a:rPr lang="en-US" sz="1800" b="0" i="0" u="none" strike="noStrike">
                          <a:solidFill>
                            <a:srgbClr val="000000"/>
                          </a:solidFill>
                          <a:effectLst/>
                          <a:latin typeface="+mn-lt"/>
                        </a:rPr>
                        <a:t>10.55</a:t>
                      </a:r>
                    </a:p>
                  </a:txBody>
                  <a:tcPr marL="9525" marR="9525" marT="9525" marB="0"/>
                </a:tc>
                <a:tc>
                  <a:txBody>
                    <a:bodyPr/>
                    <a:lstStyle/>
                    <a:p>
                      <a:pPr algn="ctr" fontAlgn="b"/>
                      <a:r>
                        <a:rPr lang="en-US" sz="1800" b="0" i="0" u="none" strike="noStrike">
                          <a:solidFill>
                            <a:srgbClr val="000000"/>
                          </a:solidFill>
                          <a:effectLst/>
                          <a:latin typeface="+mn-lt"/>
                        </a:rPr>
                        <a:t>20.15</a:t>
                      </a:r>
                    </a:p>
                  </a:txBody>
                  <a:tcPr marL="9525" marR="9525" marT="9525" marB="0"/>
                </a:tc>
                <a:tc>
                  <a:txBody>
                    <a:bodyPr/>
                    <a:lstStyle/>
                    <a:p>
                      <a:pPr algn="ctr" fontAlgn="b"/>
                      <a:r>
                        <a:rPr lang="en-US" sz="1800" b="0" i="0" u="none" strike="noStrike">
                          <a:solidFill>
                            <a:srgbClr val="000000"/>
                          </a:solidFill>
                          <a:effectLst/>
                          <a:latin typeface="+mn-lt"/>
                        </a:rPr>
                        <a:t>2.2</a:t>
                      </a:r>
                    </a:p>
                  </a:txBody>
                  <a:tcPr marL="9525" marR="9525" marT="9525" marB="0"/>
                </a:tc>
                <a:tc>
                  <a:txBody>
                    <a:bodyPr/>
                    <a:lstStyle/>
                    <a:p>
                      <a:pPr algn="ctr" fontAlgn="b"/>
                      <a:r>
                        <a:rPr lang="en-US" sz="1800" b="0" i="0" u="none" strike="noStrike">
                          <a:solidFill>
                            <a:srgbClr val="000000"/>
                          </a:solidFill>
                          <a:effectLst/>
                          <a:latin typeface="+mn-lt"/>
                        </a:rPr>
                        <a:t>11.7</a:t>
                      </a:r>
                    </a:p>
                  </a:txBody>
                  <a:tcPr marL="9525" marR="9525" marT="9525" marB="0"/>
                </a:tc>
                <a:tc>
                  <a:txBody>
                    <a:bodyPr/>
                    <a:lstStyle/>
                    <a:p>
                      <a:pPr algn="ctr" fontAlgn="b"/>
                      <a:r>
                        <a:rPr lang="en-US" sz="1800" b="0" i="0" u="none" strike="noStrike">
                          <a:solidFill>
                            <a:srgbClr val="000000"/>
                          </a:solidFill>
                          <a:effectLst/>
                          <a:latin typeface="+mn-lt"/>
                        </a:rPr>
                        <a:t>21.54</a:t>
                      </a:r>
                    </a:p>
                  </a:txBody>
                  <a:tcPr marL="9525" marR="9525" marT="9525" marB="0"/>
                </a:tc>
                <a:tc>
                  <a:txBody>
                    <a:bodyPr/>
                    <a:lstStyle/>
                    <a:p>
                      <a:pPr algn="ctr" fontAlgn="b"/>
                      <a:r>
                        <a:rPr lang="en-US" sz="1800" b="0" i="0" u="none" strike="noStrike">
                          <a:solidFill>
                            <a:srgbClr val="000000"/>
                          </a:solidFill>
                          <a:effectLst/>
                          <a:latin typeface="+mn-lt"/>
                        </a:rPr>
                        <a:t>1.39</a:t>
                      </a:r>
                    </a:p>
                  </a:txBody>
                  <a:tcPr marL="9525" marR="9525" marT="9525" marB="0"/>
                </a:tc>
                <a:tc>
                  <a:txBody>
                    <a:bodyPr/>
                    <a:lstStyle/>
                    <a:p>
                      <a:pPr algn="ctr" fontAlgn="b"/>
                      <a:r>
                        <a:rPr lang="en-US" sz="1800" b="0" i="0" u="none" strike="noStrike">
                          <a:solidFill>
                            <a:srgbClr val="000000"/>
                          </a:solidFill>
                          <a:effectLst/>
                          <a:latin typeface="+mn-lt"/>
                        </a:rPr>
                        <a:t>6%</a:t>
                      </a:r>
                    </a:p>
                  </a:txBody>
                  <a:tcPr marL="9525" marR="9525" marT="9525" marB="0"/>
                </a:tc>
                <a:extLst>
                  <a:ext uri="{0D108BD9-81ED-4DB2-BD59-A6C34878D82A}">
                    <a16:rowId xmlns:a16="http://schemas.microsoft.com/office/drawing/2014/main" val="4130690168"/>
                  </a:ext>
                </a:extLst>
              </a:tr>
              <a:tr h="269357">
                <a:tc>
                  <a:txBody>
                    <a:bodyPr/>
                    <a:lstStyle/>
                    <a:p>
                      <a:pPr algn="ctr" fontAlgn="b"/>
                      <a:r>
                        <a:rPr lang="en-US" sz="1800" b="0" i="0" u="none" strike="noStrike">
                          <a:solidFill>
                            <a:srgbClr val="000000"/>
                          </a:solidFill>
                          <a:effectLst/>
                          <a:latin typeface="+mn-lt"/>
                        </a:rPr>
                        <a:t>9</a:t>
                      </a:r>
                    </a:p>
                  </a:txBody>
                  <a:tcPr marL="9525" marR="9525" marT="9525" marB="0"/>
                </a:tc>
                <a:tc>
                  <a:txBody>
                    <a:bodyPr/>
                    <a:lstStyle/>
                    <a:p>
                      <a:pPr algn="ctr" fontAlgn="b"/>
                      <a:r>
                        <a:rPr lang="en-US" sz="1800" b="0" i="0" u="none" strike="noStrike">
                          <a:solidFill>
                            <a:srgbClr val="000000"/>
                          </a:solidFill>
                          <a:effectLst/>
                          <a:latin typeface="+mn-lt"/>
                        </a:rPr>
                        <a:t>1.97</a:t>
                      </a:r>
                    </a:p>
                  </a:txBody>
                  <a:tcPr marL="9525" marR="9525" marT="9525" marB="0"/>
                </a:tc>
                <a:tc>
                  <a:txBody>
                    <a:bodyPr/>
                    <a:lstStyle/>
                    <a:p>
                      <a:pPr algn="ctr" fontAlgn="b"/>
                      <a:r>
                        <a:rPr lang="en-US" sz="1800" b="0" i="0" u="none" strike="noStrike">
                          <a:solidFill>
                            <a:srgbClr val="000000"/>
                          </a:solidFill>
                          <a:effectLst/>
                          <a:latin typeface="+mn-lt"/>
                        </a:rPr>
                        <a:t>10.3</a:t>
                      </a:r>
                    </a:p>
                  </a:txBody>
                  <a:tcPr marL="9525" marR="9525" marT="9525" marB="0"/>
                </a:tc>
                <a:tc>
                  <a:txBody>
                    <a:bodyPr/>
                    <a:lstStyle/>
                    <a:p>
                      <a:pPr algn="ctr" fontAlgn="b"/>
                      <a:r>
                        <a:rPr lang="en-US" sz="1800" b="0" i="0" u="none" strike="noStrike">
                          <a:solidFill>
                            <a:srgbClr val="000000"/>
                          </a:solidFill>
                          <a:effectLst/>
                          <a:latin typeface="+mn-lt"/>
                        </a:rPr>
                        <a:t>19.77</a:t>
                      </a:r>
                    </a:p>
                  </a:txBody>
                  <a:tcPr marL="9525" marR="9525" marT="9525" marB="0"/>
                </a:tc>
                <a:tc>
                  <a:txBody>
                    <a:bodyPr/>
                    <a:lstStyle/>
                    <a:p>
                      <a:pPr algn="ctr" fontAlgn="b"/>
                      <a:r>
                        <a:rPr lang="en-US" sz="1800" b="0" i="0" u="none" strike="noStrike">
                          <a:solidFill>
                            <a:srgbClr val="000000"/>
                          </a:solidFill>
                          <a:effectLst/>
                          <a:latin typeface="+mn-lt"/>
                        </a:rPr>
                        <a:t>2.18</a:t>
                      </a:r>
                    </a:p>
                  </a:txBody>
                  <a:tcPr marL="9525" marR="9525" marT="9525" marB="0"/>
                </a:tc>
                <a:tc>
                  <a:txBody>
                    <a:bodyPr/>
                    <a:lstStyle/>
                    <a:p>
                      <a:pPr algn="ctr" fontAlgn="b"/>
                      <a:r>
                        <a:rPr lang="en-US" sz="1800" b="0" i="0" u="none" strike="noStrike" dirty="0">
                          <a:solidFill>
                            <a:srgbClr val="000000"/>
                          </a:solidFill>
                          <a:effectLst/>
                          <a:latin typeface="+mn-lt"/>
                        </a:rPr>
                        <a:t>11.35</a:t>
                      </a:r>
                    </a:p>
                  </a:txBody>
                  <a:tcPr marL="9525" marR="9525" marT="9525" marB="0"/>
                </a:tc>
                <a:tc>
                  <a:txBody>
                    <a:bodyPr/>
                    <a:lstStyle/>
                    <a:p>
                      <a:pPr algn="ctr" fontAlgn="b"/>
                      <a:r>
                        <a:rPr lang="en-US" sz="1800" b="0" i="0" u="none" strike="noStrike">
                          <a:solidFill>
                            <a:srgbClr val="000000"/>
                          </a:solidFill>
                          <a:effectLst/>
                          <a:latin typeface="+mn-lt"/>
                        </a:rPr>
                        <a:t>21.03</a:t>
                      </a:r>
                    </a:p>
                  </a:txBody>
                  <a:tcPr marL="9525" marR="9525" marT="9525" marB="0"/>
                </a:tc>
                <a:tc>
                  <a:txBody>
                    <a:bodyPr/>
                    <a:lstStyle/>
                    <a:p>
                      <a:pPr algn="ctr" fontAlgn="b"/>
                      <a:r>
                        <a:rPr lang="en-US" sz="1800" b="0" i="0" u="none" strike="noStrike">
                          <a:solidFill>
                            <a:srgbClr val="000000"/>
                          </a:solidFill>
                          <a:effectLst/>
                          <a:latin typeface="+mn-lt"/>
                        </a:rPr>
                        <a:t>1.26</a:t>
                      </a:r>
                    </a:p>
                  </a:txBody>
                  <a:tcPr marL="9525" marR="9525" marT="9525" marB="0"/>
                </a:tc>
                <a:tc>
                  <a:txBody>
                    <a:bodyPr/>
                    <a:lstStyle/>
                    <a:p>
                      <a:pPr algn="ctr" fontAlgn="b"/>
                      <a:r>
                        <a:rPr lang="en-US" sz="1800" b="0" i="0" u="none" strike="noStrike">
                          <a:solidFill>
                            <a:srgbClr val="000000"/>
                          </a:solidFill>
                          <a:effectLst/>
                          <a:latin typeface="+mn-lt"/>
                        </a:rPr>
                        <a:t>6%</a:t>
                      </a:r>
                    </a:p>
                  </a:txBody>
                  <a:tcPr marL="9525" marR="9525" marT="9525" marB="0"/>
                </a:tc>
                <a:extLst>
                  <a:ext uri="{0D108BD9-81ED-4DB2-BD59-A6C34878D82A}">
                    <a16:rowId xmlns:a16="http://schemas.microsoft.com/office/drawing/2014/main" val="1306395836"/>
                  </a:ext>
                </a:extLst>
              </a:tr>
              <a:tr h="269357">
                <a:tc>
                  <a:txBody>
                    <a:bodyPr/>
                    <a:lstStyle/>
                    <a:p>
                      <a:pPr algn="ctr" fontAlgn="b"/>
                      <a:r>
                        <a:rPr lang="en-US" sz="1800" b="0" i="0" u="none" strike="noStrike">
                          <a:solidFill>
                            <a:srgbClr val="000000"/>
                          </a:solidFill>
                          <a:effectLst/>
                          <a:latin typeface="+mn-lt"/>
                        </a:rPr>
                        <a:t>10</a:t>
                      </a:r>
                    </a:p>
                  </a:txBody>
                  <a:tcPr marL="9525" marR="9525" marT="9525" marB="0"/>
                </a:tc>
                <a:tc>
                  <a:txBody>
                    <a:bodyPr/>
                    <a:lstStyle/>
                    <a:p>
                      <a:pPr algn="ctr" fontAlgn="b"/>
                      <a:r>
                        <a:rPr lang="en-US" sz="1800" b="0" i="0" u="none" strike="noStrike">
                          <a:solidFill>
                            <a:srgbClr val="000000"/>
                          </a:solidFill>
                          <a:effectLst/>
                          <a:latin typeface="+mn-lt"/>
                        </a:rPr>
                        <a:t>1.94</a:t>
                      </a:r>
                    </a:p>
                  </a:txBody>
                  <a:tcPr marL="9525" marR="9525" marT="9525" marB="0"/>
                </a:tc>
                <a:tc>
                  <a:txBody>
                    <a:bodyPr/>
                    <a:lstStyle/>
                    <a:p>
                      <a:pPr algn="ctr" fontAlgn="b"/>
                      <a:r>
                        <a:rPr lang="en-US" sz="1800" b="0" i="0" u="none" strike="noStrike">
                          <a:solidFill>
                            <a:srgbClr val="000000"/>
                          </a:solidFill>
                          <a:effectLst/>
                          <a:latin typeface="+mn-lt"/>
                        </a:rPr>
                        <a:t>10.2</a:t>
                      </a:r>
                    </a:p>
                  </a:txBody>
                  <a:tcPr marL="9525" marR="9525" marT="9525" marB="0"/>
                </a:tc>
                <a:tc>
                  <a:txBody>
                    <a:bodyPr/>
                    <a:lstStyle/>
                    <a:p>
                      <a:pPr algn="ctr" fontAlgn="b"/>
                      <a:r>
                        <a:rPr lang="en-US" sz="1800" b="0" i="0" u="none" strike="noStrike">
                          <a:solidFill>
                            <a:srgbClr val="000000"/>
                          </a:solidFill>
                          <a:effectLst/>
                          <a:latin typeface="+mn-lt"/>
                        </a:rPr>
                        <a:t>19.5</a:t>
                      </a:r>
                    </a:p>
                  </a:txBody>
                  <a:tcPr marL="9525" marR="9525" marT="9525" marB="0"/>
                </a:tc>
                <a:tc>
                  <a:txBody>
                    <a:bodyPr/>
                    <a:lstStyle/>
                    <a:p>
                      <a:pPr algn="ctr" fontAlgn="b"/>
                      <a:r>
                        <a:rPr lang="en-US" sz="1800" b="0" i="0" u="none" strike="noStrike">
                          <a:solidFill>
                            <a:srgbClr val="000000"/>
                          </a:solidFill>
                          <a:effectLst/>
                          <a:latin typeface="+mn-lt"/>
                        </a:rPr>
                        <a:t>2.14</a:t>
                      </a:r>
                    </a:p>
                  </a:txBody>
                  <a:tcPr marL="9525" marR="9525" marT="9525" marB="0"/>
                </a:tc>
                <a:tc>
                  <a:txBody>
                    <a:bodyPr/>
                    <a:lstStyle/>
                    <a:p>
                      <a:pPr algn="ctr" fontAlgn="b"/>
                      <a:r>
                        <a:rPr lang="en-US" sz="1800" b="0" i="0" u="none" strike="noStrike">
                          <a:solidFill>
                            <a:srgbClr val="000000"/>
                          </a:solidFill>
                          <a:effectLst/>
                          <a:latin typeface="+mn-lt"/>
                        </a:rPr>
                        <a:t>11.16</a:t>
                      </a:r>
                    </a:p>
                  </a:txBody>
                  <a:tcPr marL="9525" marR="9525" marT="9525" marB="0"/>
                </a:tc>
                <a:tc>
                  <a:txBody>
                    <a:bodyPr/>
                    <a:lstStyle/>
                    <a:p>
                      <a:pPr algn="ctr" fontAlgn="b"/>
                      <a:r>
                        <a:rPr lang="en-US" sz="1800" b="0" i="0" u="none" strike="noStrike">
                          <a:solidFill>
                            <a:srgbClr val="000000"/>
                          </a:solidFill>
                          <a:effectLst/>
                          <a:latin typeface="+mn-lt"/>
                        </a:rPr>
                        <a:t>20.7</a:t>
                      </a:r>
                    </a:p>
                  </a:txBody>
                  <a:tcPr marL="9525" marR="9525" marT="9525" marB="0"/>
                </a:tc>
                <a:tc>
                  <a:txBody>
                    <a:bodyPr/>
                    <a:lstStyle/>
                    <a:p>
                      <a:pPr algn="ctr" fontAlgn="b"/>
                      <a:r>
                        <a:rPr lang="en-US" sz="1800" b="0" i="0" u="none" strike="noStrike">
                          <a:solidFill>
                            <a:srgbClr val="000000"/>
                          </a:solidFill>
                          <a:effectLst/>
                          <a:latin typeface="+mn-lt"/>
                        </a:rPr>
                        <a:t>1.2</a:t>
                      </a:r>
                    </a:p>
                  </a:txBody>
                  <a:tcPr marL="9525" marR="9525" marT="9525" marB="0"/>
                </a:tc>
                <a:tc>
                  <a:txBody>
                    <a:bodyPr/>
                    <a:lstStyle/>
                    <a:p>
                      <a:pPr algn="ctr" fontAlgn="b"/>
                      <a:r>
                        <a:rPr lang="en-US" sz="1800" b="0" i="0" u="none" strike="noStrike">
                          <a:solidFill>
                            <a:srgbClr val="000000"/>
                          </a:solidFill>
                          <a:effectLst/>
                          <a:latin typeface="+mn-lt"/>
                        </a:rPr>
                        <a:t>6%</a:t>
                      </a:r>
                    </a:p>
                  </a:txBody>
                  <a:tcPr marL="9525" marR="9525" marT="9525" marB="0"/>
                </a:tc>
                <a:extLst>
                  <a:ext uri="{0D108BD9-81ED-4DB2-BD59-A6C34878D82A}">
                    <a16:rowId xmlns:a16="http://schemas.microsoft.com/office/drawing/2014/main" val="775144869"/>
                  </a:ext>
                </a:extLst>
              </a:tr>
              <a:tr h="269357">
                <a:tc>
                  <a:txBody>
                    <a:bodyPr/>
                    <a:lstStyle/>
                    <a:p>
                      <a:pPr algn="ctr" fontAlgn="b"/>
                      <a:r>
                        <a:rPr lang="en-US" sz="1800" b="0" i="0" u="none" strike="noStrike">
                          <a:solidFill>
                            <a:srgbClr val="000000"/>
                          </a:solidFill>
                          <a:effectLst/>
                          <a:latin typeface="+mn-lt"/>
                        </a:rPr>
                        <a:t>11</a:t>
                      </a:r>
                    </a:p>
                  </a:txBody>
                  <a:tcPr marL="9525" marR="9525" marT="9525" marB="0"/>
                </a:tc>
                <a:tc>
                  <a:txBody>
                    <a:bodyPr/>
                    <a:lstStyle/>
                    <a:p>
                      <a:pPr algn="ctr" fontAlgn="b"/>
                      <a:r>
                        <a:rPr lang="en-US" sz="1800" b="0" i="0" u="none" strike="noStrike">
                          <a:solidFill>
                            <a:srgbClr val="000000"/>
                          </a:solidFill>
                          <a:effectLst/>
                          <a:latin typeface="+mn-lt"/>
                        </a:rPr>
                        <a:t>1.9</a:t>
                      </a:r>
                    </a:p>
                  </a:txBody>
                  <a:tcPr marL="9525" marR="9525" marT="9525" marB="0"/>
                </a:tc>
                <a:tc>
                  <a:txBody>
                    <a:bodyPr/>
                    <a:lstStyle/>
                    <a:p>
                      <a:pPr algn="ctr" fontAlgn="b"/>
                      <a:r>
                        <a:rPr lang="en-US" sz="1800" b="0" i="0" u="none" strike="noStrike">
                          <a:solidFill>
                            <a:srgbClr val="000000"/>
                          </a:solidFill>
                          <a:effectLst/>
                          <a:latin typeface="+mn-lt"/>
                        </a:rPr>
                        <a:t>9.95</a:t>
                      </a:r>
                    </a:p>
                  </a:txBody>
                  <a:tcPr marL="9525" marR="9525" marT="9525" marB="0"/>
                </a:tc>
                <a:tc>
                  <a:txBody>
                    <a:bodyPr/>
                    <a:lstStyle/>
                    <a:p>
                      <a:pPr algn="ctr" fontAlgn="b"/>
                      <a:r>
                        <a:rPr lang="en-US" sz="1800" b="0" i="0" u="none" strike="noStrike">
                          <a:solidFill>
                            <a:srgbClr val="000000"/>
                          </a:solidFill>
                          <a:effectLst/>
                          <a:latin typeface="+mn-lt"/>
                        </a:rPr>
                        <a:t>19.15</a:t>
                      </a:r>
                    </a:p>
                  </a:txBody>
                  <a:tcPr marL="9525" marR="9525" marT="9525" marB="0"/>
                </a:tc>
                <a:tc>
                  <a:txBody>
                    <a:bodyPr/>
                    <a:lstStyle/>
                    <a:p>
                      <a:pPr algn="ctr" fontAlgn="b"/>
                      <a:r>
                        <a:rPr lang="en-US" sz="1800" b="0" i="0" u="none" strike="noStrike">
                          <a:solidFill>
                            <a:srgbClr val="000000"/>
                          </a:solidFill>
                          <a:effectLst/>
                          <a:latin typeface="+mn-lt"/>
                        </a:rPr>
                        <a:t>2.07</a:t>
                      </a:r>
                    </a:p>
                  </a:txBody>
                  <a:tcPr marL="9525" marR="9525" marT="9525" marB="0"/>
                </a:tc>
                <a:tc>
                  <a:txBody>
                    <a:bodyPr/>
                    <a:lstStyle/>
                    <a:p>
                      <a:pPr algn="ctr" fontAlgn="b"/>
                      <a:r>
                        <a:rPr lang="en-US" sz="1800" b="0" i="0" u="none" strike="noStrike">
                          <a:solidFill>
                            <a:srgbClr val="000000"/>
                          </a:solidFill>
                          <a:effectLst/>
                          <a:latin typeface="+mn-lt"/>
                        </a:rPr>
                        <a:t>10.9</a:t>
                      </a:r>
                    </a:p>
                  </a:txBody>
                  <a:tcPr marL="9525" marR="9525" marT="9525" marB="0"/>
                </a:tc>
                <a:tc>
                  <a:txBody>
                    <a:bodyPr/>
                    <a:lstStyle/>
                    <a:p>
                      <a:pPr algn="ctr" fontAlgn="b"/>
                      <a:r>
                        <a:rPr lang="en-US" sz="1800" b="0" i="0" u="none" strike="noStrike">
                          <a:solidFill>
                            <a:srgbClr val="000000"/>
                          </a:solidFill>
                          <a:effectLst/>
                          <a:latin typeface="+mn-lt"/>
                        </a:rPr>
                        <a:t>20.25</a:t>
                      </a:r>
                    </a:p>
                  </a:txBody>
                  <a:tcPr marL="9525" marR="9525" marT="9525" marB="0"/>
                </a:tc>
                <a:tc>
                  <a:txBody>
                    <a:bodyPr/>
                    <a:lstStyle/>
                    <a:p>
                      <a:pPr algn="ctr" fontAlgn="b"/>
                      <a:r>
                        <a:rPr lang="en-US" sz="1800" b="0" i="0" u="none" strike="noStrike">
                          <a:solidFill>
                            <a:srgbClr val="000000"/>
                          </a:solidFill>
                          <a:effectLst/>
                          <a:latin typeface="+mn-lt"/>
                        </a:rPr>
                        <a:t>1.1</a:t>
                      </a:r>
                    </a:p>
                  </a:txBody>
                  <a:tcPr marL="9525" marR="9525" marT="9525" marB="0"/>
                </a:tc>
                <a:tc>
                  <a:txBody>
                    <a:bodyPr/>
                    <a:lstStyle/>
                    <a:p>
                      <a:pPr algn="ctr" fontAlgn="b"/>
                      <a:r>
                        <a:rPr lang="en-US" sz="1800" b="0" i="0" u="none" strike="noStrike">
                          <a:solidFill>
                            <a:srgbClr val="000000"/>
                          </a:solidFill>
                          <a:effectLst/>
                          <a:latin typeface="+mn-lt"/>
                        </a:rPr>
                        <a:t>5%</a:t>
                      </a:r>
                    </a:p>
                  </a:txBody>
                  <a:tcPr marL="9525" marR="9525" marT="9525" marB="0"/>
                </a:tc>
                <a:extLst>
                  <a:ext uri="{0D108BD9-81ED-4DB2-BD59-A6C34878D82A}">
                    <a16:rowId xmlns:a16="http://schemas.microsoft.com/office/drawing/2014/main" val="3991069890"/>
                  </a:ext>
                </a:extLst>
              </a:tr>
              <a:tr h="269357">
                <a:tc>
                  <a:txBody>
                    <a:bodyPr/>
                    <a:lstStyle/>
                    <a:p>
                      <a:pPr algn="ctr" fontAlgn="b"/>
                      <a:r>
                        <a:rPr lang="en-US" sz="1800" b="0" i="0" u="none" strike="noStrike">
                          <a:solidFill>
                            <a:srgbClr val="000000"/>
                          </a:solidFill>
                          <a:effectLst/>
                          <a:latin typeface="+mn-lt"/>
                        </a:rPr>
                        <a:t>12</a:t>
                      </a:r>
                    </a:p>
                  </a:txBody>
                  <a:tcPr marL="9525" marR="9525" marT="9525" marB="0"/>
                </a:tc>
                <a:tc>
                  <a:txBody>
                    <a:bodyPr/>
                    <a:lstStyle/>
                    <a:p>
                      <a:pPr algn="ctr" fontAlgn="b"/>
                      <a:r>
                        <a:rPr lang="en-US" sz="1800" b="0" i="0" u="none" strike="noStrike">
                          <a:solidFill>
                            <a:srgbClr val="000000"/>
                          </a:solidFill>
                          <a:effectLst/>
                          <a:latin typeface="+mn-lt"/>
                        </a:rPr>
                        <a:t>1.88</a:t>
                      </a:r>
                    </a:p>
                  </a:txBody>
                  <a:tcPr marL="9525" marR="9525" marT="9525" marB="0"/>
                </a:tc>
                <a:tc>
                  <a:txBody>
                    <a:bodyPr/>
                    <a:lstStyle/>
                    <a:p>
                      <a:pPr algn="ctr" fontAlgn="b"/>
                      <a:r>
                        <a:rPr lang="en-US" sz="1800" b="0" i="0" u="none" strike="noStrike">
                          <a:solidFill>
                            <a:srgbClr val="000000"/>
                          </a:solidFill>
                          <a:effectLst/>
                          <a:latin typeface="+mn-lt"/>
                        </a:rPr>
                        <a:t>9.78</a:t>
                      </a:r>
                    </a:p>
                  </a:txBody>
                  <a:tcPr marL="9525" marR="9525" marT="9525" marB="0"/>
                </a:tc>
                <a:tc>
                  <a:txBody>
                    <a:bodyPr/>
                    <a:lstStyle/>
                    <a:p>
                      <a:pPr algn="ctr" fontAlgn="b"/>
                      <a:r>
                        <a:rPr lang="en-US" sz="1800" b="0" i="0" u="none" strike="noStrike">
                          <a:solidFill>
                            <a:srgbClr val="000000"/>
                          </a:solidFill>
                          <a:effectLst/>
                          <a:latin typeface="+mn-lt"/>
                        </a:rPr>
                        <a:t>18.93</a:t>
                      </a:r>
                    </a:p>
                  </a:txBody>
                  <a:tcPr marL="9525" marR="9525" marT="9525" marB="0"/>
                </a:tc>
                <a:tc>
                  <a:txBody>
                    <a:bodyPr/>
                    <a:lstStyle/>
                    <a:p>
                      <a:pPr algn="ctr" fontAlgn="b"/>
                      <a:r>
                        <a:rPr lang="en-US" sz="1800" b="0" i="0" u="none" strike="noStrike">
                          <a:solidFill>
                            <a:srgbClr val="000000"/>
                          </a:solidFill>
                          <a:effectLst/>
                          <a:latin typeface="+mn-lt"/>
                        </a:rPr>
                        <a:t>2</a:t>
                      </a:r>
                    </a:p>
                  </a:txBody>
                  <a:tcPr marL="9525" marR="9525" marT="9525" marB="0"/>
                </a:tc>
                <a:tc>
                  <a:txBody>
                    <a:bodyPr/>
                    <a:lstStyle/>
                    <a:p>
                      <a:pPr algn="ctr" fontAlgn="b"/>
                      <a:r>
                        <a:rPr lang="en-US" sz="1800" b="0" i="0" u="none" strike="noStrike">
                          <a:solidFill>
                            <a:srgbClr val="000000"/>
                          </a:solidFill>
                          <a:effectLst/>
                          <a:latin typeface="+mn-lt"/>
                        </a:rPr>
                        <a:t>10.66</a:t>
                      </a:r>
                    </a:p>
                  </a:txBody>
                  <a:tcPr marL="9525" marR="9525" marT="9525" marB="0"/>
                </a:tc>
                <a:tc>
                  <a:txBody>
                    <a:bodyPr/>
                    <a:lstStyle/>
                    <a:p>
                      <a:pPr algn="ctr" fontAlgn="b"/>
                      <a:r>
                        <a:rPr lang="en-US" sz="1800" b="0" i="0" u="none" strike="noStrike">
                          <a:solidFill>
                            <a:srgbClr val="000000"/>
                          </a:solidFill>
                          <a:effectLst/>
                          <a:latin typeface="+mn-lt"/>
                        </a:rPr>
                        <a:t>19.92</a:t>
                      </a:r>
                    </a:p>
                  </a:txBody>
                  <a:tcPr marL="9525" marR="9525" marT="9525" marB="0"/>
                </a:tc>
                <a:tc>
                  <a:txBody>
                    <a:bodyPr/>
                    <a:lstStyle/>
                    <a:p>
                      <a:pPr algn="ctr" fontAlgn="b"/>
                      <a:r>
                        <a:rPr lang="en-US" sz="1800" b="0" i="0" u="none" strike="noStrike" dirty="0">
                          <a:solidFill>
                            <a:srgbClr val="000000"/>
                          </a:solidFill>
                          <a:effectLst/>
                          <a:latin typeface="+mn-lt"/>
                        </a:rPr>
                        <a:t>0.99</a:t>
                      </a:r>
                    </a:p>
                  </a:txBody>
                  <a:tcPr marL="9525" marR="9525" marT="9525" marB="0"/>
                </a:tc>
                <a:tc>
                  <a:txBody>
                    <a:bodyPr/>
                    <a:lstStyle/>
                    <a:p>
                      <a:pPr algn="ctr" fontAlgn="b"/>
                      <a:r>
                        <a:rPr lang="en-US" sz="1800" b="0" i="0" u="none" strike="noStrike">
                          <a:solidFill>
                            <a:srgbClr val="000000"/>
                          </a:solidFill>
                          <a:effectLst/>
                          <a:latin typeface="+mn-lt"/>
                        </a:rPr>
                        <a:t>5%</a:t>
                      </a:r>
                    </a:p>
                  </a:txBody>
                  <a:tcPr marL="9525" marR="9525" marT="9525" marB="0"/>
                </a:tc>
                <a:extLst>
                  <a:ext uri="{0D108BD9-81ED-4DB2-BD59-A6C34878D82A}">
                    <a16:rowId xmlns:a16="http://schemas.microsoft.com/office/drawing/2014/main" val="3634567400"/>
                  </a:ext>
                </a:extLst>
              </a:tr>
              <a:tr h="269357">
                <a:tc>
                  <a:txBody>
                    <a:bodyPr/>
                    <a:lstStyle/>
                    <a:p>
                      <a:pPr algn="ctr" fontAlgn="b"/>
                      <a:r>
                        <a:rPr lang="en-US" sz="1800" b="0" i="0" u="none" strike="noStrike">
                          <a:solidFill>
                            <a:srgbClr val="000000"/>
                          </a:solidFill>
                          <a:effectLst/>
                          <a:latin typeface="+mn-lt"/>
                        </a:rPr>
                        <a:t>13</a:t>
                      </a:r>
                    </a:p>
                  </a:txBody>
                  <a:tcPr marL="9525" marR="9525" marT="9525" marB="0"/>
                </a:tc>
                <a:tc>
                  <a:txBody>
                    <a:bodyPr/>
                    <a:lstStyle/>
                    <a:p>
                      <a:pPr algn="ctr" fontAlgn="b"/>
                      <a:r>
                        <a:rPr lang="en-US" sz="1800" b="0" i="0" u="none" strike="noStrike">
                          <a:solidFill>
                            <a:srgbClr val="000000"/>
                          </a:solidFill>
                          <a:effectLst/>
                          <a:latin typeface="+mn-lt"/>
                        </a:rPr>
                        <a:t>1.83</a:t>
                      </a:r>
                    </a:p>
                  </a:txBody>
                  <a:tcPr marL="9525" marR="9525" marT="9525" marB="0"/>
                </a:tc>
                <a:tc>
                  <a:txBody>
                    <a:bodyPr/>
                    <a:lstStyle/>
                    <a:p>
                      <a:pPr algn="ctr" fontAlgn="b"/>
                      <a:r>
                        <a:rPr lang="en-US" sz="1800" b="0" i="0" u="none" strike="noStrike">
                          <a:solidFill>
                            <a:srgbClr val="000000"/>
                          </a:solidFill>
                          <a:effectLst/>
                          <a:latin typeface="+mn-lt"/>
                        </a:rPr>
                        <a:t>9.6</a:t>
                      </a:r>
                    </a:p>
                  </a:txBody>
                  <a:tcPr marL="9525" marR="9525" marT="9525" marB="0"/>
                </a:tc>
                <a:tc>
                  <a:txBody>
                    <a:bodyPr/>
                    <a:lstStyle/>
                    <a:p>
                      <a:pPr algn="ctr" fontAlgn="b"/>
                      <a:r>
                        <a:rPr lang="en-US" sz="1800" b="0" i="0" u="none" strike="noStrike">
                          <a:solidFill>
                            <a:srgbClr val="000000"/>
                          </a:solidFill>
                          <a:effectLst/>
                          <a:latin typeface="+mn-lt"/>
                        </a:rPr>
                        <a:t>18.56</a:t>
                      </a:r>
                    </a:p>
                  </a:txBody>
                  <a:tcPr marL="9525" marR="9525" marT="9525" marB="0"/>
                </a:tc>
                <a:tc>
                  <a:txBody>
                    <a:bodyPr/>
                    <a:lstStyle/>
                    <a:p>
                      <a:pPr algn="ctr" fontAlgn="b"/>
                      <a:r>
                        <a:rPr lang="en-US" sz="1800" b="0" i="0" u="none" strike="noStrike">
                          <a:solidFill>
                            <a:srgbClr val="000000"/>
                          </a:solidFill>
                          <a:effectLst/>
                          <a:latin typeface="+mn-lt"/>
                        </a:rPr>
                        <a:t>1.95</a:t>
                      </a:r>
                    </a:p>
                  </a:txBody>
                  <a:tcPr marL="9525" marR="9525" marT="9525" marB="0"/>
                </a:tc>
                <a:tc>
                  <a:txBody>
                    <a:bodyPr/>
                    <a:lstStyle/>
                    <a:p>
                      <a:pPr algn="ctr" fontAlgn="b"/>
                      <a:r>
                        <a:rPr lang="en-US" sz="1800" b="0" i="0" u="none" strike="noStrike">
                          <a:solidFill>
                            <a:srgbClr val="000000"/>
                          </a:solidFill>
                          <a:effectLst/>
                          <a:latin typeface="+mn-lt"/>
                        </a:rPr>
                        <a:t>10.4</a:t>
                      </a:r>
                    </a:p>
                  </a:txBody>
                  <a:tcPr marL="9525" marR="9525" marT="9525" marB="0"/>
                </a:tc>
                <a:tc>
                  <a:txBody>
                    <a:bodyPr/>
                    <a:lstStyle/>
                    <a:p>
                      <a:pPr algn="ctr" fontAlgn="b"/>
                      <a:r>
                        <a:rPr lang="en-US" sz="1800" b="0" i="0" u="none" strike="noStrike">
                          <a:solidFill>
                            <a:srgbClr val="000000"/>
                          </a:solidFill>
                          <a:effectLst/>
                          <a:latin typeface="+mn-lt"/>
                        </a:rPr>
                        <a:t>19.45</a:t>
                      </a:r>
                    </a:p>
                  </a:txBody>
                  <a:tcPr marL="9525" marR="9525" marT="9525" marB="0"/>
                </a:tc>
                <a:tc>
                  <a:txBody>
                    <a:bodyPr/>
                    <a:lstStyle/>
                    <a:p>
                      <a:pPr algn="ctr" fontAlgn="b"/>
                      <a:r>
                        <a:rPr lang="en-US" sz="1800" b="0" i="0" u="none" strike="noStrike">
                          <a:solidFill>
                            <a:srgbClr val="000000"/>
                          </a:solidFill>
                          <a:effectLst/>
                          <a:latin typeface="+mn-lt"/>
                        </a:rPr>
                        <a:t>0.89</a:t>
                      </a:r>
                    </a:p>
                  </a:txBody>
                  <a:tcPr marL="9525" marR="9525" marT="9525" marB="0"/>
                </a:tc>
                <a:tc>
                  <a:txBody>
                    <a:bodyPr/>
                    <a:lstStyle/>
                    <a:p>
                      <a:pPr algn="ctr" fontAlgn="b"/>
                      <a:r>
                        <a:rPr lang="en-US" sz="1800" b="0" i="0" u="none" strike="noStrike">
                          <a:solidFill>
                            <a:srgbClr val="000000"/>
                          </a:solidFill>
                          <a:effectLst/>
                          <a:latin typeface="+mn-lt"/>
                        </a:rPr>
                        <a:t>5%</a:t>
                      </a:r>
                    </a:p>
                  </a:txBody>
                  <a:tcPr marL="9525" marR="9525" marT="9525" marB="0"/>
                </a:tc>
                <a:extLst>
                  <a:ext uri="{0D108BD9-81ED-4DB2-BD59-A6C34878D82A}">
                    <a16:rowId xmlns:a16="http://schemas.microsoft.com/office/drawing/2014/main" val="2142801504"/>
                  </a:ext>
                </a:extLst>
              </a:tr>
              <a:tr h="269357">
                <a:tc>
                  <a:txBody>
                    <a:bodyPr/>
                    <a:lstStyle/>
                    <a:p>
                      <a:pPr algn="ctr" fontAlgn="b"/>
                      <a:r>
                        <a:rPr lang="en-US" sz="1800" b="0" i="0" u="none" strike="noStrike">
                          <a:solidFill>
                            <a:srgbClr val="000000"/>
                          </a:solidFill>
                          <a:effectLst/>
                          <a:latin typeface="+mn-lt"/>
                        </a:rPr>
                        <a:t>14</a:t>
                      </a:r>
                    </a:p>
                  </a:txBody>
                  <a:tcPr marL="9525" marR="9525" marT="9525" marB="0"/>
                </a:tc>
                <a:tc>
                  <a:txBody>
                    <a:bodyPr/>
                    <a:lstStyle/>
                    <a:p>
                      <a:pPr algn="ctr" fontAlgn="b"/>
                      <a:r>
                        <a:rPr lang="en-US" sz="1800" b="0" i="0" u="none" strike="noStrike">
                          <a:solidFill>
                            <a:srgbClr val="000000"/>
                          </a:solidFill>
                          <a:effectLst/>
                          <a:latin typeface="+mn-lt"/>
                        </a:rPr>
                        <a:t>1.77</a:t>
                      </a:r>
                    </a:p>
                  </a:txBody>
                  <a:tcPr marL="9525" marR="9525" marT="9525" marB="0"/>
                </a:tc>
                <a:tc>
                  <a:txBody>
                    <a:bodyPr/>
                    <a:lstStyle/>
                    <a:p>
                      <a:pPr algn="ctr" fontAlgn="b"/>
                      <a:r>
                        <a:rPr lang="en-US" sz="1800" b="0" i="0" u="none" strike="noStrike">
                          <a:solidFill>
                            <a:srgbClr val="000000"/>
                          </a:solidFill>
                          <a:effectLst/>
                          <a:latin typeface="+mn-lt"/>
                        </a:rPr>
                        <a:t>9.3</a:t>
                      </a:r>
                    </a:p>
                  </a:txBody>
                  <a:tcPr marL="9525" marR="9525" marT="9525" marB="0"/>
                </a:tc>
                <a:tc>
                  <a:txBody>
                    <a:bodyPr/>
                    <a:lstStyle/>
                    <a:p>
                      <a:pPr algn="ctr" fontAlgn="b"/>
                      <a:r>
                        <a:rPr lang="en-US" sz="1800" b="0" i="0" u="none" strike="noStrike">
                          <a:solidFill>
                            <a:srgbClr val="000000"/>
                          </a:solidFill>
                          <a:effectLst/>
                          <a:latin typeface="+mn-lt"/>
                        </a:rPr>
                        <a:t>18.05</a:t>
                      </a:r>
                    </a:p>
                  </a:txBody>
                  <a:tcPr marL="9525" marR="9525" marT="9525" marB="0"/>
                </a:tc>
                <a:tc>
                  <a:txBody>
                    <a:bodyPr/>
                    <a:lstStyle/>
                    <a:p>
                      <a:pPr algn="ctr" fontAlgn="b"/>
                      <a:r>
                        <a:rPr lang="en-US" sz="1800" b="0" i="0" u="none" strike="noStrike">
                          <a:solidFill>
                            <a:srgbClr val="000000"/>
                          </a:solidFill>
                          <a:effectLst/>
                          <a:latin typeface="+mn-lt"/>
                        </a:rPr>
                        <a:t>1.9</a:t>
                      </a:r>
                    </a:p>
                  </a:txBody>
                  <a:tcPr marL="9525" marR="9525" marT="9525" marB="0"/>
                </a:tc>
                <a:tc>
                  <a:txBody>
                    <a:bodyPr/>
                    <a:lstStyle/>
                    <a:p>
                      <a:pPr algn="ctr" fontAlgn="b"/>
                      <a:r>
                        <a:rPr lang="en-US" sz="1800" b="0" i="0" u="none" strike="noStrike">
                          <a:solidFill>
                            <a:srgbClr val="000000"/>
                          </a:solidFill>
                          <a:effectLst/>
                          <a:latin typeface="+mn-lt"/>
                        </a:rPr>
                        <a:t>10</a:t>
                      </a:r>
                    </a:p>
                  </a:txBody>
                  <a:tcPr marL="9525" marR="9525" marT="9525" marB="0"/>
                </a:tc>
                <a:tc>
                  <a:txBody>
                    <a:bodyPr/>
                    <a:lstStyle/>
                    <a:p>
                      <a:pPr algn="ctr" fontAlgn="b"/>
                      <a:r>
                        <a:rPr lang="en-US" sz="1800" b="0" i="0" u="none" strike="noStrike">
                          <a:solidFill>
                            <a:srgbClr val="000000"/>
                          </a:solidFill>
                          <a:effectLst/>
                          <a:latin typeface="+mn-lt"/>
                        </a:rPr>
                        <a:t>18.95</a:t>
                      </a:r>
                    </a:p>
                  </a:txBody>
                  <a:tcPr marL="9525" marR="9525" marT="9525" marB="0"/>
                </a:tc>
                <a:tc>
                  <a:txBody>
                    <a:bodyPr/>
                    <a:lstStyle/>
                    <a:p>
                      <a:pPr algn="ctr" fontAlgn="b"/>
                      <a:r>
                        <a:rPr lang="en-US" sz="1800" b="0" i="0" u="none" strike="noStrike" dirty="0">
                          <a:solidFill>
                            <a:srgbClr val="000000"/>
                          </a:solidFill>
                          <a:effectLst/>
                          <a:latin typeface="+mn-lt"/>
                        </a:rPr>
                        <a:t>0.9</a:t>
                      </a:r>
                    </a:p>
                  </a:txBody>
                  <a:tcPr marL="9525" marR="9525" marT="9525" marB="0"/>
                </a:tc>
                <a:tc>
                  <a:txBody>
                    <a:bodyPr/>
                    <a:lstStyle/>
                    <a:p>
                      <a:pPr algn="ctr" fontAlgn="b"/>
                      <a:r>
                        <a:rPr lang="en-US" sz="1800" b="0" i="0" u="none" strike="noStrike">
                          <a:solidFill>
                            <a:srgbClr val="000000"/>
                          </a:solidFill>
                          <a:effectLst/>
                          <a:latin typeface="+mn-lt"/>
                        </a:rPr>
                        <a:t>5%</a:t>
                      </a:r>
                    </a:p>
                  </a:txBody>
                  <a:tcPr marL="9525" marR="9525" marT="9525" marB="0"/>
                </a:tc>
                <a:extLst>
                  <a:ext uri="{0D108BD9-81ED-4DB2-BD59-A6C34878D82A}">
                    <a16:rowId xmlns:a16="http://schemas.microsoft.com/office/drawing/2014/main" val="3685069582"/>
                  </a:ext>
                </a:extLst>
              </a:tr>
              <a:tr h="269357">
                <a:tc>
                  <a:txBody>
                    <a:bodyPr/>
                    <a:lstStyle/>
                    <a:p>
                      <a:pPr algn="ctr" fontAlgn="b"/>
                      <a:r>
                        <a:rPr lang="en-US" sz="1800" b="0" i="0" u="none" strike="noStrike" dirty="0">
                          <a:solidFill>
                            <a:srgbClr val="000000"/>
                          </a:solidFill>
                          <a:effectLst/>
                          <a:latin typeface="+mn-lt"/>
                        </a:rPr>
                        <a:t>15</a:t>
                      </a:r>
                    </a:p>
                  </a:txBody>
                  <a:tcPr marL="9525" marR="9525" marT="9525" marB="0"/>
                </a:tc>
                <a:tc>
                  <a:txBody>
                    <a:bodyPr/>
                    <a:lstStyle/>
                    <a:p>
                      <a:pPr algn="ctr" fontAlgn="b"/>
                      <a:r>
                        <a:rPr lang="en-US" sz="1800" b="0" i="0" u="none" strike="noStrike" dirty="0">
                          <a:solidFill>
                            <a:srgbClr val="000000"/>
                          </a:solidFill>
                          <a:effectLst/>
                          <a:latin typeface="+mn-lt"/>
                        </a:rPr>
                        <a:t>1.74</a:t>
                      </a:r>
                    </a:p>
                  </a:txBody>
                  <a:tcPr marL="9525" marR="9525" marT="9525" marB="0"/>
                </a:tc>
                <a:tc>
                  <a:txBody>
                    <a:bodyPr/>
                    <a:lstStyle/>
                    <a:p>
                      <a:pPr algn="ctr" fontAlgn="b"/>
                      <a:r>
                        <a:rPr lang="en-US" sz="1800" b="0" i="0" u="none" strike="noStrike">
                          <a:solidFill>
                            <a:srgbClr val="000000"/>
                          </a:solidFill>
                          <a:effectLst/>
                          <a:latin typeface="+mn-lt"/>
                        </a:rPr>
                        <a:t>9.04</a:t>
                      </a:r>
                    </a:p>
                  </a:txBody>
                  <a:tcPr marL="9525" marR="9525" marT="9525" marB="0"/>
                </a:tc>
                <a:tc>
                  <a:txBody>
                    <a:bodyPr/>
                    <a:lstStyle/>
                    <a:p>
                      <a:pPr algn="ctr" fontAlgn="b"/>
                      <a:r>
                        <a:rPr lang="en-US" sz="1800" b="0" i="0" u="none" strike="noStrike">
                          <a:solidFill>
                            <a:srgbClr val="000000"/>
                          </a:solidFill>
                          <a:effectLst/>
                          <a:latin typeface="+mn-lt"/>
                        </a:rPr>
                        <a:t>17.7</a:t>
                      </a:r>
                    </a:p>
                  </a:txBody>
                  <a:tcPr marL="9525" marR="9525" marT="9525" marB="0"/>
                </a:tc>
                <a:tc>
                  <a:txBody>
                    <a:bodyPr/>
                    <a:lstStyle/>
                    <a:p>
                      <a:pPr algn="ctr" fontAlgn="b"/>
                      <a:r>
                        <a:rPr lang="en-US" sz="1800" b="0" i="0" u="none" strike="noStrike">
                          <a:solidFill>
                            <a:srgbClr val="000000"/>
                          </a:solidFill>
                          <a:effectLst/>
                          <a:latin typeface="+mn-lt"/>
                        </a:rPr>
                        <a:t>1.83</a:t>
                      </a:r>
                    </a:p>
                  </a:txBody>
                  <a:tcPr marL="9525" marR="9525" marT="9525" marB="0"/>
                </a:tc>
                <a:tc>
                  <a:txBody>
                    <a:bodyPr/>
                    <a:lstStyle/>
                    <a:p>
                      <a:pPr algn="ctr" fontAlgn="b"/>
                      <a:r>
                        <a:rPr lang="en-US" sz="1800" b="0" i="0" u="none" strike="noStrike">
                          <a:solidFill>
                            <a:srgbClr val="000000"/>
                          </a:solidFill>
                          <a:effectLst/>
                          <a:latin typeface="+mn-lt"/>
                        </a:rPr>
                        <a:t>9.77</a:t>
                      </a:r>
                    </a:p>
                  </a:txBody>
                  <a:tcPr marL="9525" marR="9525" marT="9525" marB="0"/>
                </a:tc>
                <a:tc>
                  <a:txBody>
                    <a:bodyPr/>
                    <a:lstStyle/>
                    <a:p>
                      <a:pPr algn="ctr" fontAlgn="b"/>
                      <a:r>
                        <a:rPr lang="en-US" sz="1800" b="0" i="0" u="none" strike="noStrike">
                          <a:solidFill>
                            <a:srgbClr val="000000"/>
                          </a:solidFill>
                          <a:effectLst/>
                          <a:latin typeface="+mn-lt"/>
                        </a:rPr>
                        <a:t>18.53</a:t>
                      </a:r>
                    </a:p>
                  </a:txBody>
                  <a:tcPr marL="9525" marR="9525" marT="9525" marB="0"/>
                </a:tc>
                <a:tc>
                  <a:txBody>
                    <a:bodyPr/>
                    <a:lstStyle/>
                    <a:p>
                      <a:pPr algn="ctr" fontAlgn="b"/>
                      <a:r>
                        <a:rPr lang="en-US" sz="1800" b="0" i="0" u="none" strike="noStrike">
                          <a:solidFill>
                            <a:srgbClr val="000000"/>
                          </a:solidFill>
                          <a:effectLst/>
                          <a:latin typeface="+mn-lt"/>
                        </a:rPr>
                        <a:t>0.83</a:t>
                      </a:r>
                    </a:p>
                  </a:txBody>
                  <a:tcPr marL="9525" marR="9525" marT="9525" marB="0"/>
                </a:tc>
                <a:tc>
                  <a:txBody>
                    <a:bodyPr/>
                    <a:lstStyle/>
                    <a:p>
                      <a:pPr algn="ctr" fontAlgn="b"/>
                      <a:r>
                        <a:rPr lang="en-US" sz="1800" b="0" i="0" u="none" strike="noStrike" dirty="0">
                          <a:solidFill>
                            <a:srgbClr val="000000"/>
                          </a:solidFill>
                          <a:effectLst/>
                          <a:latin typeface="+mn-lt"/>
                        </a:rPr>
                        <a:t>4%</a:t>
                      </a:r>
                    </a:p>
                  </a:txBody>
                  <a:tcPr marL="9525" marR="9525" marT="9525" marB="0"/>
                </a:tc>
                <a:extLst>
                  <a:ext uri="{0D108BD9-81ED-4DB2-BD59-A6C34878D82A}">
                    <a16:rowId xmlns:a16="http://schemas.microsoft.com/office/drawing/2014/main" val="1344845271"/>
                  </a:ext>
                </a:extLst>
              </a:tr>
            </a:tbl>
          </a:graphicData>
        </a:graphic>
      </p:graphicFrame>
      <p:sp>
        <p:nvSpPr>
          <p:cNvPr id="6" name="TextBox 5">
            <a:extLst>
              <a:ext uri="{FF2B5EF4-FFF2-40B4-BE49-F238E27FC236}">
                <a16:creationId xmlns:a16="http://schemas.microsoft.com/office/drawing/2014/main" id="{8E1EB2A5-2773-4638-B363-1EC309FAC5CA}"/>
              </a:ext>
            </a:extLst>
          </p:cNvPr>
          <p:cNvSpPr txBox="1"/>
          <p:nvPr/>
        </p:nvSpPr>
        <p:spPr>
          <a:xfrm>
            <a:off x="3880371" y="200306"/>
            <a:ext cx="4462312" cy="461665"/>
          </a:xfrm>
          <a:prstGeom prst="rect">
            <a:avLst/>
          </a:prstGeom>
          <a:solidFill>
            <a:srgbClr val="000000">
              <a:alpha val="50196"/>
            </a:srgbClr>
          </a:solidFill>
        </p:spPr>
        <p:txBody>
          <a:bodyPr wrap="none" rtlCol="0">
            <a:spAutoFit/>
          </a:bodyPr>
          <a:lstStyle/>
          <a:p>
            <a:pPr algn="ctr">
              <a:defRPr sz="1800" b="0" i="0" u="none" strike="noStrike" kern="1200" spc="0" baseline="0">
                <a:solidFill>
                  <a:srgbClr val="000000">
                    <a:lumMod val="65000"/>
                    <a:lumOff val="35000"/>
                  </a:srgbClr>
                </a:solidFill>
                <a:latin typeface="+mn-lt"/>
                <a:ea typeface="+mn-ea"/>
                <a:cs typeface="+mn-cs"/>
              </a:defRPr>
            </a:pPr>
            <a:r>
              <a:rPr lang="en-US" sz="2400" dirty="0">
                <a:solidFill>
                  <a:schemeClr val="bg1"/>
                </a:solidFill>
                <a:effectLst>
                  <a:outerShdw blurRad="38100" dist="38100" dir="2700000" algn="tl">
                    <a:srgbClr val="000000">
                      <a:alpha val="43137"/>
                    </a:srgbClr>
                  </a:outerShdw>
                </a:effectLst>
              </a:rPr>
              <a:t>RES STEP 100%-50% @ 900p</a:t>
            </a:r>
          </a:p>
        </p:txBody>
      </p:sp>
      <p:sp>
        <p:nvSpPr>
          <p:cNvPr id="7" name="TextBox 6">
            <a:extLst>
              <a:ext uri="{FF2B5EF4-FFF2-40B4-BE49-F238E27FC236}">
                <a16:creationId xmlns:a16="http://schemas.microsoft.com/office/drawing/2014/main" id="{F6344F74-93F0-4E51-889C-916F056915BC}"/>
              </a:ext>
            </a:extLst>
          </p:cNvPr>
          <p:cNvSpPr txBox="1"/>
          <p:nvPr/>
        </p:nvSpPr>
        <p:spPr>
          <a:xfrm>
            <a:off x="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388130007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Results</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p:txBody>
          <a:bodyPr>
            <a:normAutofit/>
          </a:bodyPr>
          <a:lstStyle/>
          <a:p>
            <a:r>
              <a:rPr lang="en-US" dirty="0"/>
              <a:t>Detect edges for SMAA AA</a:t>
            </a:r>
          </a:p>
          <a:p>
            <a:r>
              <a:rPr lang="en-US" dirty="0"/>
              <a:t>Detect local gradients within quad tiles for VRS</a:t>
            </a:r>
          </a:p>
          <a:p>
            <a:pPr lvl="1"/>
            <a:r>
              <a:rPr lang="en-US" dirty="0"/>
              <a:t>Detection thresholds based on tile / quad min </a:t>
            </a:r>
            <a:r>
              <a:rPr lang="en-US" dirty="0" err="1"/>
              <a:t>luma</a:t>
            </a:r>
            <a:endParaRPr lang="en-US" dirty="0"/>
          </a:p>
          <a:p>
            <a:pPr lvl="1"/>
            <a:r>
              <a:rPr lang="en-US" dirty="0"/>
              <a:t>Detect Horizontal</a:t>
            </a:r>
          </a:p>
          <a:p>
            <a:pPr lvl="1"/>
            <a:r>
              <a:rPr lang="en-US" dirty="0"/>
              <a:t>Detect Vertical</a:t>
            </a:r>
          </a:p>
          <a:p>
            <a:pPr lvl="1"/>
            <a:r>
              <a:rPr lang="en-US" dirty="0"/>
              <a:t>OR</a:t>
            </a:r>
          </a:p>
          <a:p>
            <a:pPr lvl="1"/>
            <a:endParaRPr lang="en-US" dirty="0"/>
          </a:p>
        </p:txBody>
      </p:sp>
      <p:pic>
        <p:nvPicPr>
          <p:cNvPr id="6" name="Picture 5" descr="A view of a forest&#10;&#10;Description automatically generated">
            <a:extLst>
              <a:ext uri="{FF2B5EF4-FFF2-40B4-BE49-F238E27FC236}">
                <a16:creationId xmlns:a16="http://schemas.microsoft.com/office/drawing/2014/main" id="{9418579C-AA57-41F1-9384-D3C104CC9A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2C500C4B-BDA6-490A-B770-CDF7DB312D11}"/>
              </a:ext>
            </a:extLst>
          </p:cNvPr>
          <p:cNvSpPr txBox="1"/>
          <p:nvPr/>
        </p:nvSpPr>
        <p:spPr>
          <a:xfrm>
            <a:off x="0" y="6396335"/>
            <a:ext cx="12192000" cy="461665"/>
          </a:xfrm>
          <a:prstGeom prst="rect">
            <a:avLst/>
          </a:prstGeom>
          <a:solidFill>
            <a:srgbClr val="000000">
              <a:alpha val="50196"/>
            </a:srgbClr>
          </a:solidFill>
        </p:spPr>
        <p:txBody>
          <a:bodyPr wrap="square" rtlCol="0">
            <a:spAutoFit/>
          </a:bodyPr>
          <a:lstStyle/>
          <a:p>
            <a:r>
              <a:rPr lang="en-US" sz="2400" dirty="0">
                <a:solidFill>
                  <a:schemeClr val="bg1"/>
                </a:solidFill>
                <a:effectLst>
                  <a:outerShdw blurRad="38100" dist="38100" dir="2700000" algn="tl">
                    <a:srgbClr val="000000">
                      <a:alpha val="43137"/>
                    </a:srgbClr>
                  </a:outerShdw>
                </a:effectLst>
              </a:rPr>
              <a:t>VRS Off – 1080p PS4 – 16.55 </a:t>
            </a:r>
            <a:r>
              <a:rPr lang="en-US" sz="2400" dirty="0" err="1">
                <a:solidFill>
                  <a:schemeClr val="bg1"/>
                </a:solidFill>
                <a:effectLst>
                  <a:outerShdw blurRad="38100" dist="38100" dir="2700000" algn="tl">
                    <a:srgbClr val="000000">
                      <a:alpha val="43137"/>
                    </a:srgbClr>
                  </a:outerShdw>
                </a:effectLst>
              </a:rPr>
              <a:t>ms</a:t>
            </a:r>
            <a:endParaRPr lang="en-US" sz="2400" dirty="0">
              <a:solidFill>
                <a:schemeClr val="bg1"/>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26666FEF-E9C1-4F53-85DF-D39972E546FE}"/>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1552331202"/>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Results</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p:txBody>
          <a:bodyPr>
            <a:normAutofit/>
          </a:bodyPr>
          <a:lstStyle/>
          <a:p>
            <a:r>
              <a:rPr lang="en-US" dirty="0"/>
              <a:t>Detect edges for SMAA AA</a:t>
            </a:r>
          </a:p>
          <a:p>
            <a:r>
              <a:rPr lang="en-US" dirty="0"/>
              <a:t>Detect local gradients within quad tiles for VRS</a:t>
            </a:r>
          </a:p>
          <a:p>
            <a:pPr lvl="1"/>
            <a:r>
              <a:rPr lang="en-US" dirty="0"/>
              <a:t>Detection thresholds based on tile / quad min </a:t>
            </a:r>
            <a:r>
              <a:rPr lang="en-US" dirty="0" err="1"/>
              <a:t>luma</a:t>
            </a:r>
            <a:endParaRPr lang="en-US" dirty="0"/>
          </a:p>
          <a:p>
            <a:pPr lvl="1"/>
            <a:r>
              <a:rPr lang="en-US" dirty="0"/>
              <a:t>Detect Horizontal</a:t>
            </a:r>
          </a:p>
          <a:p>
            <a:pPr lvl="1"/>
            <a:r>
              <a:rPr lang="en-US" dirty="0"/>
              <a:t>Detect Vertical</a:t>
            </a:r>
          </a:p>
          <a:p>
            <a:pPr lvl="1"/>
            <a:r>
              <a:rPr lang="en-US" dirty="0"/>
              <a:t>OR</a:t>
            </a:r>
          </a:p>
          <a:p>
            <a:pPr lvl="1"/>
            <a:endParaRPr lang="en-US" dirty="0"/>
          </a:p>
        </p:txBody>
      </p:sp>
      <p:pic>
        <p:nvPicPr>
          <p:cNvPr id="5" name="Picture 4" descr="A view of a forest&#10;&#10;Description automatically generated">
            <a:extLst>
              <a:ext uri="{FF2B5EF4-FFF2-40B4-BE49-F238E27FC236}">
                <a16:creationId xmlns:a16="http://schemas.microsoft.com/office/drawing/2014/main" id="{4A7ADC8F-2771-40CB-A3AF-A81C8B8964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543776AD-1C15-48BC-9E4B-8EC7EFE0E108}"/>
              </a:ext>
            </a:extLst>
          </p:cNvPr>
          <p:cNvSpPr txBox="1"/>
          <p:nvPr/>
        </p:nvSpPr>
        <p:spPr>
          <a:xfrm>
            <a:off x="0" y="6396335"/>
            <a:ext cx="12192000" cy="461665"/>
          </a:xfrm>
          <a:prstGeom prst="rect">
            <a:avLst/>
          </a:prstGeom>
          <a:solidFill>
            <a:srgbClr val="000000">
              <a:alpha val="50196"/>
            </a:srgbClr>
          </a:solidFill>
        </p:spPr>
        <p:txBody>
          <a:bodyPr wrap="square" rtlCol="0">
            <a:spAutoFit/>
          </a:bodyPr>
          <a:lstStyle/>
          <a:p>
            <a:r>
              <a:rPr lang="en-US" sz="2400" dirty="0">
                <a:solidFill>
                  <a:schemeClr val="bg1"/>
                </a:solidFill>
                <a:effectLst>
                  <a:outerShdw blurRad="38100" dist="38100" dir="2700000" algn="tl">
                    <a:srgbClr val="000000">
                      <a:alpha val="43137"/>
                    </a:srgbClr>
                  </a:outerShdw>
                </a:effectLst>
              </a:rPr>
              <a:t>VRS On – 1080p PS4 - </a:t>
            </a:r>
            <a:r>
              <a:rPr lang="en-US" sz="2400" dirty="0">
                <a:solidFill>
                  <a:schemeClr val="bg1"/>
                </a:solidFill>
              </a:rPr>
              <a:t>15.46 </a:t>
            </a:r>
            <a:r>
              <a:rPr lang="en-US" sz="2400" dirty="0" err="1">
                <a:solidFill>
                  <a:schemeClr val="bg1"/>
                </a:solidFill>
              </a:rPr>
              <a:t>ms</a:t>
            </a:r>
            <a:r>
              <a:rPr lang="en-US" sz="2400" dirty="0">
                <a:solidFill>
                  <a:schemeClr val="bg1"/>
                </a:solidFill>
              </a:rPr>
              <a:t> (-1 </a:t>
            </a:r>
            <a:r>
              <a:rPr lang="en-US" sz="2400" dirty="0" err="1">
                <a:solidFill>
                  <a:schemeClr val="bg1"/>
                </a:solidFill>
              </a:rPr>
              <a:t>ms</a:t>
            </a:r>
            <a:r>
              <a:rPr lang="en-US" sz="2400" dirty="0">
                <a:solidFill>
                  <a:schemeClr val="bg1"/>
                </a:solidFill>
              </a:rPr>
              <a:t>)</a:t>
            </a:r>
            <a:endParaRPr lang="en-US" sz="2400" dirty="0">
              <a:solidFill>
                <a:schemeClr val="bg1"/>
              </a:solidFill>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ADB82B28-74AE-4C85-8D8B-E7FA516EC911}"/>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155506142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Results</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p:txBody>
          <a:bodyPr>
            <a:normAutofit/>
          </a:bodyPr>
          <a:lstStyle/>
          <a:p>
            <a:r>
              <a:rPr lang="en-US" dirty="0"/>
              <a:t>Detect edges for SMAA AA</a:t>
            </a:r>
          </a:p>
          <a:p>
            <a:r>
              <a:rPr lang="en-US" dirty="0"/>
              <a:t>Detect local gradients within quad tiles for VRS</a:t>
            </a:r>
          </a:p>
          <a:p>
            <a:pPr lvl="1"/>
            <a:r>
              <a:rPr lang="en-US" dirty="0"/>
              <a:t>Detection thresholds based on tile / quad min </a:t>
            </a:r>
            <a:r>
              <a:rPr lang="en-US" dirty="0" err="1"/>
              <a:t>luma</a:t>
            </a:r>
            <a:endParaRPr lang="en-US" dirty="0"/>
          </a:p>
          <a:p>
            <a:pPr lvl="1"/>
            <a:r>
              <a:rPr lang="en-US" dirty="0"/>
              <a:t>Detect Horizontal</a:t>
            </a:r>
          </a:p>
          <a:p>
            <a:pPr lvl="1"/>
            <a:r>
              <a:rPr lang="en-US" dirty="0"/>
              <a:t>Detect Vertical</a:t>
            </a:r>
          </a:p>
          <a:p>
            <a:pPr lvl="1"/>
            <a:r>
              <a:rPr lang="en-US" dirty="0"/>
              <a:t>OR</a:t>
            </a:r>
          </a:p>
          <a:p>
            <a:pPr lvl="1"/>
            <a:endParaRPr lang="en-US" dirty="0"/>
          </a:p>
        </p:txBody>
      </p:sp>
      <p:pic>
        <p:nvPicPr>
          <p:cNvPr id="5" name="Picture 4" descr="A person sitting in a room&#10;&#10;Description automatically generated">
            <a:extLst>
              <a:ext uri="{FF2B5EF4-FFF2-40B4-BE49-F238E27FC236}">
                <a16:creationId xmlns:a16="http://schemas.microsoft.com/office/drawing/2014/main" id="{4FBFCEC9-7CBD-438B-8EE4-EB3701B4F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4AF72A3B-17C8-4040-9C5E-281F39203E2F}"/>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3397679686"/>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Results</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p:txBody>
          <a:bodyPr>
            <a:normAutofit/>
          </a:bodyPr>
          <a:lstStyle/>
          <a:p>
            <a:r>
              <a:rPr lang="en-US" dirty="0"/>
              <a:t>Detect edges for SMAA AA</a:t>
            </a:r>
          </a:p>
          <a:p>
            <a:r>
              <a:rPr lang="en-US" dirty="0"/>
              <a:t>Detect local gradients within quad tiles for VRS</a:t>
            </a:r>
          </a:p>
          <a:p>
            <a:pPr lvl="1"/>
            <a:r>
              <a:rPr lang="en-US" dirty="0"/>
              <a:t>Detection thresholds based on tile / quad min </a:t>
            </a:r>
            <a:r>
              <a:rPr lang="en-US" dirty="0" err="1"/>
              <a:t>luma</a:t>
            </a:r>
            <a:endParaRPr lang="en-US" dirty="0"/>
          </a:p>
          <a:p>
            <a:pPr lvl="1"/>
            <a:r>
              <a:rPr lang="en-US" dirty="0"/>
              <a:t>Detect Horizontal</a:t>
            </a:r>
          </a:p>
          <a:p>
            <a:pPr lvl="1"/>
            <a:r>
              <a:rPr lang="en-US" dirty="0"/>
              <a:t>Detect Vertical</a:t>
            </a:r>
          </a:p>
          <a:p>
            <a:pPr lvl="1"/>
            <a:r>
              <a:rPr lang="en-US" dirty="0"/>
              <a:t>OR</a:t>
            </a:r>
          </a:p>
          <a:p>
            <a:pPr lvl="1"/>
            <a:endParaRPr lang="en-US" dirty="0"/>
          </a:p>
        </p:txBody>
      </p:sp>
      <p:pic>
        <p:nvPicPr>
          <p:cNvPr id="6" name="Picture 5" descr="A picture containing rain&#10;&#10;Description automatically generated">
            <a:extLst>
              <a:ext uri="{FF2B5EF4-FFF2-40B4-BE49-F238E27FC236}">
                <a16:creationId xmlns:a16="http://schemas.microsoft.com/office/drawing/2014/main" id="{1A9EC72B-F8AF-4E3E-BF2E-CF602FE734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8AEAD76E-A2D4-468C-9784-097BE5938282}"/>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3527636183"/>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Results</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p:txBody>
          <a:bodyPr>
            <a:normAutofit/>
          </a:bodyPr>
          <a:lstStyle/>
          <a:p>
            <a:r>
              <a:rPr lang="en-US" dirty="0"/>
              <a:t>Detect edges for SMAA AA</a:t>
            </a:r>
          </a:p>
          <a:p>
            <a:r>
              <a:rPr lang="en-US" dirty="0"/>
              <a:t>Detect local gradients within quad tiles for VRS</a:t>
            </a:r>
          </a:p>
          <a:p>
            <a:pPr lvl="1"/>
            <a:r>
              <a:rPr lang="en-US" dirty="0"/>
              <a:t>Detection thresholds based on tile / quad min </a:t>
            </a:r>
            <a:r>
              <a:rPr lang="en-US" dirty="0" err="1"/>
              <a:t>luma</a:t>
            </a:r>
            <a:endParaRPr lang="en-US" dirty="0"/>
          </a:p>
          <a:p>
            <a:pPr lvl="1"/>
            <a:r>
              <a:rPr lang="en-US" dirty="0"/>
              <a:t>Detect Horizontal</a:t>
            </a:r>
          </a:p>
          <a:p>
            <a:pPr lvl="1"/>
            <a:r>
              <a:rPr lang="en-US" dirty="0"/>
              <a:t>Detect Vertical</a:t>
            </a:r>
          </a:p>
          <a:p>
            <a:pPr lvl="1"/>
            <a:r>
              <a:rPr lang="en-US" dirty="0"/>
              <a:t>OR</a:t>
            </a:r>
          </a:p>
          <a:p>
            <a:pPr lvl="1"/>
            <a:endParaRPr lang="en-US" dirty="0"/>
          </a:p>
        </p:txBody>
      </p:sp>
      <p:pic>
        <p:nvPicPr>
          <p:cNvPr id="5" name="Picture 4" descr="A person sitting in a room&#10;&#10;Description automatically generated">
            <a:extLst>
              <a:ext uri="{FF2B5EF4-FFF2-40B4-BE49-F238E27FC236}">
                <a16:creationId xmlns:a16="http://schemas.microsoft.com/office/drawing/2014/main" id="{F5E1598E-D246-4B18-ABBC-AD30FA139D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F0B051F2-72AE-4D00-BAE5-DF1D9F53903F}"/>
              </a:ext>
            </a:extLst>
          </p:cNvPr>
          <p:cNvSpPr txBox="1"/>
          <p:nvPr/>
        </p:nvSpPr>
        <p:spPr>
          <a:xfrm>
            <a:off x="0" y="6396335"/>
            <a:ext cx="12192000" cy="461665"/>
          </a:xfrm>
          <a:prstGeom prst="rect">
            <a:avLst/>
          </a:prstGeom>
          <a:solidFill>
            <a:srgbClr val="000000">
              <a:alpha val="50196"/>
            </a:srgbClr>
          </a:solidFill>
        </p:spPr>
        <p:txBody>
          <a:bodyPr wrap="square" rtlCol="0">
            <a:spAutoFit/>
          </a:bodyPr>
          <a:lstStyle/>
          <a:p>
            <a:r>
              <a:rPr lang="en-US" sz="2400" dirty="0">
                <a:solidFill>
                  <a:schemeClr val="bg1"/>
                </a:solidFill>
                <a:effectLst>
                  <a:outerShdw blurRad="38100" dist="38100" dir="2700000" algn="tl">
                    <a:srgbClr val="000000">
                      <a:alpha val="43137"/>
                    </a:srgbClr>
                  </a:outerShdw>
                </a:effectLst>
              </a:rPr>
              <a:t>VRS Off – 1080p PS4 - </a:t>
            </a:r>
            <a:r>
              <a:rPr lang="en-US" sz="2400" dirty="0">
                <a:solidFill>
                  <a:schemeClr val="bg1"/>
                </a:solidFill>
              </a:rPr>
              <a:t>15.65 </a:t>
            </a:r>
            <a:r>
              <a:rPr lang="en-US" sz="2400" dirty="0" err="1">
                <a:solidFill>
                  <a:schemeClr val="bg1"/>
                </a:solidFill>
              </a:rPr>
              <a:t>ms</a:t>
            </a:r>
            <a:endParaRPr lang="en-US" sz="2400" dirty="0">
              <a:solidFill>
                <a:schemeClr val="bg1"/>
              </a:solidFill>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AD778517-000F-4DBF-A193-05570402006C}"/>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396468572"/>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Results</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p:txBody>
          <a:bodyPr>
            <a:normAutofit/>
          </a:bodyPr>
          <a:lstStyle/>
          <a:p>
            <a:r>
              <a:rPr lang="en-US" dirty="0"/>
              <a:t>Detect edges for SMAA AA</a:t>
            </a:r>
          </a:p>
          <a:p>
            <a:r>
              <a:rPr lang="en-US" dirty="0"/>
              <a:t>Detect local gradients within quad tiles for VRS</a:t>
            </a:r>
          </a:p>
          <a:p>
            <a:pPr lvl="1"/>
            <a:r>
              <a:rPr lang="en-US" dirty="0"/>
              <a:t>Detection thresholds based on tile / quad min </a:t>
            </a:r>
            <a:r>
              <a:rPr lang="en-US" dirty="0" err="1"/>
              <a:t>luma</a:t>
            </a:r>
            <a:endParaRPr lang="en-US" dirty="0"/>
          </a:p>
          <a:p>
            <a:pPr lvl="1"/>
            <a:r>
              <a:rPr lang="en-US" dirty="0"/>
              <a:t>Detect Horizontal</a:t>
            </a:r>
          </a:p>
          <a:p>
            <a:pPr lvl="1"/>
            <a:r>
              <a:rPr lang="en-US" dirty="0"/>
              <a:t>Detect Vertical</a:t>
            </a:r>
          </a:p>
          <a:p>
            <a:pPr lvl="1"/>
            <a:r>
              <a:rPr lang="en-US" dirty="0"/>
              <a:t>OR</a:t>
            </a:r>
          </a:p>
          <a:p>
            <a:pPr lvl="1"/>
            <a:endParaRPr lang="en-US" dirty="0"/>
          </a:p>
        </p:txBody>
      </p:sp>
      <p:pic>
        <p:nvPicPr>
          <p:cNvPr id="8" name="Picture 7" descr="A person sitting in a room&#10;&#10;Description automatically generated">
            <a:extLst>
              <a:ext uri="{FF2B5EF4-FFF2-40B4-BE49-F238E27FC236}">
                <a16:creationId xmlns:a16="http://schemas.microsoft.com/office/drawing/2014/main" id="{83C3AF27-ED62-4906-827B-AD1EFE9122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65EFE592-233C-4056-897F-3B833257D2D0}"/>
              </a:ext>
            </a:extLst>
          </p:cNvPr>
          <p:cNvSpPr txBox="1"/>
          <p:nvPr/>
        </p:nvSpPr>
        <p:spPr>
          <a:xfrm>
            <a:off x="0" y="6396335"/>
            <a:ext cx="12192000" cy="461665"/>
          </a:xfrm>
          <a:prstGeom prst="rect">
            <a:avLst/>
          </a:prstGeom>
          <a:solidFill>
            <a:srgbClr val="000000">
              <a:alpha val="50196"/>
            </a:srgbClr>
          </a:solidFill>
        </p:spPr>
        <p:txBody>
          <a:bodyPr wrap="square" rtlCol="0">
            <a:spAutoFit/>
          </a:bodyPr>
          <a:lstStyle/>
          <a:p>
            <a:r>
              <a:rPr lang="en-US" sz="2400" dirty="0">
                <a:solidFill>
                  <a:schemeClr val="bg1"/>
                </a:solidFill>
                <a:effectLst>
                  <a:outerShdw blurRad="38100" dist="38100" dir="2700000" algn="tl">
                    <a:srgbClr val="000000">
                      <a:alpha val="43137"/>
                    </a:srgbClr>
                  </a:outerShdw>
                </a:effectLst>
              </a:rPr>
              <a:t>VRS On – 1080p PS4 - </a:t>
            </a:r>
            <a:r>
              <a:rPr lang="en-US" sz="2400" dirty="0">
                <a:solidFill>
                  <a:schemeClr val="bg1"/>
                </a:solidFill>
              </a:rPr>
              <a:t>13.61 </a:t>
            </a:r>
            <a:r>
              <a:rPr lang="en-US" sz="2400" dirty="0" err="1">
                <a:solidFill>
                  <a:schemeClr val="bg1"/>
                </a:solidFill>
              </a:rPr>
              <a:t>ms</a:t>
            </a:r>
            <a:r>
              <a:rPr lang="en-US" sz="2400" dirty="0">
                <a:solidFill>
                  <a:schemeClr val="bg1"/>
                </a:solidFill>
              </a:rPr>
              <a:t> (-2 </a:t>
            </a:r>
            <a:r>
              <a:rPr lang="en-US" sz="2400" dirty="0" err="1">
                <a:solidFill>
                  <a:schemeClr val="bg1"/>
                </a:solidFill>
              </a:rPr>
              <a:t>ms</a:t>
            </a:r>
            <a:r>
              <a:rPr lang="en-US" sz="2400" dirty="0">
                <a:solidFill>
                  <a:schemeClr val="bg1"/>
                </a:solidFill>
              </a:rPr>
              <a:t>)</a:t>
            </a:r>
            <a:endParaRPr lang="en-US" sz="2400" dirty="0">
              <a:solidFill>
                <a:schemeClr val="bg1"/>
              </a:solidFill>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97BAD06B-7736-41B3-868A-23569A211326}"/>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1126960520"/>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Artificially larger tile size : 2x2 vs 4x4 vs 8x8</a:t>
            </a:r>
          </a:p>
        </p:txBody>
      </p:sp>
      <p:pic>
        <p:nvPicPr>
          <p:cNvPr id="12" name="Picture 11" descr="A close up of a map&#10;&#10;Description automatically generated">
            <a:extLst>
              <a:ext uri="{FF2B5EF4-FFF2-40B4-BE49-F238E27FC236}">
                <a16:creationId xmlns:a16="http://schemas.microsoft.com/office/drawing/2014/main" id="{D866B1CC-1718-4A34-BB01-E070AE442CDD}"/>
              </a:ext>
            </a:extLst>
          </p:cNvPr>
          <p:cNvPicPr>
            <a:picLocks noChangeAspect="1"/>
          </p:cNvPicPr>
          <p:nvPr/>
        </p:nvPicPr>
        <p:blipFill rotWithShape="1">
          <a:blip r:embed="rId3">
            <a:extLst>
              <a:ext uri="{28A0092B-C50C-407E-A947-70E740481C1C}">
                <a14:useLocalDpi xmlns:a14="http://schemas.microsoft.com/office/drawing/2010/main" val="0"/>
              </a:ext>
            </a:extLst>
          </a:blip>
          <a:srcRect l="1" r="58055"/>
          <a:stretch/>
        </p:blipFill>
        <p:spPr>
          <a:xfrm>
            <a:off x="-15239" y="1462402"/>
            <a:ext cx="4023360" cy="5395598"/>
          </a:xfrm>
          <a:prstGeom prst="rect">
            <a:avLst/>
          </a:prstGeom>
        </p:spPr>
      </p:pic>
      <p:pic>
        <p:nvPicPr>
          <p:cNvPr id="10" name="Picture 9" descr="A close up of a map&#10;&#10;Description automatically generated">
            <a:extLst>
              <a:ext uri="{FF2B5EF4-FFF2-40B4-BE49-F238E27FC236}">
                <a16:creationId xmlns:a16="http://schemas.microsoft.com/office/drawing/2014/main" id="{DA295865-E185-418A-B0CE-FA586A2AE19C}"/>
              </a:ext>
            </a:extLst>
          </p:cNvPr>
          <p:cNvPicPr>
            <a:picLocks noChangeAspect="1"/>
          </p:cNvPicPr>
          <p:nvPr/>
        </p:nvPicPr>
        <p:blipFill rotWithShape="1">
          <a:blip r:embed="rId4">
            <a:extLst>
              <a:ext uri="{28A0092B-C50C-407E-A947-70E740481C1C}">
                <a14:useLocalDpi xmlns:a14="http://schemas.microsoft.com/office/drawing/2010/main" val="0"/>
              </a:ext>
            </a:extLst>
          </a:blip>
          <a:srcRect r="58056"/>
          <a:stretch/>
        </p:blipFill>
        <p:spPr>
          <a:xfrm>
            <a:off x="4076700" y="1462402"/>
            <a:ext cx="4023360" cy="5395598"/>
          </a:xfrm>
          <a:prstGeom prst="rect">
            <a:avLst/>
          </a:prstGeom>
        </p:spPr>
      </p:pic>
      <p:pic>
        <p:nvPicPr>
          <p:cNvPr id="6" name="Picture 5" descr="A close up of a map&#10;&#10;Description automatically generated">
            <a:extLst>
              <a:ext uri="{FF2B5EF4-FFF2-40B4-BE49-F238E27FC236}">
                <a16:creationId xmlns:a16="http://schemas.microsoft.com/office/drawing/2014/main" id="{49488409-8514-48C5-B48D-BBC1C8E7E148}"/>
              </a:ext>
            </a:extLst>
          </p:cNvPr>
          <p:cNvPicPr>
            <a:picLocks noChangeAspect="1"/>
          </p:cNvPicPr>
          <p:nvPr/>
        </p:nvPicPr>
        <p:blipFill rotWithShape="1">
          <a:blip r:embed="rId5">
            <a:extLst>
              <a:ext uri="{28A0092B-C50C-407E-A947-70E740481C1C}">
                <a14:useLocalDpi xmlns:a14="http://schemas.microsoft.com/office/drawing/2010/main" val="0"/>
              </a:ext>
            </a:extLst>
          </a:blip>
          <a:srcRect l="1" r="58055"/>
          <a:stretch/>
        </p:blipFill>
        <p:spPr>
          <a:xfrm>
            <a:off x="8168640" y="1447162"/>
            <a:ext cx="4023360" cy="5395598"/>
          </a:xfrm>
          <a:prstGeom prst="rect">
            <a:avLst/>
          </a:prstGeom>
        </p:spPr>
      </p:pic>
      <p:sp>
        <p:nvSpPr>
          <p:cNvPr id="7" name="TextBox 6">
            <a:extLst>
              <a:ext uri="{FF2B5EF4-FFF2-40B4-BE49-F238E27FC236}">
                <a16:creationId xmlns:a16="http://schemas.microsoft.com/office/drawing/2014/main" id="{542F0F1C-FCC3-4E9A-9459-94D68063B62C}"/>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
        <p:nvSpPr>
          <p:cNvPr id="8" name="TextBox 7">
            <a:extLst>
              <a:ext uri="{FF2B5EF4-FFF2-40B4-BE49-F238E27FC236}">
                <a16:creationId xmlns:a16="http://schemas.microsoft.com/office/drawing/2014/main" id="{49583828-087C-41A9-A585-440EFCB01357}"/>
              </a:ext>
            </a:extLst>
          </p:cNvPr>
          <p:cNvSpPr txBox="1"/>
          <p:nvPr/>
        </p:nvSpPr>
        <p:spPr>
          <a:xfrm>
            <a:off x="-18025" y="1462402"/>
            <a:ext cx="589935" cy="369332"/>
          </a:xfrm>
          <a:prstGeom prst="rect">
            <a:avLst/>
          </a:prstGeom>
          <a:solidFill>
            <a:srgbClr val="000000">
              <a:alpha val="50196"/>
            </a:srgbClr>
          </a:solidFill>
        </p:spPr>
        <p:txBody>
          <a:bodyPr wrap="square" rtlCol="0">
            <a:spAutoFit/>
          </a:bodyPr>
          <a:lstStyle/>
          <a:p>
            <a:r>
              <a:rPr lang="en-US" dirty="0">
                <a:solidFill>
                  <a:schemeClr val="bg1"/>
                </a:solidFill>
                <a:effectLst>
                  <a:outerShdw blurRad="38100" dist="38100" dir="2700000" algn="tl">
                    <a:srgbClr val="000000">
                      <a:alpha val="43137"/>
                    </a:srgbClr>
                  </a:outerShdw>
                </a:effectLst>
              </a:rPr>
              <a:t>2x2</a:t>
            </a:r>
          </a:p>
        </p:txBody>
      </p:sp>
      <p:sp>
        <p:nvSpPr>
          <p:cNvPr id="9" name="TextBox 8">
            <a:extLst>
              <a:ext uri="{FF2B5EF4-FFF2-40B4-BE49-F238E27FC236}">
                <a16:creationId xmlns:a16="http://schemas.microsoft.com/office/drawing/2014/main" id="{9D9350D9-FC9C-4627-B91C-CAE233653AC0}"/>
              </a:ext>
            </a:extLst>
          </p:cNvPr>
          <p:cNvSpPr txBox="1"/>
          <p:nvPr/>
        </p:nvSpPr>
        <p:spPr>
          <a:xfrm>
            <a:off x="4075308" y="1462402"/>
            <a:ext cx="589935" cy="369332"/>
          </a:xfrm>
          <a:prstGeom prst="rect">
            <a:avLst/>
          </a:prstGeom>
          <a:solidFill>
            <a:srgbClr val="000000">
              <a:alpha val="50196"/>
            </a:srgbClr>
          </a:solidFill>
        </p:spPr>
        <p:txBody>
          <a:bodyPr wrap="square" rtlCol="0">
            <a:spAutoFit/>
          </a:bodyPr>
          <a:lstStyle/>
          <a:p>
            <a:r>
              <a:rPr lang="en-US" dirty="0">
                <a:solidFill>
                  <a:schemeClr val="bg1"/>
                </a:solidFill>
                <a:effectLst>
                  <a:outerShdw blurRad="38100" dist="38100" dir="2700000" algn="tl">
                    <a:srgbClr val="000000">
                      <a:alpha val="43137"/>
                    </a:srgbClr>
                  </a:outerShdw>
                </a:effectLst>
              </a:rPr>
              <a:t>4x4</a:t>
            </a:r>
          </a:p>
        </p:txBody>
      </p:sp>
      <p:sp>
        <p:nvSpPr>
          <p:cNvPr id="11" name="TextBox 10">
            <a:extLst>
              <a:ext uri="{FF2B5EF4-FFF2-40B4-BE49-F238E27FC236}">
                <a16:creationId xmlns:a16="http://schemas.microsoft.com/office/drawing/2014/main" id="{2852E80B-B3E2-475A-85FA-36373408220B}"/>
              </a:ext>
            </a:extLst>
          </p:cNvPr>
          <p:cNvSpPr txBox="1"/>
          <p:nvPr/>
        </p:nvSpPr>
        <p:spPr>
          <a:xfrm>
            <a:off x="8168639" y="1447162"/>
            <a:ext cx="589936" cy="369332"/>
          </a:xfrm>
          <a:prstGeom prst="rect">
            <a:avLst/>
          </a:prstGeom>
          <a:solidFill>
            <a:srgbClr val="000000">
              <a:alpha val="50196"/>
            </a:srgbClr>
          </a:solidFill>
        </p:spPr>
        <p:txBody>
          <a:bodyPr wrap="square" rtlCol="0">
            <a:spAutoFit/>
          </a:bodyPr>
          <a:lstStyle/>
          <a:p>
            <a:r>
              <a:rPr lang="en-US" dirty="0">
                <a:solidFill>
                  <a:schemeClr val="bg1"/>
                </a:solidFill>
                <a:effectLst>
                  <a:outerShdw blurRad="38100" dist="38100" dir="2700000" algn="tl">
                    <a:srgbClr val="000000">
                      <a:alpha val="43137"/>
                    </a:srgbClr>
                  </a:outerShdw>
                </a:effectLst>
              </a:rPr>
              <a:t>8x8</a:t>
            </a:r>
          </a:p>
        </p:txBody>
      </p:sp>
    </p:spTree>
    <p:extLst>
      <p:ext uri="{BB962C8B-B14F-4D97-AF65-F5344CB8AC3E}">
        <p14:creationId xmlns:p14="http://schemas.microsoft.com/office/powerpoint/2010/main" val="223462597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Artificially larger tile size : 2x2 vs 4x4 vs 8x8</a:t>
            </a:r>
          </a:p>
        </p:txBody>
      </p:sp>
      <p:sp>
        <p:nvSpPr>
          <p:cNvPr id="7" name="Content Placeholder 2">
            <a:extLst>
              <a:ext uri="{FF2B5EF4-FFF2-40B4-BE49-F238E27FC236}">
                <a16:creationId xmlns:a16="http://schemas.microsoft.com/office/drawing/2014/main" id="{4FB99125-4BE0-462B-B81E-DBC975578517}"/>
              </a:ext>
            </a:extLst>
          </p:cNvPr>
          <p:cNvSpPr>
            <a:spLocks noGrp="1"/>
          </p:cNvSpPr>
          <p:nvPr>
            <p:ph idx="1"/>
          </p:nvPr>
        </p:nvSpPr>
        <p:spPr>
          <a:xfrm>
            <a:off x="447039" y="4493846"/>
            <a:ext cx="11219181" cy="1043354"/>
          </a:xfrm>
        </p:spPr>
        <p:txBody>
          <a:bodyPr>
            <a:normAutofit/>
          </a:bodyPr>
          <a:lstStyle/>
          <a:p>
            <a:r>
              <a:rPr lang="en-US" dirty="0"/>
              <a:t>Performance quickly diminishes with larger tile size</a:t>
            </a:r>
          </a:p>
          <a:p>
            <a:pPr lvl="1"/>
            <a:r>
              <a:rPr lang="en-US" dirty="0"/>
              <a:t>Indicates significant advantage of SW VRS over HW implementation due to smaller tiles size</a:t>
            </a:r>
          </a:p>
          <a:p>
            <a:pPr lvl="2"/>
            <a:r>
              <a:rPr lang="en-US" dirty="0"/>
              <a:t>8x8 vs 2x2 pixels</a:t>
            </a:r>
          </a:p>
        </p:txBody>
      </p:sp>
      <p:graphicFrame>
        <p:nvGraphicFramePr>
          <p:cNvPr id="8" name="Table 7">
            <a:extLst>
              <a:ext uri="{FF2B5EF4-FFF2-40B4-BE49-F238E27FC236}">
                <a16:creationId xmlns:a16="http://schemas.microsoft.com/office/drawing/2014/main" id="{ABD640E6-55F8-4007-B134-0A3BE8EA595B}"/>
              </a:ext>
            </a:extLst>
          </p:cNvPr>
          <p:cNvGraphicFramePr>
            <a:graphicFrameLocks noGrp="1"/>
          </p:cNvGraphicFramePr>
          <p:nvPr>
            <p:extLst>
              <p:ext uri="{D42A27DB-BD31-4B8C-83A1-F6EECF244321}">
                <p14:modId xmlns:p14="http://schemas.microsoft.com/office/powerpoint/2010/main" val="4124222672"/>
              </p:ext>
            </p:extLst>
          </p:nvPr>
        </p:nvGraphicFramePr>
        <p:xfrm>
          <a:off x="499290" y="1868602"/>
          <a:ext cx="11193420" cy="2240604"/>
        </p:xfrm>
        <a:graphic>
          <a:graphicData uri="http://schemas.openxmlformats.org/drawingml/2006/table">
            <a:tbl>
              <a:tblPr firstRow="1" firstCol="1" bandRow="1">
                <a:tableStyleId>{5C22544A-7EE6-4342-B048-85BDC9FD1C3A}</a:tableStyleId>
              </a:tblPr>
              <a:tblGrid>
                <a:gridCol w="2238684">
                  <a:extLst>
                    <a:ext uri="{9D8B030D-6E8A-4147-A177-3AD203B41FA5}">
                      <a16:colId xmlns:a16="http://schemas.microsoft.com/office/drawing/2014/main" val="2167293692"/>
                    </a:ext>
                  </a:extLst>
                </a:gridCol>
                <a:gridCol w="2238684">
                  <a:extLst>
                    <a:ext uri="{9D8B030D-6E8A-4147-A177-3AD203B41FA5}">
                      <a16:colId xmlns:a16="http://schemas.microsoft.com/office/drawing/2014/main" val="4269345410"/>
                    </a:ext>
                  </a:extLst>
                </a:gridCol>
                <a:gridCol w="2238684">
                  <a:extLst>
                    <a:ext uri="{9D8B030D-6E8A-4147-A177-3AD203B41FA5}">
                      <a16:colId xmlns:a16="http://schemas.microsoft.com/office/drawing/2014/main" val="911146595"/>
                    </a:ext>
                  </a:extLst>
                </a:gridCol>
                <a:gridCol w="2238684">
                  <a:extLst>
                    <a:ext uri="{9D8B030D-6E8A-4147-A177-3AD203B41FA5}">
                      <a16:colId xmlns:a16="http://schemas.microsoft.com/office/drawing/2014/main" val="1242896732"/>
                    </a:ext>
                  </a:extLst>
                </a:gridCol>
                <a:gridCol w="2238684">
                  <a:extLst>
                    <a:ext uri="{9D8B030D-6E8A-4147-A177-3AD203B41FA5}">
                      <a16:colId xmlns:a16="http://schemas.microsoft.com/office/drawing/2014/main" val="633756463"/>
                    </a:ext>
                  </a:extLst>
                </a:gridCol>
              </a:tblGrid>
              <a:tr h="560151">
                <a:tc>
                  <a:txBody>
                    <a:bodyPr/>
                    <a:lstStyle/>
                    <a:p>
                      <a:pPr algn="ctr" fontAlgn="b"/>
                      <a:r>
                        <a:rPr lang="en-US" sz="1800" b="1" u="none" strike="noStrike" dirty="0">
                          <a:solidFill>
                            <a:schemeClr val="bg1"/>
                          </a:solidFill>
                          <a:effectLst/>
                          <a:latin typeface="+mj-lt"/>
                        </a:rPr>
                        <a:t>Tile Size</a:t>
                      </a:r>
                      <a:endParaRPr lang="en-US" sz="1800" b="1" i="0" u="none" strike="noStrike" dirty="0">
                        <a:solidFill>
                          <a:schemeClr val="bg1"/>
                        </a:solidFill>
                        <a:effectLst/>
                        <a:latin typeface="+mj-lt"/>
                      </a:endParaRPr>
                    </a:p>
                  </a:txBody>
                  <a:tcPr marL="9525" marR="9525" marT="9525" marB="0" anchor="ctr"/>
                </a:tc>
                <a:tc>
                  <a:txBody>
                    <a:bodyPr/>
                    <a:lstStyle/>
                    <a:p>
                      <a:pPr algn="ctr" fontAlgn="b"/>
                      <a:r>
                        <a:rPr lang="en-US" sz="1800" b="1" i="0" u="none" strike="noStrike" dirty="0" err="1">
                          <a:solidFill>
                            <a:schemeClr val="bg1"/>
                          </a:solidFill>
                          <a:effectLst/>
                          <a:latin typeface="+mj-lt"/>
                        </a:rPr>
                        <a:t>Viewmodel</a:t>
                      </a:r>
                      <a:endParaRPr lang="en-US" sz="1800" b="1" i="0" u="none" strike="noStrike" dirty="0">
                        <a:solidFill>
                          <a:schemeClr val="bg1"/>
                        </a:solidFill>
                        <a:effectLst/>
                        <a:latin typeface="+mj-lt"/>
                      </a:endParaRP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800" b="1" i="0" u="none" strike="noStrike" kern="1200" dirty="0">
                          <a:solidFill>
                            <a:schemeClr val="bg1"/>
                          </a:solidFill>
                          <a:effectLst/>
                          <a:latin typeface="+mj-lt"/>
                          <a:ea typeface="+mn-ea"/>
                          <a:cs typeface="+mn-cs"/>
                        </a:rPr>
                        <a:t>Scene</a:t>
                      </a:r>
                      <a:endParaRPr lang="en-US" sz="1800" b="1" i="0" u="none" strike="noStrike" dirty="0">
                        <a:solidFill>
                          <a:schemeClr val="bg1"/>
                        </a:solidFill>
                        <a:effectLst/>
                        <a:latin typeface="+mj-lt"/>
                      </a:endParaRPr>
                    </a:p>
                  </a:txBody>
                  <a:tcPr marL="9525" marR="9525" marT="9525" marB="0" anchor="ctr"/>
                </a:tc>
                <a:tc>
                  <a:txBody>
                    <a:bodyPr/>
                    <a:lstStyle/>
                    <a:p>
                      <a:pPr algn="ctr" fontAlgn="b"/>
                      <a:r>
                        <a:rPr lang="en-US" sz="1800" b="1" u="none" strike="noStrike" dirty="0">
                          <a:solidFill>
                            <a:schemeClr val="bg1"/>
                          </a:solidFill>
                          <a:effectLst/>
                          <a:latin typeface="+mj-lt"/>
                        </a:rPr>
                        <a:t>Total</a:t>
                      </a:r>
                      <a:endParaRPr lang="en-US" sz="1800" b="1" i="0" u="none" strike="noStrike" dirty="0">
                        <a:solidFill>
                          <a:schemeClr val="bg1"/>
                        </a:solidFill>
                        <a:effectLst/>
                        <a:latin typeface="+mj-lt"/>
                      </a:endParaRPr>
                    </a:p>
                  </a:txBody>
                  <a:tcPr marL="11511" marR="11511" marT="11511" marB="0" anchor="ctr"/>
                </a:tc>
                <a:tc>
                  <a:txBody>
                    <a:bodyPr/>
                    <a:lstStyle/>
                    <a:p>
                      <a:pPr algn="ctr" fontAlgn="b"/>
                      <a:r>
                        <a:rPr lang="en-US" sz="1800" b="1" u="none" strike="noStrike" dirty="0">
                          <a:solidFill>
                            <a:schemeClr val="bg1"/>
                          </a:solidFill>
                          <a:effectLst/>
                          <a:latin typeface="+mj-lt"/>
                        </a:rPr>
                        <a:t>Total %</a:t>
                      </a:r>
                      <a:endParaRPr lang="en-US" sz="1800" b="1" i="0" u="none" strike="noStrike" dirty="0">
                        <a:solidFill>
                          <a:schemeClr val="bg1"/>
                        </a:solidFill>
                        <a:effectLst/>
                        <a:latin typeface="+mj-lt"/>
                      </a:endParaRPr>
                    </a:p>
                  </a:txBody>
                  <a:tcPr marL="11511" marR="11511" marT="11511" marB="0" anchor="ctr"/>
                </a:tc>
                <a:extLst>
                  <a:ext uri="{0D108BD9-81ED-4DB2-BD59-A6C34878D82A}">
                    <a16:rowId xmlns:a16="http://schemas.microsoft.com/office/drawing/2014/main" val="3362579796"/>
                  </a:ext>
                </a:extLst>
              </a:tr>
              <a:tr h="560151">
                <a:tc>
                  <a:txBody>
                    <a:bodyPr/>
                    <a:lstStyle/>
                    <a:p>
                      <a:pPr algn="ctr" fontAlgn="b"/>
                      <a:r>
                        <a:rPr lang="en-US" sz="1800" b="1" i="0" u="none" strike="noStrike" dirty="0">
                          <a:solidFill>
                            <a:schemeClr val="bg1"/>
                          </a:solidFill>
                          <a:effectLst/>
                          <a:latin typeface="+mn-lt"/>
                        </a:rPr>
                        <a:t>2x2</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1.5 </a:t>
                      </a:r>
                      <a:r>
                        <a:rPr lang="en-US" sz="1800" b="0" i="0" u="none" strike="noStrike" dirty="0" err="1">
                          <a:solidFill>
                            <a:srgbClr val="000000"/>
                          </a:solidFill>
                          <a:effectLst/>
                          <a:latin typeface="Calibri" panose="020F0502020204030204" pitchFamily="34" charset="0"/>
                        </a:rPr>
                        <a:t>ms</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6.05 </a:t>
                      </a:r>
                      <a:r>
                        <a:rPr lang="en-US" sz="1800" b="0" i="0" u="none" strike="noStrike" dirty="0" err="1">
                          <a:solidFill>
                            <a:srgbClr val="000000"/>
                          </a:solidFill>
                          <a:effectLst/>
                          <a:latin typeface="Calibri" panose="020F0502020204030204" pitchFamily="34" charset="0"/>
                        </a:rPr>
                        <a:t>ms</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7.55 </a:t>
                      </a:r>
                      <a:r>
                        <a:rPr lang="en-US" sz="1800" b="0" i="0" u="none" strike="noStrike" dirty="0" err="1">
                          <a:solidFill>
                            <a:srgbClr val="000000"/>
                          </a:solidFill>
                          <a:effectLst/>
                          <a:latin typeface="Calibri" panose="020F0502020204030204" pitchFamily="34" charset="0"/>
                        </a:rPr>
                        <a:t>ms</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100%</a:t>
                      </a:r>
                    </a:p>
                  </a:txBody>
                  <a:tcPr marL="9525" marR="9525" marT="9525" marB="0" anchor="ctr"/>
                </a:tc>
                <a:extLst>
                  <a:ext uri="{0D108BD9-81ED-4DB2-BD59-A6C34878D82A}">
                    <a16:rowId xmlns:a16="http://schemas.microsoft.com/office/drawing/2014/main" val="1780673208"/>
                  </a:ext>
                </a:extLst>
              </a:tr>
              <a:tr h="560151">
                <a:tc>
                  <a:txBody>
                    <a:bodyPr/>
                    <a:lstStyle/>
                    <a:p>
                      <a:pPr algn="ctr" fontAlgn="b"/>
                      <a:r>
                        <a:rPr lang="en-US" sz="1800" b="1" i="0" u="none" strike="noStrike" dirty="0">
                          <a:solidFill>
                            <a:schemeClr val="bg1"/>
                          </a:solidFill>
                          <a:effectLst/>
                          <a:latin typeface="+mn-lt"/>
                        </a:rPr>
                        <a:t>4x4</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1.6 </a:t>
                      </a:r>
                      <a:r>
                        <a:rPr lang="en-US" sz="1800" b="0" i="0" u="none" strike="noStrike" dirty="0" err="1">
                          <a:solidFill>
                            <a:srgbClr val="000000"/>
                          </a:solidFill>
                          <a:effectLst/>
                          <a:latin typeface="Calibri" panose="020F0502020204030204" pitchFamily="34" charset="0"/>
                        </a:rPr>
                        <a:t>ms</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6.55 </a:t>
                      </a:r>
                      <a:r>
                        <a:rPr lang="en-US" sz="1800" b="0" i="0" u="none" strike="noStrike" dirty="0" err="1">
                          <a:solidFill>
                            <a:srgbClr val="000000"/>
                          </a:solidFill>
                          <a:effectLst/>
                          <a:latin typeface="Calibri" panose="020F0502020204030204" pitchFamily="34" charset="0"/>
                        </a:rPr>
                        <a:t>ms</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8.15 </a:t>
                      </a:r>
                      <a:r>
                        <a:rPr lang="en-US" sz="1800" b="0" i="0" u="none" strike="noStrike" dirty="0" err="1">
                          <a:solidFill>
                            <a:srgbClr val="000000"/>
                          </a:solidFill>
                          <a:effectLst/>
                          <a:latin typeface="Calibri" panose="020F0502020204030204" pitchFamily="34" charset="0"/>
                        </a:rPr>
                        <a:t>ms</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800" b="0" i="0" u="none" strike="noStrike">
                          <a:solidFill>
                            <a:srgbClr val="000000"/>
                          </a:solidFill>
                          <a:effectLst/>
                          <a:latin typeface="Calibri" panose="020F0502020204030204" pitchFamily="34" charset="0"/>
                        </a:rPr>
                        <a:t>108%</a:t>
                      </a:r>
                    </a:p>
                  </a:txBody>
                  <a:tcPr marL="9525" marR="9525" marT="9525" marB="0" anchor="ctr"/>
                </a:tc>
                <a:extLst>
                  <a:ext uri="{0D108BD9-81ED-4DB2-BD59-A6C34878D82A}">
                    <a16:rowId xmlns:a16="http://schemas.microsoft.com/office/drawing/2014/main" val="4265550543"/>
                  </a:ext>
                </a:extLst>
              </a:tr>
              <a:tr h="560151">
                <a:tc>
                  <a:txBody>
                    <a:bodyPr/>
                    <a:lstStyle/>
                    <a:p>
                      <a:pPr algn="ctr" fontAlgn="b"/>
                      <a:r>
                        <a:rPr lang="en-US" sz="1800" b="1" i="0" u="none" strike="noStrike" dirty="0">
                          <a:solidFill>
                            <a:schemeClr val="bg1"/>
                          </a:solidFill>
                          <a:effectLst/>
                          <a:latin typeface="+mn-lt"/>
                        </a:rPr>
                        <a:t>8x8</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1.75 </a:t>
                      </a:r>
                      <a:r>
                        <a:rPr lang="en-US" sz="1800" b="0" i="0" u="none" strike="noStrike" dirty="0" err="1">
                          <a:solidFill>
                            <a:srgbClr val="000000"/>
                          </a:solidFill>
                          <a:effectLst/>
                          <a:latin typeface="Calibri" panose="020F0502020204030204" pitchFamily="34" charset="0"/>
                        </a:rPr>
                        <a:t>ms</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7.2 </a:t>
                      </a:r>
                      <a:r>
                        <a:rPr lang="en-US" sz="1800" b="0" i="0" u="none" strike="noStrike" dirty="0" err="1">
                          <a:solidFill>
                            <a:srgbClr val="000000"/>
                          </a:solidFill>
                          <a:effectLst/>
                          <a:latin typeface="Calibri" panose="020F0502020204030204" pitchFamily="34" charset="0"/>
                        </a:rPr>
                        <a:t>ms</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8.95 </a:t>
                      </a:r>
                      <a:r>
                        <a:rPr lang="en-US" sz="1800" b="0" i="0" u="none" strike="noStrike" dirty="0" err="1">
                          <a:solidFill>
                            <a:srgbClr val="000000"/>
                          </a:solidFill>
                          <a:effectLst/>
                          <a:latin typeface="Calibri" panose="020F0502020204030204" pitchFamily="34" charset="0"/>
                        </a:rPr>
                        <a:t>ms</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119%</a:t>
                      </a:r>
                    </a:p>
                  </a:txBody>
                  <a:tcPr marL="9525" marR="9525" marT="9525" marB="0" anchor="ctr"/>
                </a:tc>
                <a:extLst>
                  <a:ext uri="{0D108BD9-81ED-4DB2-BD59-A6C34878D82A}">
                    <a16:rowId xmlns:a16="http://schemas.microsoft.com/office/drawing/2014/main" val="268422450"/>
                  </a:ext>
                </a:extLst>
              </a:tr>
            </a:tbl>
          </a:graphicData>
        </a:graphic>
      </p:graphicFrame>
    </p:spTree>
    <p:extLst>
      <p:ext uri="{BB962C8B-B14F-4D97-AF65-F5344CB8AC3E}">
        <p14:creationId xmlns:p14="http://schemas.microsoft.com/office/powerpoint/2010/main" val="2297291807"/>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31562DC-3057-4342-8A77-AD4A7D5B6FAE}"/>
              </a:ext>
            </a:extLst>
          </p:cNvPr>
          <p:cNvSpPr>
            <a:spLocks noGrp="1"/>
          </p:cNvSpPr>
          <p:nvPr>
            <p:ph type="body" sz="quarter" idx="11"/>
          </p:nvPr>
        </p:nvSpPr>
        <p:spPr/>
        <p:txBody>
          <a:bodyPr>
            <a:normAutofit/>
          </a:bodyPr>
          <a:lstStyle/>
          <a:p>
            <a:r>
              <a:rPr lang="en-US" sz="2000" dirty="0" err="1"/>
              <a:t>Sw</a:t>
            </a:r>
            <a:r>
              <a:rPr lang="en-US" sz="2000" dirty="0"/>
              <a:t> </a:t>
            </a:r>
            <a:r>
              <a:rPr lang="en-US" sz="2000" dirty="0" err="1"/>
              <a:t>vrs</a:t>
            </a:r>
            <a:endParaRPr lang="en-US" sz="2000" dirty="0"/>
          </a:p>
        </p:txBody>
      </p:sp>
      <p:sp>
        <p:nvSpPr>
          <p:cNvPr id="5" name="Text Placeholder 4">
            <a:extLst>
              <a:ext uri="{FF2B5EF4-FFF2-40B4-BE49-F238E27FC236}">
                <a16:creationId xmlns:a16="http://schemas.microsoft.com/office/drawing/2014/main" id="{069F245C-90E7-4241-8BA6-4CD90D2BCE4F}"/>
              </a:ext>
            </a:extLst>
          </p:cNvPr>
          <p:cNvSpPr>
            <a:spLocks noGrp="1"/>
          </p:cNvSpPr>
          <p:nvPr>
            <p:ph type="body" sz="quarter" idx="12"/>
          </p:nvPr>
        </p:nvSpPr>
        <p:spPr/>
        <p:txBody>
          <a:bodyPr/>
          <a:lstStyle/>
          <a:p>
            <a:r>
              <a:rPr lang="en-US" dirty="0"/>
              <a:t>Future Development</a:t>
            </a:r>
          </a:p>
        </p:txBody>
      </p:sp>
    </p:spTree>
    <p:extLst>
      <p:ext uri="{BB962C8B-B14F-4D97-AF65-F5344CB8AC3E}">
        <p14:creationId xmlns:p14="http://schemas.microsoft.com/office/powerpoint/2010/main" val="3626880828"/>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outdoor, person, nature, person&#10;&#10;Description automatically generated">
            <a:extLst>
              <a:ext uri="{FF2B5EF4-FFF2-40B4-BE49-F238E27FC236}">
                <a16:creationId xmlns:a16="http://schemas.microsoft.com/office/drawing/2014/main" id="{3CEBBE4B-559E-4980-BD46-2986EB940E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Content Placeholder 2">
            <a:extLst>
              <a:ext uri="{FF2B5EF4-FFF2-40B4-BE49-F238E27FC236}">
                <a16:creationId xmlns:a16="http://schemas.microsoft.com/office/drawing/2014/main" id="{2B10A14E-0CE8-46F8-B668-529E7B65F5B0}"/>
              </a:ext>
            </a:extLst>
          </p:cNvPr>
          <p:cNvSpPr txBox="1">
            <a:spLocks/>
          </p:cNvSpPr>
          <p:nvPr/>
        </p:nvSpPr>
        <p:spPr>
          <a:xfrm>
            <a:off x="3571239" y="5355771"/>
            <a:ext cx="8506461" cy="1321255"/>
          </a:xfrm>
          <a:prstGeom prst="rect">
            <a:avLst/>
          </a:prstGeom>
          <a:solidFill>
            <a:srgbClr val="080808">
              <a:alpha val="67059"/>
            </a:srgbClr>
          </a:solidFill>
        </p:spPr>
        <p:txBody>
          <a:bodyPr vert="horz" lIns="91440" tIns="45720" rIns="91440" bIns="45720" rtlCol="0">
            <a:normAutofit/>
          </a:bodyPr>
          <a:lstStyle>
            <a:lvl1pPr marL="231775" indent="-231775" algn="l" defTabSz="914400" rtl="0" eaLnBrk="1" latinLnBrk="0" hangingPunct="1">
              <a:lnSpc>
                <a:spcPct val="90000"/>
              </a:lnSpc>
              <a:spcBef>
                <a:spcPts val="1000"/>
              </a:spcBef>
              <a:buClr>
                <a:schemeClr val="accent4"/>
              </a:buClr>
              <a:buFont typeface="Arial" panose="020B0604020202020204" pitchFamily="34" charset="0"/>
              <a:buChar char="•"/>
              <a:tabLst/>
              <a:defRPr sz="1800" kern="1200">
                <a:solidFill>
                  <a:schemeClr val="tx1"/>
                </a:solidFill>
                <a:latin typeface="+mn-lt"/>
                <a:ea typeface="+mn-ea"/>
                <a:cs typeface="+mn-cs"/>
              </a:defRPr>
            </a:lvl1pPr>
            <a:lvl2pPr marL="465138" indent="-233363" algn="l" defTabSz="914400" rtl="0" eaLnBrk="1" latinLnBrk="0" hangingPunct="1">
              <a:lnSpc>
                <a:spcPct val="90000"/>
              </a:lnSpc>
              <a:spcBef>
                <a:spcPts val="500"/>
              </a:spcBef>
              <a:buClr>
                <a:schemeClr val="accent4"/>
              </a:buClr>
              <a:buFont typeface="System Font Regular"/>
              <a:buChar char="–"/>
              <a:tabLst/>
              <a:defRPr sz="1600" kern="1200">
                <a:solidFill>
                  <a:schemeClr val="tx1"/>
                </a:solidFill>
                <a:latin typeface="+mn-lt"/>
                <a:ea typeface="+mn-ea"/>
                <a:cs typeface="+mn-cs"/>
              </a:defRPr>
            </a:lvl2pPr>
            <a:lvl3pPr marL="687388" indent="-222250"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3pPr>
            <a:lvl4pPr marL="919163" indent="-231775" algn="l" defTabSz="914400" rtl="0" eaLnBrk="1" latinLnBrk="0" hangingPunct="1">
              <a:lnSpc>
                <a:spcPct val="90000"/>
              </a:lnSpc>
              <a:spcBef>
                <a:spcPts val="500"/>
              </a:spcBef>
              <a:buClr>
                <a:schemeClr val="accent4"/>
              </a:buClr>
              <a:buFont typeface="System Font Regular"/>
              <a:buChar char="–"/>
              <a:tabLst/>
              <a:defRPr sz="1400" kern="1200">
                <a:solidFill>
                  <a:schemeClr val="tx1"/>
                </a:solidFill>
                <a:latin typeface="+mn-lt"/>
                <a:ea typeface="+mn-ea"/>
                <a:cs typeface="+mn-cs"/>
              </a:defRPr>
            </a:lvl4pPr>
            <a:lvl5pPr marL="1152525" indent="-233363"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olidFill>
                  <a:schemeClr val="bg1"/>
                </a:solidFill>
                <a:effectLst>
                  <a:outerShdw blurRad="38100" dist="38100" dir="2700000" algn="tl">
                    <a:srgbClr val="000000">
                      <a:alpha val="43137"/>
                    </a:srgbClr>
                  </a:outerShdw>
                </a:effectLst>
              </a:rPr>
              <a:t>VFX often occlude large portions of opaque objects</a:t>
            </a:r>
          </a:p>
          <a:p>
            <a:pPr lvl="1"/>
            <a:r>
              <a:rPr lang="en-US" sz="1800" dirty="0">
                <a:solidFill>
                  <a:schemeClr val="bg1"/>
                </a:solidFill>
                <a:effectLst>
                  <a:outerShdw blurRad="38100" dist="38100" dir="2700000" algn="tl">
                    <a:srgbClr val="000000">
                      <a:alpha val="43137"/>
                    </a:srgbClr>
                  </a:outerShdw>
                </a:effectLst>
              </a:rPr>
              <a:t>VRS mask is derived from gradients after VFX</a:t>
            </a:r>
          </a:p>
          <a:p>
            <a:pPr lvl="1"/>
            <a:r>
              <a:rPr lang="en-US" sz="1800" dirty="0">
                <a:solidFill>
                  <a:schemeClr val="bg1"/>
                </a:solidFill>
                <a:effectLst>
                  <a:outerShdw blurRad="38100" dist="38100" dir="2700000" algn="tl">
                    <a:srgbClr val="000000">
                      <a:alpha val="43137"/>
                    </a:srgbClr>
                  </a:outerShdw>
                </a:effectLst>
              </a:rPr>
              <a:t>Opaque naturally masked and rendered at lower shading rate</a:t>
            </a:r>
          </a:p>
          <a:p>
            <a:pPr lvl="1"/>
            <a:r>
              <a:rPr lang="en-US" sz="1800" dirty="0">
                <a:solidFill>
                  <a:schemeClr val="bg1"/>
                </a:solidFill>
                <a:effectLst>
                  <a:outerShdw blurRad="38100" dist="38100" dir="2700000" algn="tl">
                    <a:srgbClr val="000000">
                      <a:alpha val="43137"/>
                    </a:srgbClr>
                  </a:outerShdw>
                </a:effectLst>
              </a:rPr>
              <a:t>VFX reuses same mask from opaque</a:t>
            </a:r>
          </a:p>
          <a:p>
            <a:endParaRPr lang="en-US" sz="2000" dirty="0">
              <a:solidFill>
                <a:schemeClr val="bg1"/>
              </a:solidFill>
              <a:effectLst>
                <a:outerShdw blurRad="38100" dist="38100" dir="2700000" algn="tl">
                  <a:srgbClr val="000000">
                    <a:alpha val="43137"/>
                  </a:srgbClr>
                </a:outerShdw>
              </a:effectLst>
            </a:endParaRPr>
          </a:p>
          <a:p>
            <a:pPr lvl="1"/>
            <a:endParaRPr lang="en-US" sz="1800" dirty="0">
              <a:solidFill>
                <a:schemeClr val="bg1"/>
              </a:solidFill>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9FCC785A-6991-407A-983F-FCEB7FAFC290}"/>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582307328"/>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indoor, room, sitting, table&#10;&#10;Description automatically generated">
            <a:extLst>
              <a:ext uri="{FF2B5EF4-FFF2-40B4-BE49-F238E27FC236}">
                <a16:creationId xmlns:a16="http://schemas.microsoft.com/office/drawing/2014/main" id="{DBA31A0E-E2EB-42A7-A661-2A3562AEAE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Content Placeholder 2">
            <a:extLst>
              <a:ext uri="{FF2B5EF4-FFF2-40B4-BE49-F238E27FC236}">
                <a16:creationId xmlns:a16="http://schemas.microsoft.com/office/drawing/2014/main" id="{D0CA81E8-B9D4-464D-9726-C67DD82225A0}"/>
              </a:ext>
            </a:extLst>
          </p:cNvPr>
          <p:cNvSpPr txBox="1">
            <a:spLocks/>
          </p:cNvSpPr>
          <p:nvPr/>
        </p:nvSpPr>
        <p:spPr>
          <a:xfrm>
            <a:off x="3571239" y="5355771"/>
            <a:ext cx="8506461" cy="1321255"/>
          </a:xfrm>
          <a:prstGeom prst="rect">
            <a:avLst/>
          </a:prstGeom>
          <a:solidFill>
            <a:srgbClr val="080808">
              <a:alpha val="67059"/>
            </a:srgbClr>
          </a:solidFill>
        </p:spPr>
        <p:txBody>
          <a:bodyPr vert="horz" lIns="91440" tIns="45720" rIns="91440" bIns="45720" rtlCol="0">
            <a:normAutofit/>
          </a:bodyPr>
          <a:lstStyle>
            <a:lvl1pPr marL="231775" indent="-231775" algn="l" defTabSz="914400" rtl="0" eaLnBrk="1" latinLnBrk="0" hangingPunct="1">
              <a:lnSpc>
                <a:spcPct val="90000"/>
              </a:lnSpc>
              <a:spcBef>
                <a:spcPts val="1000"/>
              </a:spcBef>
              <a:buClr>
                <a:schemeClr val="accent4"/>
              </a:buClr>
              <a:buFont typeface="Arial" panose="020B0604020202020204" pitchFamily="34" charset="0"/>
              <a:buChar char="•"/>
              <a:tabLst/>
              <a:defRPr sz="1800" kern="1200">
                <a:solidFill>
                  <a:schemeClr val="tx1"/>
                </a:solidFill>
                <a:latin typeface="+mn-lt"/>
                <a:ea typeface="+mn-ea"/>
                <a:cs typeface="+mn-cs"/>
              </a:defRPr>
            </a:lvl1pPr>
            <a:lvl2pPr marL="465138" indent="-233363" algn="l" defTabSz="914400" rtl="0" eaLnBrk="1" latinLnBrk="0" hangingPunct="1">
              <a:lnSpc>
                <a:spcPct val="90000"/>
              </a:lnSpc>
              <a:spcBef>
                <a:spcPts val="500"/>
              </a:spcBef>
              <a:buClr>
                <a:schemeClr val="accent4"/>
              </a:buClr>
              <a:buFont typeface="System Font Regular"/>
              <a:buChar char="–"/>
              <a:tabLst/>
              <a:defRPr sz="1600" kern="1200">
                <a:solidFill>
                  <a:schemeClr val="tx1"/>
                </a:solidFill>
                <a:latin typeface="+mn-lt"/>
                <a:ea typeface="+mn-ea"/>
                <a:cs typeface="+mn-cs"/>
              </a:defRPr>
            </a:lvl2pPr>
            <a:lvl3pPr marL="687388" indent="-222250"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3pPr>
            <a:lvl4pPr marL="919163" indent="-231775" algn="l" defTabSz="914400" rtl="0" eaLnBrk="1" latinLnBrk="0" hangingPunct="1">
              <a:lnSpc>
                <a:spcPct val="90000"/>
              </a:lnSpc>
              <a:spcBef>
                <a:spcPts val="500"/>
              </a:spcBef>
              <a:buClr>
                <a:schemeClr val="accent4"/>
              </a:buClr>
              <a:buFont typeface="System Font Regular"/>
              <a:buChar char="–"/>
              <a:tabLst/>
              <a:defRPr sz="1400" kern="1200">
                <a:solidFill>
                  <a:schemeClr val="tx1"/>
                </a:solidFill>
                <a:latin typeface="+mn-lt"/>
                <a:ea typeface="+mn-ea"/>
                <a:cs typeface="+mn-cs"/>
              </a:defRPr>
            </a:lvl4pPr>
            <a:lvl5pPr marL="1152525" indent="-233363"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olidFill>
                  <a:schemeClr val="bg1"/>
                </a:solidFill>
                <a:effectLst>
                  <a:outerShdw blurRad="38100" dist="38100" dir="2700000" algn="tl">
                    <a:srgbClr val="000000">
                      <a:alpha val="43137"/>
                    </a:srgbClr>
                  </a:outerShdw>
                </a:effectLst>
              </a:rPr>
              <a:t>VFX often occlude large portions of opaque objects</a:t>
            </a:r>
          </a:p>
          <a:p>
            <a:pPr lvl="1"/>
            <a:r>
              <a:rPr lang="en-US" sz="1800" dirty="0">
                <a:solidFill>
                  <a:schemeClr val="bg1"/>
                </a:solidFill>
                <a:effectLst>
                  <a:outerShdw blurRad="38100" dist="38100" dir="2700000" algn="tl">
                    <a:srgbClr val="000000">
                      <a:alpha val="43137"/>
                    </a:srgbClr>
                  </a:outerShdw>
                </a:effectLst>
              </a:rPr>
              <a:t>VRS mask is derived from gradients after VFX</a:t>
            </a:r>
          </a:p>
          <a:p>
            <a:pPr lvl="1"/>
            <a:r>
              <a:rPr lang="en-US" sz="1800" dirty="0">
                <a:solidFill>
                  <a:schemeClr val="bg1"/>
                </a:solidFill>
                <a:effectLst>
                  <a:outerShdw blurRad="38100" dist="38100" dir="2700000" algn="tl">
                    <a:srgbClr val="000000">
                      <a:alpha val="43137"/>
                    </a:srgbClr>
                  </a:outerShdw>
                </a:effectLst>
              </a:rPr>
              <a:t>Opaque naturally masked and rendered at lower shading rate</a:t>
            </a:r>
          </a:p>
          <a:p>
            <a:pPr lvl="1"/>
            <a:r>
              <a:rPr lang="en-US" sz="1800" dirty="0">
                <a:solidFill>
                  <a:schemeClr val="bg1"/>
                </a:solidFill>
                <a:effectLst>
                  <a:outerShdw blurRad="38100" dist="38100" dir="2700000" algn="tl">
                    <a:srgbClr val="000000">
                      <a:alpha val="43137"/>
                    </a:srgbClr>
                  </a:outerShdw>
                </a:effectLst>
              </a:rPr>
              <a:t>VFX reuses same mask from opaque</a:t>
            </a:r>
          </a:p>
          <a:p>
            <a:endParaRPr lang="en-US" sz="2000" dirty="0">
              <a:solidFill>
                <a:schemeClr val="bg1"/>
              </a:solidFill>
              <a:effectLst>
                <a:outerShdw blurRad="38100" dist="38100" dir="2700000" algn="tl">
                  <a:srgbClr val="000000">
                    <a:alpha val="43137"/>
                  </a:srgbClr>
                </a:outerShdw>
              </a:effectLst>
            </a:endParaRPr>
          </a:p>
          <a:p>
            <a:pPr lvl="1"/>
            <a:endParaRPr lang="en-US" sz="1800" dirty="0">
              <a:solidFill>
                <a:schemeClr val="bg1"/>
              </a:solidFill>
              <a:effectLst>
                <a:outerShdw blurRad="38100" dist="38100" dir="2700000" algn="tl">
                  <a:srgbClr val="000000">
                    <a:alpha val="43137"/>
                  </a:srgbClr>
                </a:outerShdw>
              </a:effectLst>
            </a:endParaRPr>
          </a:p>
        </p:txBody>
      </p:sp>
      <p:sp>
        <p:nvSpPr>
          <p:cNvPr id="5" name="TextBox 4">
            <a:extLst>
              <a:ext uri="{FF2B5EF4-FFF2-40B4-BE49-F238E27FC236}">
                <a16:creationId xmlns:a16="http://schemas.microsoft.com/office/drawing/2014/main" id="{37572EA9-D5ED-431A-8067-DB6F818ACD2A}"/>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3136332005"/>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logo&#10;&#10;Description automatically generated">
            <a:extLst>
              <a:ext uri="{FF2B5EF4-FFF2-40B4-BE49-F238E27FC236}">
                <a16:creationId xmlns:a16="http://schemas.microsoft.com/office/drawing/2014/main" id="{C358EEFE-958C-431D-95A4-FC89D110D5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Content Placeholder 2">
            <a:extLst>
              <a:ext uri="{FF2B5EF4-FFF2-40B4-BE49-F238E27FC236}">
                <a16:creationId xmlns:a16="http://schemas.microsoft.com/office/drawing/2014/main" id="{85A4BBCA-1046-4204-9E0A-1943635CE92C}"/>
              </a:ext>
            </a:extLst>
          </p:cNvPr>
          <p:cNvSpPr txBox="1">
            <a:spLocks/>
          </p:cNvSpPr>
          <p:nvPr/>
        </p:nvSpPr>
        <p:spPr>
          <a:xfrm>
            <a:off x="3571239" y="5355771"/>
            <a:ext cx="8506461" cy="1321255"/>
          </a:xfrm>
          <a:prstGeom prst="rect">
            <a:avLst/>
          </a:prstGeom>
          <a:solidFill>
            <a:srgbClr val="080808">
              <a:alpha val="67059"/>
            </a:srgbClr>
          </a:solidFill>
        </p:spPr>
        <p:txBody>
          <a:bodyPr vert="horz" lIns="91440" tIns="45720" rIns="91440" bIns="45720" rtlCol="0">
            <a:normAutofit/>
          </a:bodyPr>
          <a:lstStyle>
            <a:lvl1pPr marL="231775" indent="-231775" algn="l" defTabSz="914400" rtl="0" eaLnBrk="1" latinLnBrk="0" hangingPunct="1">
              <a:lnSpc>
                <a:spcPct val="90000"/>
              </a:lnSpc>
              <a:spcBef>
                <a:spcPts val="1000"/>
              </a:spcBef>
              <a:buClr>
                <a:schemeClr val="accent4"/>
              </a:buClr>
              <a:buFont typeface="Arial" panose="020B0604020202020204" pitchFamily="34" charset="0"/>
              <a:buChar char="•"/>
              <a:tabLst/>
              <a:defRPr sz="1800" kern="1200">
                <a:solidFill>
                  <a:schemeClr val="tx1"/>
                </a:solidFill>
                <a:latin typeface="+mn-lt"/>
                <a:ea typeface="+mn-ea"/>
                <a:cs typeface="+mn-cs"/>
              </a:defRPr>
            </a:lvl1pPr>
            <a:lvl2pPr marL="465138" indent="-233363" algn="l" defTabSz="914400" rtl="0" eaLnBrk="1" latinLnBrk="0" hangingPunct="1">
              <a:lnSpc>
                <a:spcPct val="90000"/>
              </a:lnSpc>
              <a:spcBef>
                <a:spcPts val="500"/>
              </a:spcBef>
              <a:buClr>
                <a:schemeClr val="accent4"/>
              </a:buClr>
              <a:buFont typeface="System Font Regular"/>
              <a:buChar char="–"/>
              <a:tabLst/>
              <a:defRPr sz="1600" kern="1200">
                <a:solidFill>
                  <a:schemeClr val="tx1"/>
                </a:solidFill>
                <a:latin typeface="+mn-lt"/>
                <a:ea typeface="+mn-ea"/>
                <a:cs typeface="+mn-cs"/>
              </a:defRPr>
            </a:lvl2pPr>
            <a:lvl3pPr marL="687388" indent="-222250"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3pPr>
            <a:lvl4pPr marL="919163" indent="-231775" algn="l" defTabSz="914400" rtl="0" eaLnBrk="1" latinLnBrk="0" hangingPunct="1">
              <a:lnSpc>
                <a:spcPct val="90000"/>
              </a:lnSpc>
              <a:spcBef>
                <a:spcPts val="500"/>
              </a:spcBef>
              <a:buClr>
                <a:schemeClr val="accent4"/>
              </a:buClr>
              <a:buFont typeface="System Font Regular"/>
              <a:buChar char="–"/>
              <a:tabLst/>
              <a:defRPr sz="1400" kern="1200">
                <a:solidFill>
                  <a:schemeClr val="tx1"/>
                </a:solidFill>
                <a:latin typeface="+mn-lt"/>
                <a:ea typeface="+mn-ea"/>
                <a:cs typeface="+mn-cs"/>
              </a:defRPr>
            </a:lvl4pPr>
            <a:lvl5pPr marL="1152525" indent="-233363"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olidFill>
                  <a:schemeClr val="bg1"/>
                </a:solidFill>
                <a:effectLst>
                  <a:outerShdw blurRad="38100" dist="38100" dir="2700000" algn="tl">
                    <a:srgbClr val="000000">
                      <a:alpha val="43137"/>
                    </a:srgbClr>
                  </a:outerShdw>
                </a:effectLst>
              </a:rPr>
              <a:t>VFX often occlude large portions of opaque objects</a:t>
            </a:r>
          </a:p>
          <a:p>
            <a:pPr lvl="1"/>
            <a:r>
              <a:rPr lang="en-US" sz="1800" dirty="0">
                <a:solidFill>
                  <a:schemeClr val="bg1"/>
                </a:solidFill>
                <a:effectLst>
                  <a:outerShdw blurRad="38100" dist="38100" dir="2700000" algn="tl">
                    <a:srgbClr val="000000">
                      <a:alpha val="43137"/>
                    </a:srgbClr>
                  </a:outerShdw>
                </a:effectLst>
              </a:rPr>
              <a:t>VRS mask is derived from gradients after VFX</a:t>
            </a:r>
          </a:p>
          <a:p>
            <a:pPr lvl="1"/>
            <a:r>
              <a:rPr lang="en-US" sz="1800" dirty="0">
                <a:solidFill>
                  <a:schemeClr val="bg1"/>
                </a:solidFill>
                <a:effectLst>
                  <a:outerShdw blurRad="38100" dist="38100" dir="2700000" algn="tl">
                    <a:srgbClr val="000000">
                      <a:alpha val="43137"/>
                    </a:srgbClr>
                  </a:outerShdw>
                </a:effectLst>
              </a:rPr>
              <a:t>Opaque naturally masked and rendered at lower shading rate</a:t>
            </a:r>
          </a:p>
          <a:p>
            <a:pPr lvl="1"/>
            <a:r>
              <a:rPr lang="en-US" sz="1800" dirty="0">
                <a:solidFill>
                  <a:schemeClr val="bg1"/>
                </a:solidFill>
                <a:effectLst>
                  <a:outerShdw blurRad="38100" dist="38100" dir="2700000" algn="tl">
                    <a:srgbClr val="000000">
                      <a:alpha val="43137"/>
                    </a:srgbClr>
                  </a:outerShdw>
                </a:effectLst>
              </a:rPr>
              <a:t>VFX reuses same mask from opaque</a:t>
            </a:r>
          </a:p>
          <a:p>
            <a:endParaRPr lang="en-US" sz="2000" dirty="0">
              <a:solidFill>
                <a:schemeClr val="bg1"/>
              </a:solidFill>
              <a:effectLst>
                <a:outerShdw blurRad="38100" dist="38100" dir="2700000" algn="tl">
                  <a:srgbClr val="000000">
                    <a:alpha val="43137"/>
                  </a:srgbClr>
                </a:outerShdw>
              </a:effectLst>
            </a:endParaRPr>
          </a:p>
          <a:p>
            <a:pPr lvl="1"/>
            <a:endParaRPr lang="en-US" sz="1800" dirty="0">
              <a:solidFill>
                <a:schemeClr val="bg1"/>
              </a:solidFill>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5D710F4B-AA87-4B43-A003-B09D1CEC209E}"/>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19444229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outdoor, snow, dark, person&#10;&#10;Description automatically generated">
            <a:extLst>
              <a:ext uri="{FF2B5EF4-FFF2-40B4-BE49-F238E27FC236}">
                <a16:creationId xmlns:a16="http://schemas.microsoft.com/office/drawing/2014/main" id="{0CC736D7-0E39-4898-A830-D72C748224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Content Placeholder 2">
            <a:extLst>
              <a:ext uri="{FF2B5EF4-FFF2-40B4-BE49-F238E27FC236}">
                <a16:creationId xmlns:a16="http://schemas.microsoft.com/office/drawing/2014/main" id="{85A4BBCA-1046-4204-9E0A-1943635CE92C}"/>
              </a:ext>
            </a:extLst>
          </p:cNvPr>
          <p:cNvSpPr txBox="1">
            <a:spLocks/>
          </p:cNvSpPr>
          <p:nvPr/>
        </p:nvSpPr>
        <p:spPr>
          <a:xfrm>
            <a:off x="391887" y="6139543"/>
            <a:ext cx="11685814" cy="406400"/>
          </a:xfrm>
          <a:prstGeom prst="rect">
            <a:avLst/>
          </a:prstGeom>
          <a:solidFill>
            <a:srgbClr val="080808">
              <a:alpha val="67059"/>
            </a:srgbClr>
          </a:solidFill>
        </p:spPr>
        <p:txBody>
          <a:bodyPr vert="horz" lIns="91440" tIns="45720" rIns="91440" bIns="45720" rtlCol="0">
            <a:noAutofit/>
          </a:bodyPr>
          <a:lstStyle>
            <a:lvl1pPr marL="231775" indent="-231775" algn="l" defTabSz="914400" rtl="0" eaLnBrk="1" latinLnBrk="0" hangingPunct="1">
              <a:lnSpc>
                <a:spcPct val="90000"/>
              </a:lnSpc>
              <a:spcBef>
                <a:spcPts val="1000"/>
              </a:spcBef>
              <a:buClr>
                <a:schemeClr val="accent4"/>
              </a:buClr>
              <a:buFont typeface="Arial" panose="020B0604020202020204" pitchFamily="34" charset="0"/>
              <a:buChar char="•"/>
              <a:tabLst/>
              <a:defRPr sz="1800" kern="1200">
                <a:solidFill>
                  <a:schemeClr val="tx1"/>
                </a:solidFill>
                <a:latin typeface="+mn-lt"/>
                <a:ea typeface="+mn-ea"/>
                <a:cs typeface="+mn-cs"/>
              </a:defRPr>
            </a:lvl1pPr>
            <a:lvl2pPr marL="465138" indent="-233363" algn="l" defTabSz="914400" rtl="0" eaLnBrk="1" latinLnBrk="0" hangingPunct="1">
              <a:lnSpc>
                <a:spcPct val="90000"/>
              </a:lnSpc>
              <a:spcBef>
                <a:spcPts val="500"/>
              </a:spcBef>
              <a:buClr>
                <a:schemeClr val="accent4"/>
              </a:buClr>
              <a:buFont typeface="System Font Regular"/>
              <a:buChar char="–"/>
              <a:tabLst/>
              <a:defRPr sz="1600" kern="1200">
                <a:solidFill>
                  <a:schemeClr val="tx1"/>
                </a:solidFill>
                <a:latin typeface="+mn-lt"/>
                <a:ea typeface="+mn-ea"/>
                <a:cs typeface="+mn-cs"/>
              </a:defRPr>
            </a:lvl2pPr>
            <a:lvl3pPr marL="687388" indent="-222250"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3pPr>
            <a:lvl4pPr marL="919163" indent="-231775" algn="l" defTabSz="914400" rtl="0" eaLnBrk="1" latinLnBrk="0" hangingPunct="1">
              <a:lnSpc>
                <a:spcPct val="90000"/>
              </a:lnSpc>
              <a:spcBef>
                <a:spcPts val="500"/>
              </a:spcBef>
              <a:buClr>
                <a:schemeClr val="accent4"/>
              </a:buClr>
              <a:buFont typeface="System Font Regular"/>
              <a:buChar char="–"/>
              <a:tabLst/>
              <a:defRPr sz="1400" kern="1200">
                <a:solidFill>
                  <a:schemeClr val="tx1"/>
                </a:solidFill>
                <a:latin typeface="+mn-lt"/>
                <a:ea typeface="+mn-ea"/>
                <a:cs typeface="+mn-cs"/>
              </a:defRPr>
            </a:lvl4pPr>
            <a:lvl5pPr marL="1152525" indent="-233363"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chemeClr val="bg1"/>
                </a:solidFill>
                <a:effectLst>
                  <a:outerShdw blurRad="38100" dist="38100" dir="2700000" algn="tl">
                    <a:srgbClr val="000000">
                      <a:alpha val="43137"/>
                    </a:srgbClr>
                  </a:outerShdw>
                </a:effectLst>
              </a:rPr>
              <a:t>VFX barely visible</a:t>
            </a:r>
          </a:p>
          <a:p>
            <a:pPr lvl="1"/>
            <a:endParaRPr lang="en-US" sz="1800" dirty="0">
              <a:solidFill>
                <a:schemeClr val="bg1"/>
              </a:solidFill>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D6721735-4A69-4A76-A106-F72308972E43}"/>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3233170799"/>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unset in the dark&#10;&#10;Description automatically generated">
            <a:extLst>
              <a:ext uri="{FF2B5EF4-FFF2-40B4-BE49-F238E27FC236}">
                <a16:creationId xmlns:a16="http://schemas.microsoft.com/office/drawing/2014/main" id="{759DBDD6-88AE-4C2E-A509-AC342B97D0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Content Placeholder 2">
            <a:extLst>
              <a:ext uri="{FF2B5EF4-FFF2-40B4-BE49-F238E27FC236}">
                <a16:creationId xmlns:a16="http://schemas.microsoft.com/office/drawing/2014/main" id="{85A4BBCA-1046-4204-9E0A-1943635CE92C}"/>
              </a:ext>
            </a:extLst>
          </p:cNvPr>
          <p:cNvSpPr txBox="1">
            <a:spLocks/>
          </p:cNvSpPr>
          <p:nvPr/>
        </p:nvSpPr>
        <p:spPr>
          <a:xfrm>
            <a:off x="391887" y="6212114"/>
            <a:ext cx="11685814" cy="333829"/>
          </a:xfrm>
          <a:prstGeom prst="rect">
            <a:avLst/>
          </a:prstGeom>
          <a:solidFill>
            <a:srgbClr val="080808">
              <a:alpha val="67059"/>
            </a:srgbClr>
          </a:solidFill>
        </p:spPr>
        <p:txBody>
          <a:bodyPr vert="horz" lIns="91440" tIns="45720" rIns="91440" bIns="45720" rtlCol="0">
            <a:noAutofit/>
          </a:bodyPr>
          <a:lstStyle>
            <a:lvl1pPr marL="231775" indent="-231775" algn="l" defTabSz="914400" rtl="0" eaLnBrk="1" latinLnBrk="0" hangingPunct="1">
              <a:lnSpc>
                <a:spcPct val="90000"/>
              </a:lnSpc>
              <a:spcBef>
                <a:spcPts val="1000"/>
              </a:spcBef>
              <a:buClr>
                <a:schemeClr val="accent4"/>
              </a:buClr>
              <a:buFont typeface="Arial" panose="020B0604020202020204" pitchFamily="34" charset="0"/>
              <a:buChar char="•"/>
              <a:tabLst/>
              <a:defRPr sz="1800" kern="1200">
                <a:solidFill>
                  <a:schemeClr val="tx1"/>
                </a:solidFill>
                <a:latin typeface="+mn-lt"/>
                <a:ea typeface="+mn-ea"/>
                <a:cs typeface="+mn-cs"/>
              </a:defRPr>
            </a:lvl1pPr>
            <a:lvl2pPr marL="465138" indent="-233363" algn="l" defTabSz="914400" rtl="0" eaLnBrk="1" latinLnBrk="0" hangingPunct="1">
              <a:lnSpc>
                <a:spcPct val="90000"/>
              </a:lnSpc>
              <a:spcBef>
                <a:spcPts val="500"/>
              </a:spcBef>
              <a:buClr>
                <a:schemeClr val="accent4"/>
              </a:buClr>
              <a:buFont typeface="System Font Regular"/>
              <a:buChar char="–"/>
              <a:tabLst/>
              <a:defRPr sz="1600" kern="1200">
                <a:solidFill>
                  <a:schemeClr val="tx1"/>
                </a:solidFill>
                <a:latin typeface="+mn-lt"/>
                <a:ea typeface="+mn-ea"/>
                <a:cs typeface="+mn-cs"/>
              </a:defRPr>
            </a:lvl2pPr>
            <a:lvl3pPr marL="687388" indent="-222250"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3pPr>
            <a:lvl4pPr marL="919163" indent="-231775" algn="l" defTabSz="914400" rtl="0" eaLnBrk="1" latinLnBrk="0" hangingPunct="1">
              <a:lnSpc>
                <a:spcPct val="90000"/>
              </a:lnSpc>
              <a:spcBef>
                <a:spcPts val="500"/>
              </a:spcBef>
              <a:buClr>
                <a:schemeClr val="accent4"/>
              </a:buClr>
              <a:buFont typeface="System Font Regular"/>
              <a:buChar char="–"/>
              <a:tabLst/>
              <a:defRPr sz="1400" kern="1200">
                <a:solidFill>
                  <a:schemeClr val="tx1"/>
                </a:solidFill>
                <a:latin typeface="+mn-lt"/>
                <a:ea typeface="+mn-ea"/>
                <a:cs typeface="+mn-cs"/>
              </a:defRPr>
            </a:lvl4pPr>
            <a:lvl5pPr marL="1152525" indent="-233363"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chemeClr val="bg1"/>
                </a:solidFill>
                <a:effectLst>
                  <a:outerShdw blurRad="38100" dist="38100" dir="2700000" algn="tl">
                    <a:srgbClr val="000000">
                      <a:alpha val="43137"/>
                    </a:srgbClr>
                  </a:outerShdw>
                </a:effectLst>
              </a:rPr>
              <a:t>Renders at heavy overdraw</a:t>
            </a:r>
          </a:p>
          <a:p>
            <a:pPr lvl="1"/>
            <a:endParaRPr lang="en-US" sz="1800" dirty="0">
              <a:solidFill>
                <a:schemeClr val="bg1"/>
              </a:solidFill>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BFED86E1-6038-47D4-AEBE-7D6AE81EC579}"/>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3648626628"/>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water, sitting, boat, table&#10;&#10;Description automatically generated">
            <a:extLst>
              <a:ext uri="{FF2B5EF4-FFF2-40B4-BE49-F238E27FC236}">
                <a16:creationId xmlns:a16="http://schemas.microsoft.com/office/drawing/2014/main" id="{FEACFA52-479A-42A1-8903-9112AEE711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Content Placeholder 2">
            <a:extLst>
              <a:ext uri="{FF2B5EF4-FFF2-40B4-BE49-F238E27FC236}">
                <a16:creationId xmlns:a16="http://schemas.microsoft.com/office/drawing/2014/main" id="{85A4BBCA-1046-4204-9E0A-1943635CE92C}"/>
              </a:ext>
            </a:extLst>
          </p:cNvPr>
          <p:cNvSpPr txBox="1">
            <a:spLocks/>
          </p:cNvSpPr>
          <p:nvPr/>
        </p:nvSpPr>
        <p:spPr>
          <a:xfrm>
            <a:off x="391887" y="6212114"/>
            <a:ext cx="11685814" cy="333829"/>
          </a:xfrm>
          <a:prstGeom prst="rect">
            <a:avLst/>
          </a:prstGeom>
          <a:solidFill>
            <a:srgbClr val="080808">
              <a:alpha val="67059"/>
            </a:srgbClr>
          </a:solidFill>
        </p:spPr>
        <p:txBody>
          <a:bodyPr vert="horz" lIns="91440" tIns="45720" rIns="91440" bIns="45720" rtlCol="0">
            <a:noAutofit/>
          </a:bodyPr>
          <a:lstStyle>
            <a:lvl1pPr marL="231775" indent="-231775" algn="l" defTabSz="914400" rtl="0" eaLnBrk="1" latinLnBrk="0" hangingPunct="1">
              <a:lnSpc>
                <a:spcPct val="90000"/>
              </a:lnSpc>
              <a:spcBef>
                <a:spcPts val="1000"/>
              </a:spcBef>
              <a:buClr>
                <a:schemeClr val="accent4"/>
              </a:buClr>
              <a:buFont typeface="Arial" panose="020B0604020202020204" pitchFamily="34" charset="0"/>
              <a:buChar char="•"/>
              <a:tabLst/>
              <a:defRPr sz="1800" kern="1200">
                <a:solidFill>
                  <a:schemeClr val="tx1"/>
                </a:solidFill>
                <a:latin typeface="+mn-lt"/>
                <a:ea typeface="+mn-ea"/>
                <a:cs typeface="+mn-cs"/>
              </a:defRPr>
            </a:lvl1pPr>
            <a:lvl2pPr marL="465138" indent="-233363" algn="l" defTabSz="914400" rtl="0" eaLnBrk="1" latinLnBrk="0" hangingPunct="1">
              <a:lnSpc>
                <a:spcPct val="90000"/>
              </a:lnSpc>
              <a:spcBef>
                <a:spcPts val="500"/>
              </a:spcBef>
              <a:buClr>
                <a:schemeClr val="accent4"/>
              </a:buClr>
              <a:buFont typeface="System Font Regular"/>
              <a:buChar char="–"/>
              <a:tabLst/>
              <a:defRPr sz="1600" kern="1200">
                <a:solidFill>
                  <a:schemeClr val="tx1"/>
                </a:solidFill>
                <a:latin typeface="+mn-lt"/>
                <a:ea typeface="+mn-ea"/>
                <a:cs typeface="+mn-cs"/>
              </a:defRPr>
            </a:lvl2pPr>
            <a:lvl3pPr marL="687388" indent="-222250"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3pPr>
            <a:lvl4pPr marL="919163" indent="-231775" algn="l" defTabSz="914400" rtl="0" eaLnBrk="1" latinLnBrk="0" hangingPunct="1">
              <a:lnSpc>
                <a:spcPct val="90000"/>
              </a:lnSpc>
              <a:spcBef>
                <a:spcPts val="500"/>
              </a:spcBef>
              <a:buClr>
                <a:schemeClr val="accent4"/>
              </a:buClr>
              <a:buFont typeface="System Font Regular"/>
              <a:buChar char="–"/>
              <a:tabLst/>
              <a:defRPr sz="1400" kern="1200">
                <a:solidFill>
                  <a:schemeClr val="tx1"/>
                </a:solidFill>
                <a:latin typeface="+mn-lt"/>
                <a:ea typeface="+mn-ea"/>
                <a:cs typeface="+mn-cs"/>
              </a:defRPr>
            </a:lvl4pPr>
            <a:lvl5pPr marL="1152525" indent="-233363"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chemeClr val="bg1"/>
                </a:solidFill>
                <a:effectLst>
                  <a:outerShdw blurRad="38100" dist="38100" dir="2700000" algn="tl">
                    <a:srgbClr val="000000">
                      <a:alpha val="43137"/>
                    </a:srgbClr>
                  </a:outerShdw>
                </a:effectLst>
              </a:rPr>
              <a:t>Doesn’t show much in Trans Mask</a:t>
            </a:r>
          </a:p>
          <a:p>
            <a:pPr lvl="1"/>
            <a:endParaRPr lang="en-US" sz="1800" dirty="0">
              <a:solidFill>
                <a:schemeClr val="bg1"/>
              </a:solidFill>
              <a:effectLst>
                <a:outerShdw blurRad="38100" dist="38100" dir="2700000" algn="tl">
                  <a:srgbClr val="000000">
                    <a:alpha val="43137"/>
                  </a:srgbClr>
                </a:outerShdw>
              </a:effectLst>
            </a:endParaRPr>
          </a:p>
        </p:txBody>
      </p:sp>
      <p:sp>
        <p:nvSpPr>
          <p:cNvPr id="5" name="TextBox 4">
            <a:extLst>
              <a:ext uri="{FF2B5EF4-FFF2-40B4-BE49-F238E27FC236}">
                <a16:creationId xmlns:a16="http://schemas.microsoft.com/office/drawing/2014/main" id="{9CC4EF8A-92F4-426F-B645-72F17D7C6620}"/>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667328108"/>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A picture containing outdoor, forest, front, standing&#10;&#10;Description automatically generated">
            <a:extLst>
              <a:ext uri="{FF2B5EF4-FFF2-40B4-BE49-F238E27FC236}">
                <a16:creationId xmlns:a16="http://schemas.microsoft.com/office/drawing/2014/main" id="{FBE765AD-DCD8-46C9-84B8-8BB2F898C1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5998" y="3428997"/>
            <a:ext cx="6096001" cy="3429001"/>
          </a:xfrm>
          <a:prstGeom prst="rect">
            <a:avLst/>
          </a:prstGeom>
        </p:spPr>
      </p:pic>
      <p:pic>
        <p:nvPicPr>
          <p:cNvPr id="23" name="Picture 22" descr="A picture containing outdoor, forest, water, field&#10;&#10;Description automatically generated">
            <a:extLst>
              <a:ext uri="{FF2B5EF4-FFF2-40B4-BE49-F238E27FC236}">
                <a16:creationId xmlns:a16="http://schemas.microsoft.com/office/drawing/2014/main" id="{D792B977-E3C2-4EDB-A407-ADAB0C5634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429000"/>
            <a:ext cx="6095999" cy="3428999"/>
          </a:xfrm>
          <a:prstGeom prst="rect">
            <a:avLst/>
          </a:prstGeom>
        </p:spPr>
      </p:pic>
      <p:pic>
        <p:nvPicPr>
          <p:cNvPr id="25" name="Picture 24" descr="A picture containing outdoor, forest, standing, person&#10;&#10;Description automatically generated">
            <a:extLst>
              <a:ext uri="{FF2B5EF4-FFF2-40B4-BE49-F238E27FC236}">
                <a16:creationId xmlns:a16="http://schemas.microsoft.com/office/drawing/2014/main" id="{7FB3E58E-5FA4-4E7C-84FA-7D4C06D465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1" y="0"/>
            <a:ext cx="6095999" cy="3429000"/>
          </a:xfrm>
          <a:prstGeom prst="rect">
            <a:avLst/>
          </a:prstGeom>
        </p:spPr>
      </p:pic>
      <p:pic>
        <p:nvPicPr>
          <p:cNvPr id="27" name="Picture 26" descr="A picture containing outdoor, forest, tree, water&#10;&#10;Description automatically generated">
            <a:extLst>
              <a:ext uri="{FF2B5EF4-FFF2-40B4-BE49-F238E27FC236}">
                <a16:creationId xmlns:a16="http://schemas.microsoft.com/office/drawing/2014/main" id="{EA62DA44-5FC6-4E57-B748-1B62363595C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6096000" cy="3429000"/>
          </a:xfrm>
          <a:prstGeom prst="rect">
            <a:avLst/>
          </a:prstGeom>
        </p:spPr>
      </p:pic>
      <p:sp>
        <p:nvSpPr>
          <p:cNvPr id="6" name="Content Placeholder 2">
            <a:extLst>
              <a:ext uri="{FF2B5EF4-FFF2-40B4-BE49-F238E27FC236}">
                <a16:creationId xmlns:a16="http://schemas.microsoft.com/office/drawing/2014/main" id="{85A4BBCA-1046-4204-9E0A-1943635CE92C}"/>
              </a:ext>
            </a:extLst>
          </p:cNvPr>
          <p:cNvSpPr txBox="1">
            <a:spLocks/>
          </p:cNvSpPr>
          <p:nvPr/>
        </p:nvSpPr>
        <p:spPr>
          <a:xfrm>
            <a:off x="391887" y="6023428"/>
            <a:ext cx="11685814" cy="522515"/>
          </a:xfrm>
          <a:prstGeom prst="rect">
            <a:avLst/>
          </a:prstGeom>
          <a:solidFill>
            <a:srgbClr val="080808">
              <a:alpha val="67059"/>
            </a:srgbClr>
          </a:solidFill>
        </p:spPr>
        <p:txBody>
          <a:bodyPr vert="horz" lIns="91440" tIns="45720" rIns="91440" bIns="45720" rtlCol="0">
            <a:noAutofit/>
          </a:bodyPr>
          <a:lstStyle>
            <a:lvl1pPr marL="231775" indent="-231775" algn="l" defTabSz="914400" rtl="0" eaLnBrk="1" latinLnBrk="0" hangingPunct="1">
              <a:lnSpc>
                <a:spcPct val="90000"/>
              </a:lnSpc>
              <a:spcBef>
                <a:spcPts val="1000"/>
              </a:spcBef>
              <a:buClr>
                <a:schemeClr val="accent4"/>
              </a:buClr>
              <a:buFont typeface="Arial" panose="020B0604020202020204" pitchFamily="34" charset="0"/>
              <a:buChar char="•"/>
              <a:tabLst/>
              <a:defRPr sz="1800" kern="1200">
                <a:solidFill>
                  <a:schemeClr val="tx1"/>
                </a:solidFill>
                <a:latin typeface="+mn-lt"/>
                <a:ea typeface="+mn-ea"/>
                <a:cs typeface="+mn-cs"/>
              </a:defRPr>
            </a:lvl1pPr>
            <a:lvl2pPr marL="465138" indent="-233363" algn="l" defTabSz="914400" rtl="0" eaLnBrk="1" latinLnBrk="0" hangingPunct="1">
              <a:lnSpc>
                <a:spcPct val="90000"/>
              </a:lnSpc>
              <a:spcBef>
                <a:spcPts val="500"/>
              </a:spcBef>
              <a:buClr>
                <a:schemeClr val="accent4"/>
              </a:buClr>
              <a:buFont typeface="System Font Regular"/>
              <a:buChar char="–"/>
              <a:tabLst/>
              <a:defRPr sz="1600" kern="1200">
                <a:solidFill>
                  <a:schemeClr val="tx1"/>
                </a:solidFill>
                <a:latin typeface="+mn-lt"/>
                <a:ea typeface="+mn-ea"/>
                <a:cs typeface="+mn-cs"/>
              </a:defRPr>
            </a:lvl2pPr>
            <a:lvl3pPr marL="687388" indent="-222250"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3pPr>
            <a:lvl4pPr marL="919163" indent="-231775" algn="l" defTabSz="914400" rtl="0" eaLnBrk="1" latinLnBrk="0" hangingPunct="1">
              <a:lnSpc>
                <a:spcPct val="90000"/>
              </a:lnSpc>
              <a:spcBef>
                <a:spcPts val="500"/>
              </a:spcBef>
              <a:buClr>
                <a:schemeClr val="accent4"/>
              </a:buClr>
              <a:buFont typeface="System Font Regular"/>
              <a:buChar char="–"/>
              <a:tabLst/>
              <a:defRPr sz="1400" kern="1200">
                <a:solidFill>
                  <a:schemeClr val="tx1"/>
                </a:solidFill>
                <a:latin typeface="+mn-lt"/>
                <a:ea typeface="+mn-ea"/>
                <a:cs typeface="+mn-cs"/>
              </a:defRPr>
            </a:lvl4pPr>
            <a:lvl5pPr marL="1152525" indent="-233363"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chemeClr val="bg1"/>
                </a:solidFill>
                <a:effectLst>
                  <a:outerShdw blurRad="38100" dist="38100" dir="2700000" algn="tl">
                    <a:srgbClr val="000000">
                      <a:alpha val="43137"/>
                    </a:srgbClr>
                  </a:outerShdw>
                </a:effectLst>
              </a:rPr>
              <a:t>VFX uses VRS mask from opaque</a:t>
            </a:r>
          </a:p>
          <a:p>
            <a:pPr lvl="1"/>
            <a:r>
              <a:rPr lang="en-US" dirty="0">
                <a:solidFill>
                  <a:schemeClr val="bg1"/>
                </a:solidFill>
                <a:effectLst>
                  <a:outerShdw blurRad="38100" dist="38100" dir="2700000" algn="tl">
                    <a:srgbClr val="000000">
                      <a:alpha val="43137"/>
                    </a:srgbClr>
                  </a:outerShdw>
                </a:effectLst>
              </a:rPr>
              <a:t>Often renders at higher shading rate even if perceptual unnoticeable</a:t>
            </a:r>
          </a:p>
          <a:p>
            <a:pPr lvl="1"/>
            <a:endParaRPr lang="en-US" sz="1800" dirty="0">
              <a:solidFill>
                <a:schemeClr val="bg1"/>
              </a:solidFill>
              <a:effectLst>
                <a:outerShdw blurRad="38100" dist="38100" dir="2700000" algn="tl">
                  <a:srgbClr val="000000">
                    <a:alpha val="43137"/>
                  </a:srgbClr>
                </a:outerShdw>
              </a:effectLst>
            </a:endParaRPr>
          </a:p>
        </p:txBody>
      </p:sp>
      <p:sp>
        <p:nvSpPr>
          <p:cNvPr id="28" name="Oval 27">
            <a:extLst>
              <a:ext uri="{FF2B5EF4-FFF2-40B4-BE49-F238E27FC236}">
                <a16:creationId xmlns:a16="http://schemas.microsoft.com/office/drawing/2014/main" id="{BC1A8086-34FF-4451-B17A-E6596A9E6EEC}"/>
              </a:ext>
            </a:extLst>
          </p:cNvPr>
          <p:cNvSpPr/>
          <p:nvPr/>
        </p:nvSpPr>
        <p:spPr>
          <a:xfrm rot="4629169">
            <a:off x="1325881" y="641304"/>
            <a:ext cx="1150620" cy="8382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a16="http://schemas.microsoft.com/office/drawing/2014/main" id="{B64B59E8-C183-4F5A-A04E-885D5552A887}"/>
              </a:ext>
            </a:extLst>
          </p:cNvPr>
          <p:cNvSpPr/>
          <p:nvPr/>
        </p:nvSpPr>
        <p:spPr>
          <a:xfrm rot="8328717">
            <a:off x="10214541" y="426312"/>
            <a:ext cx="1444411" cy="108638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a:extLst>
              <a:ext uri="{FF2B5EF4-FFF2-40B4-BE49-F238E27FC236}">
                <a16:creationId xmlns:a16="http://schemas.microsoft.com/office/drawing/2014/main" id="{6646E198-50F2-4F7E-8A2A-57CCDADAE8C2}"/>
              </a:ext>
            </a:extLst>
          </p:cNvPr>
          <p:cNvSpPr/>
          <p:nvPr/>
        </p:nvSpPr>
        <p:spPr>
          <a:xfrm>
            <a:off x="7627622" y="3428996"/>
            <a:ext cx="2476498" cy="8382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5FDA927-378F-4DF0-86B3-6D4DBB337A8A}"/>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52760914"/>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water, sitting, boat, table&#10;&#10;Description automatically generated">
            <a:extLst>
              <a:ext uri="{FF2B5EF4-FFF2-40B4-BE49-F238E27FC236}">
                <a16:creationId xmlns:a16="http://schemas.microsoft.com/office/drawing/2014/main" id="{15C2AB1D-3800-43D1-A2A9-018F21CAB3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4" y="0"/>
            <a:ext cx="6095996" cy="3428998"/>
          </a:xfrm>
          <a:prstGeom prst="rect">
            <a:avLst/>
          </a:prstGeom>
        </p:spPr>
      </p:pic>
      <p:sp>
        <p:nvSpPr>
          <p:cNvPr id="5" name="Content Placeholder 2">
            <a:extLst>
              <a:ext uri="{FF2B5EF4-FFF2-40B4-BE49-F238E27FC236}">
                <a16:creationId xmlns:a16="http://schemas.microsoft.com/office/drawing/2014/main" id="{3BDBE98E-4787-46FF-8E4E-D7C71E885949}"/>
              </a:ext>
            </a:extLst>
          </p:cNvPr>
          <p:cNvSpPr txBox="1">
            <a:spLocks/>
          </p:cNvSpPr>
          <p:nvPr/>
        </p:nvSpPr>
        <p:spPr>
          <a:xfrm>
            <a:off x="0" y="3428998"/>
            <a:ext cx="6095992" cy="3428998"/>
          </a:xfrm>
          <a:prstGeom prst="rect">
            <a:avLst/>
          </a:prstGeom>
          <a:solidFill>
            <a:srgbClr val="080808">
              <a:alpha val="67059"/>
            </a:srgbClr>
          </a:solidFill>
        </p:spPr>
        <p:txBody>
          <a:bodyPr vert="horz" lIns="91440" tIns="45720" rIns="91440" bIns="45720" rtlCol="0">
            <a:noAutofit/>
          </a:bodyPr>
          <a:lstStyle>
            <a:lvl1pPr marL="231775" indent="-231775" algn="l" defTabSz="914400" rtl="0" eaLnBrk="1" latinLnBrk="0" hangingPunct="1">
              <a:lnSpc>
                <a:spcPct val="90000"/>
              </a:lnSpc>
              <a:spcBef>
                <a:spcPts val="1000"/>
              </a:spcBef>
              <a:buClr>
                <a:schemeClr val="accent4"/>
              </a:buClr>
              <a:buFont typeface="Arial" panose="020B0604020202020204" pitchFamily="34" charset="0"/>
              <a:buChar char="•"/>
              <a:tabLst/>
              <a:defRPr sz="1800" kern="1200">
                <a:solidFill>
                  <a:schemeClr val="tx1"/>
                </a:solidFill>
                <a:latin typeface="+mn-lt"/>
                <a:ea typeface="+mn-ea"/>
                <a:cs typeface="+mn-cs"/>
              </a:defRPr>
            </a:lvl1pPr>
            <a:lvl2pPr marL="465138" indent="-233363" algn="l" defTabSz="914400" rtl="0" eaLnBrk="1" latinLnBrk="0" hangingPunct="1">
              <a:lnSpc>
                <a:spcPct val="90000"/>
              </a:lnSpc>
              <a:spcBef>
                <a:spcPts val="500"/>
              </a:spcBef>
              <a:buClr>
                <a:schemeClr val="accent4"/>
              </a:buClr>
              <a:buFont typeface="System Font Regular"/>
              <a:buChar char="–"/>
              <a:tabLst/>
              <a:defRPr sz="1600" kern="1200">
                <a:solidFill>
                  <a:schemeClr val="tx1"/>
                </a:solidFill>
                <a:latin typeface="+mn-lt"/>
                <a:ea typeface="+mn-ea"/>
                <a:cs typeface="+mn-cs"/>
              </a:defRPr>
            </a:lvl2pPr>
            <a:lvl3pPr marL="687388" indent="-222250"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3pPr>
            <a:lvl4pPr marL="919163" indent="-231775" algn="l" defTabSz="914400" rtl="0" eaLnBrk="1" latinLnBrk="0" hangingPunct="1">
              <a:lnSpc>
                <a:spcPct val="90000"/>
              </a:lnSpc>
              <a:spcBef>
                <a:spcPts val="500"/>
              </a:spcBef>
              <a:buClr>
                <a:schemeClr val="accent4"/>
              </a:buClr>
              <a:buFont typeface="System Font Regular"/>
              <a:buChar char="–"/>
              <a:tabLst/>
              <a:defRPr sz="1400" kern="1200">
                <a:solidFill>
                  <a:schemeClr val="tx1"/>
                </a:solidFill>
                <a:latin typeface="+mn-lt"/>
                <a:ea typeface="+mn-ea"/>
                <a:cs typeface="+mn-cs"/>
              </a:defRPr>
            </a:lvl4pPr>
            <a:lvl5pPr marL="1152525" indent="-233363" algn="l" defTabSz="914400" rtl="0" eaLnBrk="1" latinLnBrk="0" hangingPunct="1">
              <a:lnSpc>
                <a:spcPct val="90000"/>
              </a:lnSpc>
              <a:spcBef>
                <a:spcPts val="500"/>
              </a:spcBef>
              <a:buClr>
                <a:schemeClr val="accent4"/>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chemeClr val="bg1"/>
                </a:solidFill>
                <a:effectLst>
                  <a:outerShdw blurRad="38100" dist="38100" dir="2700000" algn="tl">
                    <a:srgbClr val="000000">
                      <a:alpha val="43137"/>
                    </a:srgbClr>
                  </a:outerShdw>
                </a:effectLst>
              </a:rPr>
              <a:t>Separate VRS for VFX</a:t>
            </a:r>
          </a:p>
          <a:p>
            <a:pPr lvl="1"/>
            <a:r>
              <a:rPr lang="en-US" sz="1800" dirty="0">
                <a:solidFill>
                  <a:schemeClr val="bg1"/>
                </a:solidFill>
                <a:effectLst>
                  <a:outerShdw blurRad="38100" dist="38100" dir="2700000" algn="tl">
                    <a:srgbClr val="000000">
                      <a:alpha val="43137"/>
                    </a:srgbClr>
                  </a:outerShdw>
                </a:effectLst>
              </a:rPr>
              <a:t>Use History Trans Mask to derive imperceptible VRS rate for Transparent objects</a:t>
            </a:r>
          </a:p>
          <a:p>
            <a:pPr lvl="2"/>
            <a:r>
              <a:rPr lang="en-US" sz="1800" dirty="0">
                <a:solidFill>
                  <a:schemeClr val="bg1"/>
                </a:solidFill>
                <a:effectLst>
                  <a:outerShdw blurRad="38100" dist="38100" dir="2700000" algn="tl">
                    <a:srgbClr val="000000">
                      <a:alpha val="43137"/>
                    </a:srgbClr>
                  </a:outerShdw>
                </a:effectLst>
              </a:rPr>
              <a:t>Trans mask is </a:t>
            </a:r>
            <a:r>
              <a:rPr lang="en-US" sz="1800" dirty="0" err="1">
                <a:solidFill>
                  <a:schemeClr val="bg1"/>
                </a:solidFill>
                <a:effectLst>
                  <a:outerShdw blurRad="38100" dist="38100" dir="2700000" algn="tl">
                    <a:srgbClr val="000000">
                      <a:alpha val="43137"/>
                    </a:srgbClr>
                  </a:outerShdw>
                </a:effectLst>
              </a:rPr>
              <a:t>luma</a:t>
            </a:r>
            <a:r>
              <a:rPr lang="en-US" sz="1800" dirty="0">
                <a:solidFill>
                  <a:schemeClr val="bg1"/>
                </a:solidFill>
                <a:effectLst>
                  <a:outerShdw blurRad="38100" dist="38100" dir="2700000" algn="tl">
                    <a:srgbClr val="000000">
                      <a:alpha val="43137"/>
                    </a:srgbClr>
                  </a:outerShdw>
                </a:effectLst>
              </a:rPr>
              <a:t> difference between opaque and transparent draws</a:t>
            </a:r>
          </a:p>
          <a:p>
            <a:pPr lvl="2"/>
            <a:r>
              <a:rPr lang="en-US" sz="1800" dirty="0">
                <a:solidFill>
                  <a:schemeClr val="bg1"/>
                </a:solidFill>
                <a:effectLst>
                  <a:outerShdw blurRad="38100" dist="38100" dir="2700000" algn="tl">
                    <a:srgbClr val="000000">
                      <a:alpha val="43137"/>
                    </a:srgbClr>
                  </a:outerShdw>
                </a:effectLst>
              </a:rPr>
              <a:t>Used for TAA [JIM17]</a:t>
            </a:r>
          </a:p>
          <a:p>
            <a:r>
              <a:rPr lang="en-US" dirty="0">
                <a:solidFill>
                  <a:schemeClr val="bg1"/>
                </a:solidFill>
                <a:effectLst>
                  <a:outerShdw blurRad="38100" dist="38100" dir="2700000" algn="tl">
                    <a:srgbClr val="000000">
                      <a:alpha val="43137"/>
                    </a:srgbClr>
                  </a:outerShdw>
                </a:effectLst>
              </a:rPr>
              <a:t>Needs offscreen target </a:t>
            </a:r>
          </a:p>
          <a:p>
            <a:pPr lvl="1"/>
            <a:r>
              <a:rPr lang="en-US" sz="1800" dirty="0">
                <a:solidFill>
                  <a:schemeClr val="bg1"/>
                </a:solidFill>
                <a:effectLst>
                  <a:outerShdw blurRad="38100" dist="38100" dir="2700000" algn="tl">
                    <a:srgbClr val="000000">
                      <a:alpha val="43137"/>
                    </a:srgbClr>
                  </a:outerShdw>
                </a:effectLst>
              </a:rPr>
              <a:t>No way to fill holes due to SW VRS Stencil cull</a:t>
            </a:r>
          </a:p>
          <a:p>
            <a:pPr lvl="1"/>
            <a:r>
              <a:rPr lang="en-US" sz="1800" dirty="0">
                <a:solidFill>
                  <a:schemeClr val="bg1"/>
                </a:solidFill>
                <a:effectLst>
                  <a:outerShdw blurRad="38100" dist="38100" dir="2700000" algn="tl">
                    <a:srgbClr val="000000">
                      <a:alpha val="43137"/>
                    </a:srgbClr>
                  </a:outerShdw>
                </a:effectLst>
              </a:rPr>
              <a:t>HW VRS could just duplicate samples</a:t>
            </a:r>
          </a:p>
          <a:p>
            <a:pPr lvl="1"/>
            <a:endParaRPr lang="en-US" sz="1800" dirty="0">
              <a:solidFill>
                <a:schemeClr val="bg1"/>
              </a:solidFill>
              <a:effectLst>
                <a:outerShdw blurRad="38100" dist="38100" dir="2700000" algn="tl">
                  <a:srgbClr val="000000">
                    <a:alpha val="43137"/>
                  </a:srgbClr>
                </a:outerShdw>
              </a:effectLst>
            </a:endParaRPr>
          </a:p>
        </p:txBody>
      </p:sp>
      <p:pic>
        <p:nvPicPr>
          <p:cNvPr id="7" name="Picture 6" descr="A sunset in the dark&#10;&#10;Description automatically generated">
            <a:extLst>
              <a:ext uri="{FF2B5EF4-FFF2-40B4-BE49-F238E27FC236}">
                <a16:creationId xmlns:a16="http://schemas.microsoft.com/office/drawing/2014/main" id="{7ECD55F3-1119-4030-B076-776966C32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5997" y="3428998"/>
            <a:ext cx="6095998" cy="3428999"/>
          </a:xfrm>
          <a:prstGeom prst="rect">
            <a:avLst/>
          </a:prstGeom>
        </p:spPr>
      </p:pic>
      <p:pic>
        <p:nvPicPr>
          <p:cNvPr id="8" name="Picture 7" descr="A picture containing outdoor, forest, water, field&#10;&#10;Description automatically generated">
            <a:extLst>
              <a:ext uri="{FF2B5EF4-FFF2-40B4-BE49-F238E27FC236}">
                <a16:creationId xmlns:a16="http://schemas.microsoft.com/office/drawing/2014/main" id="{B92CCAFE-68AC-423E-B689-24213C165D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6095999" cy="3428999"/>
          </a:xfrm>
          <a:prstGeom prst="rect">
            <a:avLst/>
          </a:prstGeom>
        </p:spPr>
      </p:pic>
    </p:spTree>
    <p:extLst>
      <p:ext uri="{BB962C8B-B14F-4D97-AF65-F5344CB8AC3E}">
        <p14:creationId xmlns:p14="http://schemas.microsoft.com/office/powerpoint/2010/main" val="2141052917"/>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Future Development</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a:xfrm>
            <a:off x="447039" y="1828800"/>
            <a:ext cx="11219181" cy="4091354"/>
          </a:xfrm>
        </p:spPr>
        <p:txBody>
          <a:bodyPr>
            <a:normAutofit fontScale="92500" lnSpcReduction="20000"/>
          </a:bodyPr>
          <a:lstStyle/>
          <a:p>
            <a:r>
              <a:rPr lang="en-US" dirty="0"/>
              <a:t>Dynamic VRS</a:t>
            </a:r>
          </a:p>
          <a:p>
            <a:pPr lvl="1"/>
            <a:r>
              <a:rPr lang="en-US" dirty="0"/>
              <a:t>Prefer shading rate scaling over resolution</a:t>
            </a:r>
          </a:p>
          <a:p>
            <a:pPr lvl="2"/>
            <a:r>
              <a:rPr lang="en-US" dirty="0"/>
              <a:t>Silhouette preservation</a:t>
            </a:r>
          </a:p>
          <a:p>
            <a:r>
              <a:rPr lang="en-US" dirty="0"/>
              <a:t>Enable more </a:t>
            </a:r>
            <a:r>
              <a:rPr lang="en-US" dirty="0" err="1"/>
              <a:t>PostFx</a:t>
            </a:r>
            <a:r>
              <a:rPr lang="en-US" dirty="0"/>
              <a:t> steps for VRS</a:t>
            </a:r>
          </a:p>
          <a:p>
            <a:pPr lvl="1"/>
            <a:r>
              <a:rPr lang="en-US" dirty="0"/>
              <a:t>Potential to scale better than DRS</a:t>
            </a:r>
          </a:p>
          <a:p>
            <a:pPr lvl="1"/>
            <a:r>
              <a:rPr lang="en-US" dirty="0"/>
              <a:t>Deblock / Final resolve after </a:t>
            </a:r>
            <a:r>
              <a:rPr lang="en-US" dirty="0" err="1"/>
              <a:t>PostFx</a:t>
            </a:r>
            <a:endParaRPr lang="en-US" dirty="0"/>
          </a:p>
          <a:p>
            <a:r>
              <a:rPr lang="en-US" dirty="0"/>
              <a:t>VRS aware TAA resolve</a:t>
            </a:r>
          </a:p>
          <a:p>
            <a:pPr lvl="1"/>
            <a:r>
              <a:rPr lang="en-US" dirty="0"/>
              <a:t>Use subsamples directly</a:t>
            </a:r>
          </a:p>
          <a:p>
            <a:pPr lvl="1"/>
            <a:r>
              <a:rPr lang="en-US" dirty="0"/>
              <a:t>Skip deblocking pass</a:t>
            </a:r>
          </a:p>
          <a:p>
            <a:r>
              <a:rPr lang="en-US" dirty="0"/>
              <a:t>Switch low quad occupancy draws to deferred style rendering</a:t>
            </a:r>
          </a:p>
          <a:p>
            <a:pPr lvl="1"/>
            <a:r>
              <a:rPr lang="en-US" dirty="0"/>
              <a:t>Deferred methods avoid quad occupancy problem</a:t>
            </a:r>
          </a:p>
          <a:p>
            <a:pPr lvl="1"/>
            <a:r>
              <a:rPr lang="en-US" dirty="0"/>
              <a:t>Analyze tiles and use mix of stenciling &amp; indirect dispatch to split based on efficiency</a:t>
            </a:r>
          </a:p>
          <a:p>
            <a:pPr lvl="2"/>
            <a:r>
              <a:rPr lang="en-US" dirty="0"/>
              <a:t>Forward Rendering</a:t>
            </a:r>
          </a:p>
          <a:p>
            <a:pPr lvl="2"/>
            <a:r>
              <a:rPr lang="en-US" dirty="0"/>
              <a:t>Visibility Buffer Deferred rendering</a:t>
            </a:r>
          </a:p>
          <a:p>
            <a:r>
              <a:rPr lang="en-US" dirty="0"/>
              <a:t>Switch Dynamic Resolution Scaling to uniform scaling</a:t>
            </a:r>
          </a:p>
          <a:p>
            <a:pPr lvl="1"/>
            <a:r>
              <a:rPr lang="en-US" dirty="0"/>
              <a:t>Expecting higher quad occupancy</a:t>
            </a:r>
          </a:p>
        </p:txBody>
      </p:sp>
    </p:spTree>
    <p:extLst>
      <p:ext uri="{BB962C8B-B14F-4D97-AF65-F5344CB8AC3E}">
        <p14:creationId xmlns:p14="http://schemas.microsoft.com/office/powerpoint/2010/main" val="821796116"/>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31562DC-3057-4342-8A77-AD4A7D5B6FAE}"/>
              </a:ext>
            </a:extLst>
          </p:cNvPr>
          <p:cNvSpPr>
            <a:spLocks noGrp="1"/>
          </p:cNvSpPr>
          <p:nvPr>
            <p:ph type="body" sz="quarter" idx="11"/>
          </p:nvPr>
        </p:nvSpPr>
        <p:spPr/>
        <p:txBody>
          <a:bodyPr>
            <a:normAutofit/>
          </a:bodyPr>
          <a:lstStyle/>
          <a:p>
            <a:r>
              <a:rPr lang="en-US" sz="2000" dirty="0" err="1"/>
              <a:t>Sw</a:t>
            </a:r>
            <a:r>
              <a:rPr lang="en-US" sz="2000" dirty="0"/>
              <a:t> </a:t>
            </a:r>
            <a:r>
              <a:rPr lang="en-US" sz="2000" dirty="0" err="1"/>
              <a:t>vrs</a:t>
            </a:r>
            <a:endParaRPr lang="en-US" sz="2000" dirty="0"/>
          </a:p>
        </p:txBody>
      </p:sp>
      <p:sp>
        <p:nvSpPr>
          <p:cNvPr id="5" name="Text Placeholder 4">
            <a:extLst>
              <a:ext uri="{FF2B5EF4-FFF2-40B4-BE49-F238E27FC236}">
                <a16:creationId xmlns:a16="http://schemas.microsoft.com/office/drawing/2014/main" id="{069F245C-90E7-4241-8BA6-4CD90D2BCE4F}"/>
              </a:ext>
            </a:extLst>
          </p:cNvPr>
          <p:cNvSpPr>
            <a:spLocks noGrp="1"/>
          </p:cNvSpPr>
          <p:nvPr>
            <p:ph type="body" sz="quarter" idx="12"/>
          </p:nvPr>
        </p:nvSpPr>
        <p:spPr/>
        <p:txBody>
          <a:bodyPr/>
          <a:lstStyle/>
          <a:p>
            <a:r>
              <a:rPr lang="en-US" dirty="0"/>
              <a:t>Conclusion</a:t>
            </a:r>
          </a:p>
        </p:txBody>
      </p:sp>
    </p:spTree>
    <p:extLst>
      <p:ext uri="{BB962C8B-B14F-4D97-AF65-F5344CB8AC3E}">
        <p14:creationId xmlns:p14="http://schemas.microsoft.com/office/powerpoint/2010/main" val="1834701797"/>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Pick and Choose parts of SW VRS Pipeline</a:t>
            </a:r>
          </a:p>
        </p:txBody>
      </p:sp>
      <p:graphicFrame>
        <p:nvGraphicFramePr>
          <p:cNvPr id="6" name="Table 5">
            <a:extLst>
              <a:ext uri="{FF2B5EF4-FFF2-40B4-BE49-F238E27FC236}">
                <a16:creationId xmlns:a16="http://schemas.microsoft.com/office/drawing/2014/main" id="{C1124183-2497-445D-A40B-C9FEB4F1253B}"/>
              </a:ext>
            </a:extLst>
          </p:cNvPr>
          <p:cNvGraphicFramePr>
            <a:graphicFrameLocks noGrp="1"/>
          </p:cNvGraphicFramePr>
          <p:nvPr>
            <p:extLst>
              <p:ext uri="{D42A27DB-BD31-4B8C-83A1-F6EECF244321}">
                <p14:modId xmlns:p14="http://schemas.microsoft.com/office/powerpoint/2010/main" val="561581099"/>
              </p:ext>
            </p:extLst>
          </p:nvPr>
        </p:nvGraphicFramePr>
        <p:xfrm>
          <a:off x="499290" y="1868602"/>
          <a:ext cx="11193420" cy="2800755"/>
        </p:xfrm>
        <a:graphic>
          <a:graphicData uri="http://schemas.openxmlformats.org/drawingml/2006/table">
            <a:tbl>
              <a:tblPr firstRow="1" firstCol="1" bandRow="1">
                <a:tableStyleId>{5C22544A-7EE6-4342-B048-85BDC9FD1C3A}</a:tableStyleId>
              </a:tblPr>
              <a:tblGrid>
                <a:gridCol w="2238684">
                  <a:extLst>
                    <a:ext uri="{9D8B030D-6E8A-4147-A177-3AD203B41FA5}">
                      <a16:colId xmlns:a16="http://schemas.microsoft.com/office/drawing/2014/main" val="2167293692"/>
                    </a:ext>
                  </a:extLst>
                </a:gridCol>
                <a:gridCol w="2238684">
                  <a:extLst>
                    <a:ext uri="{9D8B030D-6E8A-4147-A177-3AD203B41FA5}">
                      <a16:colId xmlns:a16="http://schemas.microsoft.com/office/drawing/2014/main" val="4269345410"/>
                    </a:ext>
                  </a:extLst>
                </a:gridCol>
                <a:gridCol w="2238684">
                  <a:extLst>
                    <a:ext uri="{9D8B030D-6E8A-4147-A177-3AD203B41FA5}">
                      <a16:colId xmlns:a16="http://schemas.microsoft.com/office/drawing/2014/main" val="911146595"/>
                    </a:ext>
                  </a:extLst>
                </a:gridCol>
                <a:gridCol w="2238684">
                  <a:extLst>
                    <a:ext uri="{9D8B030D-6E8A-4147-A177-3AD203B41FA5}">
                      <a16:colId xmlns:a16="http://schemas.microsoft.com/office/drawing/2014/main" val="1242896732"/>
                    </a:ext>
                  </a:extLst>
                </a:gridCol>
                <a:gridCol w="2238684">
                  <a:extLst>
                    <a:ext uri="{9D8B030D-6E8A-4147-A177-3AD203B41FA5}">
                      <a16:colId xmlns:a16="http://schemas.microsoft.com/office/drawing/2014/main" val="633756463"/>
                    </a:ext>
                  </a:extLst>
                </a:gridCol>
              </a:tblGrid>
              <a:tr h="560151">
                <a:tc>
                  <a:txBody>
                    <a:bodyPr/>
                    <a:lstStyle/>
                    <a:p>
                      <a:pPr algn="ctr" fontAlgn="b"/>
                      <a:r>
                        <a:rPr lang="en-US" sz="1800" b="1" u="none" strike="noStrike" dirty="0">
                          <a:solidFill>
                            <a:schemeClr val="bg1"/>
                          </a:solidFill>
                          <a:effectLst/>
                          <a:latin typeface="+mj-lt"/>
                        </a:rPr>
                        <a:t>Render Pass</a:t>
                      </a:r>
                      <a:endParaRPr lang="en-US" sz="1800" b="1" i="0" u="none" strike="noStrike" dirty="0">
                        <a:solidFill>
                          <a:schemeClr val="bg1"/>
                        </a:solidFill>
                        <a:effectLst/>
                        <a:latin typeface="+mj-lt"/>
                      </a:endParaRPr>
                    </a:p>
                  </a:txBody>
                  <a:tcPr marL="9525" marR="9525" marT="9525" marB="0" anchor="ctr"/>
                </a:tc>
                <a:tc>
                  <a:txBody>
                    <a:bodyPr/>
                    <a:lstStyle/>
                    <a:p>
                      <a:pPr algn="ctr" fontAlgn="b"/>
                      <a:r>
                        <a:rPr lang="en-US" sz="1800" b="1" i="0" u="none" strike="noStrike" dirty="0">
                          <a:solidFill>
                            <a:schemeClr val="bg1"/>
                          </a:solidFill>
                          <a:effectLst/>
                          <a:latin typeface="+mj-lt"/>
                        </a:rPr>
                        <a:t>MSAA </a:t>
                      </a:r>
                      <a:r>
                        <a:rPr lang="en-US" sz="1800" b="1" i="0" u="none" strike="noStrike" dirty="0" err="1">
                          <a:solidFill>
                            <a:schemeClr val="bg1"/>
                          </a:solidFill>
                          <a:effectLst/>
                          <a:latin typeface="+mj-lt"/>
                        </a:rPr>
                        <a:t>Prepass</a:t>
                      </a:r>
                      <a:endParaRPr lang="en-US" sz="1800" b="1" i="0" u="none" strike="noStrike" dirty="0">
                        <a:solidFill>
                          <a:schemeClr val="bg1"/>
                        </a:solidFill>
                        <a:effectLst/>
                        <a:latin typeface="+mj-lt"/>
                      </a:endParaRP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800" b="1" u="none" strike="noStrike" kern="1200" dirty="0">
                          <a:solidFill>
                            <a:schemeClr val="bg1"/>
                          </a:solidFill>
                          <a:effectLst/>
                          <a:latin typeface="+mj-lt"/>
                          <a:ea typeface="+mn-ea"/>
                          <a:cs typeface="+mn-cs"/>
                        </a:rPr>
                        <a:t>Wave Compaction</a:t>
                      </a:r>
                      <a:endParaRPr lang="en-US" sz="1800" b="1" i="0" u="none" strike="noStrike" dirty="0">
                        <a:solidFill>
                          <a:schemeClr val="bg1"/>
                        </a:solidFill>
                        <a:effectLst/>
                        <a:latin typeface="+mj-lt"/>
                      </a:endParaRPr>
                    </a:p>
                  </a:txBody>
                  <a:tcPr marL="9525" marR="9525" marT="9525" marB="0" anchor="ctr"/>
                </a:tc>
                <a:tc>
                  <a:txBody>
                    <a:bodyPr/>
                    <a:lstStyle/>
                    <a:p>
                      <a:pPr algn="ctr" fontAlgn="b"/>
                      <a:r>
                        <a:rPr lang="en-US" sz="1800" b="1" u="none" strike="noStrike" dirty="0">
                          <a:solidFill>
                            <a:schemeClr val="bg1"/>
                          </a:solidFill>
                          <a:effectLst/>
                          <a:latin typeface="+mj-lt"/>
                        </a:rPr>
                        <a:t>VRS Draws </a:t>
                      </a:r>
                      <a:endParaRPr lang="en-US" sz="1800" b="1" i="0" u="none" strike="noStrike" dirty="0">
                        <a:solidFill>
                          <a:schemeClr val="bg1"/>
                        </a:solidFill>
                        <a:effectLst/>
                        <a:latin typeface="+mj-lt"/>
                      </a:endParaRPr>
                    </a:p>
                  </a:txBody>
                  <a:tcPr marL="11511" marR="11511" marT="11511" marB="0" anchor="ctr"/>
                </a:tc>
                <a:tc>
                  <a:txBody>
                    <a:bodyPr/>
                    <a:lstStyle/>
                    <a:p>
                      <a:pPr algn="ctr" fontAlgn="b"/>
                      <a:r>
                        <a:rPr lang="en-US" sz="1800" b="1" u="none" strike="noStrike" dirty="0">
                          <a:solidFill>
                            <a:schemeClr val="bg1"/>
                          </a:solidFill>
                          <a:effectLst/>
                          <a:latin typeface="+mj-lt"/>
                        </a:rPr>
                        <a:t>VRS Masked </a:t>
                      </a:r>
                      <a:r>
                        <a:rPr lang="en-US" sz="1800" b="1" u="none" strike="noStrike" dirty="0" err="1">
                          <a:solidFill>
                            <a:schemeClr val="bg1"/>
                          </a:solidFill>
                          <a:effectLst/>
                          <a:latin typeface="+mj-lt"/>
                        </a:rPr>
                        <a:t>PostFx</a:t>
                      </a:r>
                      <a:endParaRPr lang="en-US" sz="1800" b="1" i="0" u="none" strike="noStrike" dirty="0">
                        <a:solidFill>
                          <a:schemeClr val="bg1"/>
                        </a:solidFill>
                        <a:effectLst/>
                        <a:latin typeface="+mj-lt"/>
                      </a:endParaRPr>
                    </a:p>
                  </a:txBody>
                  <a:tcPr marL="11511" marR="11511" marT="11511" marB="0" anchor="ctr"/>
                </a:tc>
                <a:extLst>
                  <a:ext uri="{0D108BD9-81ED-4DB2-BD59-A6C34878D82A}">
                    <a16:rowId xmlns:a16="http://schemas.microsoft.com/office/drawing/2014/main" val="3362579796"/>
                  </a:ext>
                </a:extLst>
              </a:tr>
              <a:tr h="560151">
                <a:tc>
                  <a:txBody>
                    <a:bodyPr/>
                    <a:lstStyle/>
                    <a:p>
                      <a:pPr algn="ctr" fontAlgn="b"/>
                      <a:r>
                        <a:rPr lang="en-US" sz="1800" b="1" i="0" u="none" strike="noStrike" dirty="0">
                          <a:solidFill>
                            <a:schemeClr val="bg1"/>
                          </a:solidFill>
                          <a:effectLst/>
                          <a:latin typeface="+mn-lt"/>
                        </a:rPr>
                        <a:t>Forward+</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 (+++ trans)</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a:t>
                      </a:r>
                    </a:p>
                  </a:txBody>
                  <a:tcPr marL="9525" marR="9525" marT="9525" marB="0" anchor="ctr"/>
                </a:tc>
                <a:extLst>
                  <a:ext uri="{0D108BD9-81ED-4DB2-BD59-A6C34878D82A}">
                    <a16:rowId xmlns:a16="http://schemas.microsoft.com/office/drawing/2014/main" val="1780673208"/>
                  </a:ext>
                </a:extLst>
              </a:tr>
              <a:tr h="560151">
                <a:tc>
                  <a:txBody>
                    <a:bodyPr/>
                    <a:lstStyle/>
                    <a:p>
                      <a:pPr algn="ctr" fontAlgn="b"/>
                      <a:r>
                        <a:rPr lang="en-US" sz="1800" b="1" i="0" u="none" strike="noStrike" dirty="0">
                          <a:solidFill>
                            <a:schemeClr val="bg1"/>
                          </a:solidFill>
                          <a:effectLst/>
                          <a:latin typeface="+mn-lt"/>
                        </a:rPr>
                        <a:t>Deferred</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N/A (+++ trans)</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a:t>
                      </a:r>
                    </a:p>
                  </a:txBody>
                  <a:tcPr marL="9525" marR="9525" marT="9525" marB="0" anchor="ctr"/>
                </a:tc>
                <a:extLst>
                  <a:ext uri="{0D108BD9-81ED-4DB2-BD59-A6C34878D82A}">
                    <a16:rowId xmlns:a16="http://schemas.microsoft.com/office/drawing/2014/main" val="4265550543"/>
                  </a:ext>
                </a:extLst>
              </a:tr>
              <a:tr h="560151">
                <a:tc>
                  <a:txBody>
                    <a:bodyPr/>
                    <a:lstStyle/>
                    <a:p>
                      <a:pPr algn="ctr" fontAlgn="b"/>
                      <a:r>
                        <a:rPr lang="en-US" sz="1800" b="1" i="0" u="none" strike="noStrike" dirty="0">
                          <a:solidFill>
                            <a:schemeClr val="bg1"/>
                          </a:solidFill>
                          <a:effectLst/>
                          <a:latin typeface="+mn-lt"/>
                        </a:rPr>
                        <a:t>Visibility Buffer</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a:t>
                      </a:r>
                    </a:p>
                  </a:txBody>
                  <a:tcPr marL="9525" marR="9525" marT="9525" marB="0" anchor="ctr"/>
                </a:tc>
                <a:extLst>
                  <a:ext uri="{0D108BD9-81ED-4DB2-BD59-A6C34878D82A}">
                    <a16:rowId xmlns:a16="http://schemas.microsoft.com/office/drawing/2014/main" val="268422450"/>
                  </a:ext>
                </a:extLst>
              </a:tr>
              <a:tr h="560151">
                <a:tc>
                  <a:txBody>
                    <a:bodyPr/>
                    <a:lstStyle/>
                    <a:p>
                      <a:pPr algn="ctr" fontAlgn="b"/>
                      <a:r>
                        <a:rPr lang="en-US" sz="1800" b="1" i="0" u="none" strike="noStrike" dirty="0">
                          <a:solidFill>
                            <a:schemeClr val="bg1"/>
                          </a:solidFill>
                          <a:effectLst/>
                          <a:latin typeface="+mn-lt"/>
                        </a:rPr>
                        <a:t>Raytracing</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N/A</a:t>
                      </a:r>
                    </a:p>
                  </a:txBody>
                  <a:tcPr marL="9525" marR="9525" marT="9525" marB="0" anchor="ctr"/>
                </a:tc>
                <a:tc>
                  <a:txBody>
                    <a:bodyPr/>
                    <a:lstStyle/>
                    <a:p>
                      <a:pPr algn="ctr" fontAlgn="b"/>
                      <a:r>
                        <a:rPr lang="en-US" sz="1800" b="0" i="0" u="none" strike="noStrike" dirty="0">
                          <a:solidFill>
                            <a:srgbClr val="000000"/>
                          </a:solidFill>
                          <a:effectLst/>
                          <a:latin typeface="Calibri" panose="020F0502020204030204" pitchFamily="34" charset="0"/>
                        </a:rPr>
                        <a:t>+++</a:t>
                      </a:r>
                    </a:p>
                  </a:txBody>
                  <a:tcPr marL="9525" marR="9525" marT="9525" marB="0" anchor="ctr"/>
                </a:tc>
                <a:extLst>
                  <a:ext uri="{0D108BD9-81ED-4DB2-BD59-A6C34878D82A}">
                    <a16:rowId xmlns:a16="http://schemas.microsoft.com/office/drawing/2014/main" val="2941293188"/>
                  </a:ext>
                </a:extLst>
              </a:tr>
            </a:tbl>
          </a:graphicData>
        </a:graphic>
      </p:graphicFrame>
      <p:sp>
        <p:nvSpPr>
          <p:cNvPr id="8" name="Content Placeholder 2">
            <a:extLst>
              <a:ext uri="{FF2B5EF4-FFF2-40B4-BE49-F238E27FC236}">
                <a16:creationId xmlns:a16="http://schemas.microsoft.com/office/drawing/2014/main" id="{A2419E03-D9A3-4D3E-BA7F-B3A08F6AA271}"/>
              </a:ext>
            </a:extLst>
          </p:cNvPr>
          <p:cNvSpPr>
            <a:spLocks noGrp="1"/>
          </p:cNvSpPr>
          <p:nvPr>
            <p:ph idx="1"/>
          </p:nvPr>
        </p:nvSpPr>
        <p:spPr>
          <a:xfrm>
            <a:off x="499290" y="5006340"/>
            <a:ext cx="11245669" cy="1150620"/>
          </a:xfrm>
        </p:spPr>
        <p:txBody>
          <a:bodyPr>
            <a:normAutofit/>
          </a:bodyPr>
          <a:lstStyle/>
          <a:p>
            <a:r>
              <a:rPr lang="en-US" dirty="0"/>
              <a:t>Keep your resolution steps higher</a:t>
            </a:r>
          </a:p>
          <a:p>
            <a:r>
              <a:rPr lang="en-US" dirty="0"/>
              <a:t>Target higher resolutions</a:t>
            </a:r>
          </a:p>
          <a:p>
            <a:r>
              <a:rPr lang="en-US" dirty="0"/>
              <a:t>Great for high PPI devices</a:t>
            </a:r>
          </a:p>
        </p:txBody>
      </p:sp>
    </p:spTree>
    <p:extLst>
      <p:ext uri="{BB962C8B-B14F-4D97-AF65-F5344CB8AC3E}">
        <p14:creationId xmlns:p14="http://schemas.microsoft.com/office/powerpoint/2010/main" val="1261817032"/>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person, uniform, wearing&#10;&#10;Description automatically generated">
            <a:extLst>
              <a:ext uri="{FF2B5EF4-FFF2-40B4-BE49-F238E27FC236}">
                <a16:creationId xmlns:a16="http://schemas.microsoft.com/office/drawing/2014/main" id="{584E4090-1EBE-4930-925B-D547C7DCD5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Title 1">
            <a:extLst>
              <a:ext uri="{FF2B5EF4-FFF2-40B4-BE49-F238E27FC236}">
                <a16:creationId xmlns:a16="http://schemas.microsoft.com/office/drawing/2014/main" id="{5EC1DABE-5AFB-4F4B-B5AC-CE5AD4588582}"/>
              </a:ext>
            </a:extLst>
          </p:cNvPr>
          <p:cNvSpPr txBox="1">
            <a:spLocks/>
          </p:cNvSpPr>
          <p:nvPr/>
        </p:nvSpPr>
        <p:spPr>
          <a:xfrm>
            <a:off x="0" y="2539999"/>
            <a:ext cx="12192000" cy="1683658"/>
          </a:xfrm>
          <a:prstGeom prst="rect">
            <a:avLst/>
          </a:prstGeom>
          <a:solidFill>
            <a:srgbClr val="080808">
              <a:alpha val="80000"/>
            </a:srgbClr>
          </a:solidFill>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4400" kern="1200">
                <a:solidFill>
                  <a:schemeClr val="bg1"/>
                </a:solidFill>
                <a:effectLst>
                  <a:outerShdw blurRad="38100" dist="38100" dir="2700000" algn="tl">
                    <a:srgbClr val="000000">
                      <a:alpha val="43137"/>
                    </a:srgbClr>
                  </a:outerShdw>
                </a:effectLst>
                <a:latin typeface="+mj-lt"/>
                <a:ea typeface="+mj-ea"/>
                <a:cs typeface="+mj-cs"/>
              </a:defRPr>
            </a:lvl1pPr>
          </a:lstStyle>
          <a:p>
            <a:r>
              <a:rPr lang="en-US" sz="11500" dirty="0"/>
              <a:t>JOIN US</a:t>
            </a:r>
            <a:endParaRPr lang="en-US" dirty="0"/>
          </a:p>
        </p:txBody>
      </p:sp>
      <p:sp>
        <p:nvSpPr>
          <p:cNvPr id="9" name="Title 1">
            <a:extLst>
              <a:ext uri="{FF2B5EF4-FFF2-40B4-BE49-F238E27FC236}">
                <a16:creationId xmlns:a16="http://schemas.microsoft.com/office/drawing/2014/main" id="{5C35E75D-501B-4EB4-9BC6-F688570A2B34}"/>
              </a:ext>
            </a:extLst>
          </p:cNvPr>
          <p:cNvSpPr txBox="1">
            <a:spLocks/>
          </p:cNvSpPr>
          <p:nvPr/>
        </p:nvSpPr>
        <p:spPr>
          <a:xfrm>
            <a:off x="0" y="5765800"/>
            <a:ext cx="12192000" cy="1095487"/>
          </a:xfrm>
          <a:prstGeom prst="rect">
            <a:avLst/>
          </a:prstGeom>
          <a:solidFill>
            <a:srgbClr val="080808">
              <a:alpha val="80000"/>
            </a:srgbClr>
          </a:solidFill>
        </p:spPr>
        <p:txBody>
          <a:bodyPr vert="horz" lIns="91440" tIns="45720" rIns="91440" bIns="45720" rtlCol="0" anchor="ctr">
            <a:normAutofit fontScale="97500"/>
          </a:bodyPr>
          <a:lstStyle>
            <a:lvl1pPr algn="ctr" defTabSz="914400" rtl="0" eaLnBrk="1" latinLnBrk="0" hangingPunct="1">
              <a:lnSpc>
                <a:spcPct val="90000"/>
              </a:lnSpc>
              <a:spcBef>
                <a:spcPct val="0"/>
              </a:spcBef>
              <a:buNone/>
              <a:defRPr sz="6000" kern="1200">
                <a:solidFill>
                  <a:schemeClr val="bg1"/>
                </a:solidFill>
                <a:effectLst>
                  <a:outerShdw blurRad="38100" dist="38100" dir="2700000" algn="tl">
                    <a:srgbClr val="000000">
                      <a:alpha val="43137"/>
                    </a:srgbClr>
                  </a:outerShdw>
                </a:effectLst>
                <a:latin typeface="+mj-lt"/>
                <a:ea typeface="+mj-ea"/>
                <a:cs typeface="+mj-cs"/>
              </a:defRPr>
            </a:lvl1pPr>
          </a:lstStyle>
          <a:p>
            <a:r>
              <a:rPr lang="en-US" sz="5500" dirty="0"/>
              <a:t>www.activisionblizzard.com/careers</a:t>
            </a:r>
            <a:endParaRPr lang="en-US" sz="2400" dirty="0"/>
          </a:p>
        </p:txBody>
      </p:sp>
      <p:sp>
        <p:nvSpPr>
          <p:cNvPr id="5" name="TextBox 4">
            <a:extLst>
              <a:ext uri="{FF2B5EF4-FFF2-40B4-BE49-F238E27FC236}">
                <a16:creationId xmlns:a16="http://schemas.microsoft.com/office/drawing/2014/main" id="{F19ED0DC-B54B-47A4-99B6-6644C62837E1}"/>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1314331626"/>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building, indoor, person, train&#10;&#10;Description automatically generated">
            <a:extLst>
              <a:ext uri="{FF2B5EF4-FFF2-40B4-BE49-F238E27FC236}">
                <a16:creationId xmlns:a16="http://schemas.microsoft.com/office/drawing/2014/main" id="{E874C0A0-883F-4094-B2B1-A460DE0B68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0" y="2539999"/>
            <a:ext cx="12192000" cy="1521505"/>
          </a:xfrm>
          <a:solidFill>
            <a:srgbClr val="080808">
              <a:alpha val="50196"/>
            </a:srgbClr>
          </a:solidFill>
        </p:spPr>
        <p:txBody>
          <a:bodyPr>
            <a:normAutofit fontScale="90000"/>
          </a:bodyPr>
          <a:lstStyle/>
          <a:p>
            <a:pPr algn="ctr"/>
            <a:r>
              <a:rPr lang="en-US" sz="11500" dirty="0"/>
              <a:t>Q&amp;A</a:t>
            </a:r>
            <a:endParaRPr lang="en-US" dirty="0"/>
          </a:p>
        </p:txBody>
      </p:sp>
      <p:sp>
        <p:nvSpPr>
          <p:cNvPr id="6" name="Title 1"/>
          <p:cNvSpPr txBox="1">
            <a:spLocks/>
          </p:cNvSpPr>
          <p:nvPr/>
        </p:nvSpPr>
        <p:spPr>
          <a:xfrm>
            <a:off x="0" y="0"/>
            <a:ext cx="12192000" cy="790687"/>
          </a:xfrm>
          <a:prstGeom prst="rect">
            <a:avLst/>
          </a:prstGeom>
          <a:solidFill>
            <a:srgbClr val="080808">
              <a:alpha val="50196"/>
            </a:srgbClr>
          </a:solidFill>
        </p:spPr>
        <p:txBody>
          <a:bodyPr vert="horz" lIns="91440" tIns="45720" rIns="91440" bIns="45720" rtlCol="0" anchor="ctr">
            <a:normAutofit fontScale="97500"/>
          </a:bodyPr>
          <a:lstStyle>
            <a:lvl1pPr algn="ctr" defTabSz="914400" rtl="0" eaLnBrk="1" latinLnBrk="0" hangingPunct="1">
              <a:lnSpc>
                <a:spcPct val="90000"/>
              </a:lnSpc>
              <a:spcBef>
                <a:spcPct val="0"/>
              </a:spcBef>
              <a:buNone/>
              <a:defRPr sz="6000" kern="1200">
                <a:solidFill>
                  <a:schemeClr val="bg1"/>
                </a:solidFill>
                <a:effectLst>
                  <a:outerShdw blurRad="38100" dist="38100" dir="2700000" algn="tl">
                    <a:srgbClr val="000000">
                      <a:alpha val="43137"/>
                    </a:srgbClr>
                  </a:outerShdw>
                </a:effectLst>
                <a:latin typeface="+mj-lt"/>
                <a:ea typeface="+mj-ea"/>
                <a:cs typeface="+mj-cs"/>
              </a:defRPr>
            </a:lvl1pPr>
          </a:lstStyle>
          <a:p>
            <a:r>
              <a:rPr lang="en-US" sz="4000" dirty="0"/>
              <a:t>research.activision.com</a:t>
            </a:r>
            <a:endParaRPr lang="en-US" sz="1800" dirty="0"/>
          </a:p>
        </p:txBody>
      </p:sp>
      <p:sp>
        <p:nvSpPr>
          <p:cNvPr id="7" name="Title 1"/>
          <p:cNvSpPr txBox="1">
            <a:spLocks/>
          </p:cNvSpPr>
          <p:nvPr/>
        </p:nvSpPr>
        <p:spPr>
          <a:xfrm>
            <a:off x="0" y="5972536"/>
            <a:ext cx="12192000" cy="896221"/>
          </a:xfrm>
          <a:prstGeom prst="rect">
            <a:avLst/>
          </a:prstGeom>
          <a:solidFill>
            <a:srgbClr val="080808">
              <a:alpha val="50196"/>
            </a:srgbClr>
          </a:solidFill>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bg1"/>
                </a:solidFill>
                <a:effectLst>
                  <a:outerShdw blurRad="38100" dist="38100" dir="2700000" algn="tl">
                    <a:srgbClr val="000000">
                      <a:alpha val="43137"/>
                    </a:srgbClr>
                  </a:outerShdw>
                </a:effectLst>
                <a:latin typeface="+mj-lt"/>
                <a:ea typeface="+mj-ea"/>
                <a:cs typeface="+mj-cs"/>
              </a:defRPr>
            </a:lvl1pPr>
          </a:lstStyle>
          <a:p>
            <a:r>
              <a:rPr lang="en-US" sz="3200" dirty="0"/>
              <a:t>michal@infinityward.com</a:t>
            </a:r>
          </a:p>
          <a:p>
            <a:r>
              <a:rPr lang="en-US" sz="3200" dirty="0"/>
              <a:t>    @</a:t>
            </a:r>
            <a:r>
              <a:rPr lang="en-US" sz="3200" dirty="0" err="1"/>
              <a:t>MichalDrobot</a:t>
            </a:r>
            <a:endParaRPr lang="en-US" sz="1600" dirty="0"/>
          </a:p>
        </p:txBody>
      </p:sp>
      <p:pic>
        <p:nvPicPr>
          <p:cNvPr id="8" name="Picture 2" descr="https://cdn1.iconfinder.com/data/icons/logotypes/32/twitter-128.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38487" y="6420646"/>
            <a:ext cx="419336" cy="41933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F8ABEF56-3869-4BE9-8A5D-F024708F806E}"/>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3007816721"/>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9C5D-47DE-4A39-A065-9877E885EC16}"/>
              </a:ext>
            </a:extLst>
          </p:cNvPr>
          <p:cNvSpPr>
            <a:spLocks noGrp="1"/>
          </p:cNvSpPr>
          <p:nvPr>
            <p:ph type="title"/>
          </p:nvPr>
        </p:nvSpPr>
        <p:spPr/>
        <p:txBody>
          <a:bodyPr>
            <a:normAutofit fontScale="90000"/>
          </a:bodyPr>
          <a:lstStyle/>
          <a:p>
            <a:r>
              <a:rPr lang="en-US" dirty="0"/>
              <a:t>References</a:t>
            </a:r>
          </a:p>
        </p:txBody>
      </p:sp>
      <p:sp>
        <p:nvSpPr>
          <p:cNvPr id="3" name="Content Placeholder 2">
            <a:extLst>
              <a:ext uri="{FF2B5EF4-FFF2-40B4-BE49-F238E27FC236}">
                <a16:creationId xmlns:a16="http://schemas.microsoft.com/office/drawing/2014/main" id="{0245931C-8276-44C3-9F93-B5567C3A9027}"/>
              </a:ext>
            </a:extLst>
          </p:cNvPr>
          <p:cNvSpPr>
            <a:spLocks noGrp="1"/>
          </p:cNvSpPr>
          <p:nvPr>
            <p:ph idx="1"/>
          </p:nvPr>
        </p:nvSpPr>
        <p:spPr>
          <a:xfrm>
            <a:off x="447039" y="1828800"/>
            <a:ext cx="11219181" cy="4091354"/>
          </a:xfrm>
        </p:spPr>
        <p:txBody>
          <a:bodyPr>
            <a:normAutofit lnSpcReduction="10000"/>
          </a:bodyPr>
          <a:lstStyle/>
          <a:p>
            <a:r>
              <a:rPr lang="en-US" sz="1600" dirty="0"/>
              <a:t>[AALT15] </a:t>
            </a:r>
            <a:r>
              <a:rPr lang="en-US" sz="1600" dirty="0">
                <a:hlinkClick r:id="rId2"/>
              </a:rPr>
              <a:t>GPU-Driven Rendering Pipelines</a:t>
            </a:r>
            <a:r>
              <a:rPr lang="en-US" sz="1600" dirty="0"/>
              <a:t>, Sebastian Aaltonen, Ulrich </a:t>
            </a:r>
            <a:r>
              <a:rPr lang="en-US" sz="1600" dirty="0" err="1"/>
              <a:t>Haar</a:t>
            </a:r>
            <a:r>
              <a:rPr lang="en-US" sz="1600" dirty="0"/>
              <a:t>, </a:t>
            </a:r>
            <a:r>
              <a:rPr lang="en-US" sz="1600" dirty="0" err="1"/>
              <a:t>Siggraph</a:t>
            </a:r>
            <a:r>
              <a:rPr lang="en-US" sz="1600" dirty="0"/>
              <a:t> 2015</a:t>
            </a:r>
          </a:p>
          <a:p>
            <a:r>
              <a:rPr lang="en-US" sz="1600" dirty="0"/>
              <a:t>[AMD20] </a:t>
            </a:r>
            <a:r>
              <a:rPr lang="en-US" dirty="0">
                <a:hlinkClick r:id="rId3"/>
              </a:rPr>
              <a:t>DirectX®12 Ultimate Blog Post</a:t>
            </a:r>
            <a:r>
              <a:rPr lang="en-US" dirty="0"/>
              <a:t>, AMD, GPU Open 2020</a:t>
            </a:r>
          </a:p>
          <a:p>
            <a:r>
              <a:rPr lang="en-US" sz="1600" dirty="0"/>
              <a:t>[BAV13] </a:t>
            </a:r>
            <a:r>
              <a:rPr lang="en-US" sz="1600" dirty="0">
                <a:hlinkClick r:id="rId4"/>
              </a:rPr>
              <a:t>Particle Shadows &amp; Cache-Efficient Post-Processing</a:t>
            </a:r>
            <a:r>
              <a:rPr lang="en-US" sz="1600" dirty="0"/>
              <a:t>, Louis </a:t>
            </a:r>
            <a:r>
              <a:rPr lang="en-US" sz="1600" dirty="0" err="1"/>
              <a:t>Bavoil</a:t>
            </a:r>
            <a:r>
              <a:rPr lang="en-US" sz="1600" dirty="0"/>
              <a:t>, GDC 2013</a:t>
            </a:r>
          </a:p>
          <a:p>
            <a:r>
              <a:rPr lang="en-US" sz="1600" dirty="0"/>
              <a:t>[DRO14] </a:t>
            </a:r>
            <a:r>
              <a:rPr lang="en-US" sz="1600" dirty="0">
                <a:hlinkClick r:id="rId5"/>
              </a:rPr>
              <a:t>Hybrid Reconstruction Anti-Aliasing</a:t>
            </a:r>
            <a:r>
              <a:rPr lang="en-US" sz="1600" dirty="0"/>
              <a:t>, Michal Drobot, </a:t>
            </a:r>
            <a:r>
              <a:rPr lang="en-US" sz="1600" dirty="0" err="1"/>
              <a:t>Siggraph</a:t>
            </a:r>
            <a:r>
              <a:rPr lang="en-US" sz="1600" dirty="0"/>
              <a:t> 2014</a:t>
            </a:r>
          </a:p>
          <a:p>
            <a:r>
              <a:rPr lang="en-US" sz="1600" dirty="0"/>
              <a:t>[DRO17] </a:t>
            </a:r>
            <a:r>
              <a:rPr lang="en-US" sz="1600" dirty="0">
                <a:hlinkClick r:id="rId6"/>
              </a:rPr>
              <a:t>Rendering of Call of Duty : Infinite Warfare</a:t>
            </a:r>
            <a:r>
              <a:rPr lang="en-US" sz="1600" dirty="0"/>
              <a:t>, Michal Drobot, Digital Dragons 2017</a:t>
            </a:r>
          </a:p>
          <a:p>
            <a:r>
              <a:rPr lang="en-US" sz="1600" dirty="0"/>
              <a:t>[DX19] </a:t>
            </a:r>
            <a:r>
              <a:rPr lang="en-US" sz="1600" dirty="0">
                <a:hlinkClick r:id="rId7"/>
              </a:rPr>
              <a:t>Variable Rate Shading: a scalpel in a world of sledgehammers</a:t>
            </a:r>
            <a:r>
              <a:rPr lang="en-US" sz="1600" dirty="0"/>
              <a:t>, MSFT DirectX Blog, 2019</a:t>
            </a:r>
          </a:p>
          <a:p>
            <a:r>
              <a:rPr lang="en-US" sz="1600" dirty="0"/>
              <a:t>[DX20] </a:t>
            </a:r>
            <a:r>
              <a:rPr lang="en-US" sz="1600" dirty="0">
                <a:hlinkClick r:id="rId8"/>
              </a:rPr>
              <a:t>Iterating on Variable Rate Shading in Gears Tactics</a:t>
            </a:r>
            <a:r>
              <a:rPr lang="en-US" sz="1600" dirty="0"/>
              <a:t>, MSFT DirectX Blog, 2020</a:t>
            </a:r>
          </a:p>
          <a:p>
            <a:r>
              <a:rPr lang="en-US" sz="1600" dirty="0"/>
              <a:t>[JIM17] </a:t>
            </a:r>
            <a:r>
              <a:rPr lang="en-US" sz="1600" dirty="0">
                <a:hlinkClick r:id="rId9"/>
              </a:rPr>
              <a:t>Dynamic Temporal antialiasing and up-sampling in Call of Duty</a:t>
            </a:r>
            <a:r>
              <a:rPr lang="en-US" sz="1600" dirty="0"/>
              <a:t>, Jorge Jimenez, Digital Dragons 2017</a:t>
            </a:r>
          </a:p>
          <a:p>
            <a:r>
              <a:rPr lang="en-US" sz="1600" dirty="0"/>
              <a:t>[LEI19] </a:t>
            </a:r>
            <a:r>
              <a:rPr lang="en-US" sz="1600" dirty="0">
                <a:hlinkClick r:id="rId10"/>
              </a:rPr>
              <a:t>Visually Lossless Content and Motion Adaptive Shading in Games</a:t>
            </a:r>
            <a:r>
              <a:rPr lang="en-US" sz="1600" dirty="0"/>
              <a:t>, Lei Yang et al., ACM I3D 2019</a:t>
            </a:r>
          </a:p>
          <a:p>
            <a:r>
              <a:rPr lang="en-US" sz="1600" dirty="0"/>
              <a:t>[NV19] </a:t>
            </a:r>
            <a:r>
              <a:rPr lang="en-US" sz="1600" dirty="0">
                <a:hlinkClick r:id="rId11"/>
              </a:rPr>
              <a:t>VRWorks - Variable Rate Shading (VRS)</a:t>
            </a:r>
            <a:r>
              <a:rPr lang="en-US" sz="1600" dirty="0"/>
              <a:t>, VRWorks Post, Nvidia, 2019</a:t>
            </a:r>
          </a:p>
          <a:p>
            <a:r>
              <a:rPr lang="en-US" sz="1600" dirty="0"/>
              <a:t>[VAI14] </a:t>
            </a:r>
            <a:r>
              <a:rPr lang="en-US" sz="1600" dirty="0">
                <a:hlinkClick r:id="rId12"/>
              </a:rPr>
              <a:t>Coarse Pixel Shading</a:t>
            </a:r>
            <a:r>
              <a:rPr lang="en-US" sz="1600" dirty="0"/>
              <a:t>, Karthik Vaidyanathan et al., HPG2014</a:t>
            </a:r>
          </a:p>
          <a:p>
            <a:r>
              <a:rPr lang="en-US" sz="1600" dirty="0"/>
              <a:t>[WEB] </a:t>
            </a:r>
            <a:r>
              <a:rPr lang="en-US" sz="1600" dirty="0">
                <a:hlinkClick r:id="rId13"/>
              </a:rPr>
              <a:t>Weber Law</a:t>
            </a:r>
            <a:r>
              <a:rPr lang="en-US" sz="1600" dirty="0"/>
              <a:t>, Erns Heinrich Weber</a:t>
            </a:r>
          </a:p>
        </p:txBody>
      </p:sp>
    </p:spTree>
    <p:extLst>
      <p:ext uri="{BB962C8B-B14F-4D97-AF65-F5344CB8AC3E}">
        <p14:creationId xmlns:p14="http://schemas.microsoft.com/office/powerpoint/2010/main" val="791552320"/>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31562DC-3057-4342-8A77-AD4A7D5B6FAE}"/>
              </a:ext>
            </a:extLst>
          </p:cNvPr>
          <p:cNvSpPr>
            <a:spLocks noGrp="1"/>
          </p:cNvSpPr>
          <p:nvPr>
            <p:ph type="body" sz="quarter" idx="11"/>
          </p:nvPr>
        </p:nvSpPr>
        <p:spPr/>
        <p:txBody>
          <a:bodyPr>
            <a:normAutofit/>
          </a:bodyPr>
          <a:lstStyle/>
          <a:p>
            <a:r>
              <a:rPr lang="en-US" sz="2000" dirty="0"/>
              <a:t>BONUS</a:t>
            </a:r>
          </a:p>
        </p:txBody>
      </p:sp>
      <p:sp>
        <p:nvSpPr>
          <p:cNvPr id="5" name="Text Placeholder 4">
            <a:extLst>
              <a:ext uri="{FF2B5EF4-FFF2-40B4-BE49-F238E27FC236}">
                <a16:creationId xmlns:a16="http://schemas.microsoft.com/office/drawing/2014/main" id="{069F245C-90E7-4241-8BA6-4CD90D2BCE4F}"/>
              </a:ext>
            </a:extLst>
          </p:cNvPr>
          <p:cNvSpPr>
            <a:spLocks noGrp="1"/>
          </p:cNvSpPr>
          <p:nvPr>
            <p:ph type="body" sz="quarter" idx="12"/>
          </p:nvPr>
        </p:nvSpPr>
        <p:spPr/>
        <p:txBody>
          <a:bodyPr/>
          <a:lstStyle/>
          <a:p>
            <a:r>
              <a:rPr lang="en-US" dirty="0"/>
              <a:t>Image Comparisons</a:t>
            </a:r>
          </a:p>
        </p:txBody>
      </p:sp>
    </p:spTree>
    <p:extLst>
      <p:ext uri="{BB962C8B-B14F-4D97-AF65-F5344CB8AC3E}">
        <p14:creationId xmlns:p14="http://schemas.microsoft.com/office/powerpoint/2010/main" val="1661988232"/>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building, small, room, sitting&#10;&#10;Description automatically generated">
            <a:extLst>
              <a:ext uri="{FF2B5EF4-FFF2-40B4-BE49-F238E27FC236}">
                <a16:creationId xmlns:a16="http://schemas.microsoft.com/office/drawing/2014/main" id="{C9A72F51-0CC2-432E-90AB-66F930493C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49B78A75-075E-4C2C-9586-810D688126AB}"/>
              </a:ext>
            </a:extLst>
          </p:cNvPr>
          <p:cNvSpPr txBox="1"/>
          <p:nvPr/>
        </p:nvSpPr>
        <p:spPr>
          <a:xfrm>
            <a:off x="0" y="0"/>
            <a:ext cx="1435008" cy="461665"/>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100% 4K</a:t>
            </a:r>
          </a:p>
        </p:txBody>
      </p:sp>
      <p:sp>
        <p:nvSpPr>
          <p:cNvPr id="4" name="TextBox 3">
            <a:extLst>
              <a:ext uri="{FF2B5EF4-FFF2-40B4-BE49-F238E27FC236}">
                <a16:creationId xmlns:a16="http://schemas.microsoft.com/office/drawing/2014/main" id="{C35B6F9C-7035-47A1-8368-C299601B20EC}"/>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516400289"/>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building, small, sitting, room&#10;&#10;Description automatically generated">
            <a:extLst>
              <a:ext uri="{FF2B5EF4-FFF2-40B4-BE49-F238E27FC236}">
                <a16:creationId xmlns:a16="http://schemas.microsoft.com/office/drawing/2014/main" id="{525CCD91-639D-409F-A0C9-21E71FC367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49B78A75-075E-4C2C-9586-810D688126AB}"/>
              </a:ext>
            </a:extLst>
          </p:cNvPr>
          <p:cNvSpPr txBox="1"/>
          <p:nvPr/>
        </p:nvSpPr>
        <p:spPr>
          <a:xfrm>
            <a:off x="0" y="0"/>
            <a:ext cx="2153154" cy="461665"/>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100% 4K VRS</a:t>
            </a:r>
          </a:p>
        </p:txBody>
      </p:sp>
      <p:sp>
        <p:nvSpPr>
          <p:cNvPr id="4" name="TextBox 3">
            <a:extLst>
              <a:ext uri="{FF2B5EF4-FFF2-40B4-BE49-F238E27FC236}">
                <a16:creationId xmlns:a16="http://schemas.microsoft.com/office/drawing/2014/main" id="{4668219C-28A5-489E-BC28-A4123BE8611C}"/>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36723792"/>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building, room, sitting, dark&#10;&#10;Description automatically generated">
            <a:extLst>
              <a:ext uri="{FF2B5EF4-FFF2-40B4-BE49-F238E27FC236}">
                <a16:creationId xmlns:a16="http://schemas.microsoft.com/office/drawing/2014/main" id="{BB0D734D-0E2D-4E66-BDC9-94EA775C3E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49B78A75-075E-4C2C-9586-810D688126AB}"/>
              </a:ext>
            </a:extLst>
          </p:cNvPr>
          <p:cNvSpPr txBox="1"/>
          <p:nvPr/>
        </p:nvSpPr>
        <p:spPr>
          <a:xfrm>
            <a:off x="0" y="0"/>
            <a:ext cx="1263487" cy="461665"/>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50% 4K</a:t>
            </a:r>
          </a:p>
        </p:txBody>
      </p:sp>
      <p:sp>
        <p:nvSpPr>
          <p:cNvPr id="4" name="TextBox 3">
            <a:extLst>
              <a:ext uri="{FF2B5EF4-FFF2-40B4-BE49-F238E27FC236}">
                <a16:creationId xmlns:a16="http://schemas.microsoft.com/office/drawing/2014/main" id="{8C26DAC0-9E55-4B99-A229-DFFA3F65BA1D}"/>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001745702"/>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building, small, sitting, person&#10;&#10;Description automatically generated">
            <a:extLst>
              <a:ext uri="{FF2B5EF4-FFF2-40B4-BE49-F238E27FC236}">
                <a16:creationId xmlns:a16="http://schemas.microsoft.com/office/drawing/2014/main" id="{6959EDAB-6EEC-48FB-8380-209811F597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49B78A75-075E-4C2C-9586-810D688126AB}"/>
              </a:ext>
            </a:extLst>
          </p:cNvPr>
          <p:cNvSpPr txBox="1"/>
          <p:nvPr/>
        </p:nvSpPr>
        <p:spPr>
          <a:xfrm>
            <a:off x="0" y="0"/>
            <a:ext cx="1981633" cy="461665"/>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50% 4K VRS</a:t>
            </a:r>
          </a:p>
        </p:txBody>
      </p:sp>
      <p:sp>
        <p:nvSpPr>
          <p:cNvPr id="5" name="TextBox 4">
            <a:extLst>
              <a:ext uri="{FF2B5EF4-FFF2-40B4-BE49-F238E27FC236}">
                <a16:creationId xmlns:a16="http://schemas.microsoft.com/office/drawing/2014/main" id="{59CF4F84-A014-4E8F-A2C7-C5F99BDF1193}"/>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648171992"/>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building, room, small, sitting&#10;&#10;Description automatically generated">
            <a:extLst>
              <a:ext uri="{FF2B5EF4-FFF2-40B4-BE49-F238E27FC236}">
                <a16:creationId xmlns:a16="http://schemas.microsoft.com/office/drawing/2014/main" id="{1A793CE2-403F-4005-A956-383ED5D43A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49B78A75-075E-4C2C-9586-810D688126AB}"/>
              </a:ext>
            </a:extLst>
          </p:cNvPr>
          <p:cNvSpPr txBox="1"/>
          <p:nvPr/>
        </p:nvSpPr>
        <p:spPr>
          <a:xfrm>
            <a:off x="0" y="0"/>
            <a:ext cx="1744388" cy="461665"/>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100% 900p</a:t>
            </a:r>
          </a:p>
        </p:txBody>
      </p:sp>
      <p:sp>
        <p:nvSpPr>
          <p:cNvPr id="4" name="TextBox 3">
            <a:extLst>
              <a:ext uri="{FF2B5EF4-FFF2-40B4-BE49-F238E27FC236}">
                <a16:creationId xmlns:a16="http://schemas.microsoft.com/office/drawing/2014/main" id="{0B170DE2-E7FD-4AB0-99BA-3F8B85ABCC4B}"/>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982527480"/>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building, room, snow, small&#10;&#10;Description automatically generated">
            <a:extLst>
              <a:ext uri="{FF2B5EF4-FFF2-40B4-BE49-F238E27FC236}">
                <a16:creationId xmlns:a16="http://schemas.microsoft.com/office/drawing/2014/main" id="{D0EDB254-3C8C-40F4-AC82-D9B8678D07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49B78A75-075E-4C2C-9586-810D688126AB}"/>
              </a:ext>
            </a:extLst>
          </p:cNvPr>
          <p:cNvSpPr txBox="1"/>
          <p:nvPr/>
        </p:nvSpPr>
        <p:spPr>
          <a:xfrm>
            <a:off x="0" y="0"/>
            <a:ext cx="2291012" cy="461665"/>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50% 900p VRS</a:t>
            </a:r>
          </a:p>
        </p:txBody>
      </p:sp>
      <p:sp>
        <p:nvSpPr>
          <p:cNvPr id="5" name="TextBox 4">
            <a:extLst>
              <a:ext uri="{FF2B5EF4-FFF2-40B4-BE49-F238E27FC236}">
                <a16:creationId xmlns:a16="http://schemas.microsoft.com/office/drawing/2014/main" id="{8109794E-B79A-44E7-A15B-8CA66430B43E}"/>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1886686580"/>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room, small, person, sitting&#10;&#10;Description automatically generated">
            <a:extLst>
              <a:ext uri="{FF2B5EF4-FFF2-40B4-BE49-F238E27FC236}">
                <a16:creationId xmlns:a16="http://schemas.microsoft.com/office/drawing/2014/main" id="{C0BC08B0-A58D-4364-A120-8BEC2CD9C1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49B78A75-075E-4C2C-9586-810D688126AB}"/>
              </a:ext>
            </a:extLst>
          </p:cNvPr>
          <p:cNvSpPr txBox="1"/>
          <p:nvPr/>
        </p:nvSpPr>
        <p:spPr>
          <a:xfrm>
            <a:off x="0" y="0"/>
            <a:ext cx="1401346" cy="461665"/>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50% 900</a:t>
            </a:r>
          </a:p>
        </p:txBody>
      </p:sp>
      <p:sp>
        <p:nvSpPr>
          <p:cNvPr id="5" name="TextBox 4">
            <a:extLst>
              <a:ext uri="{FF2B5EF4-FFF2-40B4-BE49-F238E27FC236}">
                <a16:creationId xmlns:a16="http://schemas.microsoft.com/office/drawing/2014/main" id="{DF91AC00-9DF7-4FC8-8723-712F815B13A6}"/>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4136747015"/>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room, snow, sitting, person&#10;&#10;Description automatically generated">
            <a:extLst>
              <a:ext uri="{FF2B5EF4-FFF2-40B4-BE49-F238E27FC236}">
                <a16:creationId xmlns:a16="http://schemas.microsoft.com/office/drawing/2014/main" id="{96463421-44C6-4155-BEC7-2000A0A41B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49B78A75-075E-4C2C-9586-810D688126AB}"/>
              </a:ext>
            </a:extLst>
          </p:cNvPr>
          <p:cNvSpPr txBox="1"/>
          <p:nvPr/>
        </p:nvSpPr>
        <p:spPr>
          <a:xfrm>
            <a:off x="0" y="0"/>
            <a:ext cx="2291012" cy="461665"/>
          </a:xfrm>
          <a:prstGeom prst="rect">
            <a:avLst/>
          </a:prstGeom>
          <a:solidFill>
            <a:srgbClr val="000000">
              <a:alpha val="50196"/>
            </a:srgbClr>
          </a:solidFill>
        </p:spPr>
        <p:txBody>
          <a:bodyPr wrap="none" rtlCol="0">
            <a:spAutoFit/>
          </a:bodyPr>
          <a:lstStyle/>
          <a:p>
            <a:r>
              <a:rPr lang="en-US" sz="2400" dirty="0">
                <a:solidFill>
                  <a:schemeClr val="bg1"/>
                </a:solidFill>
                <a:effectLst>
                  <a:outerShdw blurRad="38100" dist="38100" dir="2700000" algn="tl">
                    <a:srgbClr val="000000">
                      <a:alpha val="43137"/>
                    </a:srgbClr>
                  </a:outerShdw>
                </a:effectLst>
              </a:rPr>
              <a:t>50% 900p VRS</a:t>
            </a:r>
          </a:p>
        </p:txBody>
      </p:sp>
      <p:sp>
        <p:nvSpPr>
          <p:cNvPr id="4" name="TextBox 3">
            <a:extLst>
              <a:ext uri="{FF2B5EF4-FFF2-40B4-BE49-F238E27FC236}">
                <a16:creationId xmlns:a16="http://schemas.microsoft.com/office/drawing/2014/main" id="{30A66629-2952-4D75-9FED-95951C1945C3}"/>
              </a:ext>
            </a:extLst>
          </p:cNvPr>
          <p:cNvSpPr txBox="1"/>
          <p:nvPr/>
        </p:nvSpPr>
        <p:spPr>
          <a:xfrm>
            <a:off x="10361050" y="6642556"/>
            <a:ext cx="1830950" cy="215444"/>
          </a:xfrm>
          <a:prstGeom prst="rect">
            <a:avLst/>
          </a:prstGeom>
          <a:noFill/>
        </p:spPr>
        <p:txBody>
          <a:bodyPr wrap="none" rtlCol="0">
            <a:spAutoFit/>
          </a:bodyPr>
          <a:lstStyle/>
          <a:p>
            <a:r>
              <a:rPr lang="en-US" sz="800" b="1" dirty="0">
                <a:solidFill>
                  <a:schemeClr val="bg1"/>
                </a:solidFill>
                <a:effectLst>
                  <a:outerShdw blurRad="38100" dist="38100" dir="2700000" algn="tl">
                    <a:srgbClr val="000000">
                      <a:alpha val="43137"/>
                    </a:srgbClr>
                  </a:outerShdw>
                </a:effectLst>
              </a:rPr>
              <a:t>© 2020 Activision Publishing, Inc</a:t>
            </a:r>
            <a:r>
              <a:rPr lang="en-US" sz="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65726357"/>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E46AA5-E9DE-49C2-8366-A1D6432881D0}"/>
              </a:ext>
            </a:extLst>
          </p:cNvPr>
          <p:cNvSpPr txBox="1"/>
          <p:nvPr/>
        </p:nvSpPr>
        <p:spPr>
          <a:xfrm>
            <a:off x="0" y="0"/>
            <a:ext cx="12192000" cy="6463308"/>
          </a:xfrm>
          <a:prstGeom prst="rect">
            <a:avLst/>
          </a:prstGeom>
          <a:solidFill>
            <a:schemeClr val="bg1">
              <a:lumMod val="95000"/>
            </a:schemeClr>
          </a:solidFill>
        </p:spPr>
        <p:txBody>
          <a:bodyPr wrap="square" rtlCol="0">
            <a:spAutoFit/>
          </a:bodyPr>
          <a:lstStyle/>
          <a:p>
            <a:r>
              <a:rPr lang="en-US" sz="900" dirty="0" err="1">
                <a:latin typeface="Courier New" panose="02070309020205020404" pitchFamily="49" charset="0"/>
                <a:cs typeface="Courier New" panose="02070309020205020404" pitchFamily="49" charset="0"/>
              </a:rPr>
              <a:t>uint</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prevVRSRate</a:t>
            </a:r>
            <a:r>
              <a:rPr lang="en-US" sz="900" dirty="0">
                <a:latin typeface="Courier New" panose="02070309020205020404" pitchFamily="49" charset="0"/>
                <a:cs typeface="Courier New" panose="02070309020205020404" pitchFamily="49" charset="0"/>
              </a:rPr>
              <a:t>         = </a:t>
            </a:r>
            <a:r>
              <a:rPr lang="en-US" sz="900" dirty="0" err="1">
                <a:latin typeface="Courier New" panose="02070309020205020404" pitchFamily="49" charset="0"/>
                <a:cs typeface="Courier New" panose="02070309020205020404" pitchFamily="49" charset="0"/>
              </a:rPr>
              <a:t>previousVRSTexture</a:t>
            </a:r>
            <a:r>
              <a:rPr lang="en-US" sz="900" dirty="0">
                <a:latin typeface="Courier New" panose="02070309020205020404" pitchFamily="49" charset="0"/>
                <a:cs typeface="Courier New" panose="02070309020205020404" pitchFamily="49" charset="0"/>
              </a:rPr>
              <a:t>[uint2( </a:t>
            </a:r>
            <a:r>
              <a:rPr lang="en-US" sz="900" dirty="0" err="1">
                <a:latin typeface="Courier New" panose="02070309020205020404" pitchFamily="49" charset="0"/>
                <a:cs typeface="Courier New" panose="02070309020205020404" pitchFamily="49" charset="0"/>
              </a:rPr>
              <a:t>historyTexcoord.x</a:t>
            </a:r>
            <a:r>
              <a:rPr lang="en-US" sz="900" dirty="0">
                <a:latin typeface="Courier New" panose="02070309020205020404" pitchFamily="49" charset="0"/>
                <a:cs typeface="Courier New" panose="02070309020205020404" pitchFamily="49" charset="0"/>
              </a:rPr>
              <a:t> * w, </a:t>
            </a:r>
            <a:r>
              <a:rPr lang="en-US" sz="900" dirty="0" err="1">
                <a:latin typeface="Courier New" panose="02070309020205020404" pitchFamily="49" charset="0"/>
                <a:cs typeface="Courier New" panose="02070309020205020404" pitchFamily="49" charset="0"/>
              </a:rPr>
              <a:t>historyTexcoord.y</a:t>
            </a:r>
            <a:r>
              <a:rPr lang="en-US" sz="900" dirty="0">
                <a:latin typeface="Courier New" panose="02070309020205020404" pitchFamily="49" charset="0"/>
                <a:cs typeface="Courier New" panose="02070309020205020404" pitchFamily="49" charset="0"/>
              </a:rPr>
              <a:t> * h)].x;</a:t>
            </a:r>
          </a:p>
          <a:p>
            <a:r>
              <a:rPr lang="en-US" sz="900" dirty="0" err="1">
                <a:latin typeface="Courier New" panose="02070309020205020404" pitchFamily="49" charset="0"/>
                <a:cs typeface="Courier New" panose="02070309020205020404" pitchFamily="49" charset="0"/>
              </a:rPr>
              <a:t>uint</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prevVRSRateMerged</a:t>
            </a:r>
            <a:r>
              <a:rPr lang="en-US" sz="900" dirty="0">
                <a:latin typeface="Courier New" panose="02070309020205020404" pitchFamily="49" charset="0"/>
                <a:cs typeface="Courier New" panose="02070309020205020404" pitchFamily="49" charset="0"/>
              </a:rPr>
              <a:t>   = ( </a:t>
            </a:r>
            <a:r>
              <a:rPr lang="en-US" sz="900" dirty="0" err="1">
                <a:latin typeface="Courier New" panose="02070309020205020404" pitchFamily="49" charset="0"/>
                <a:cs typeface="Courier New" panose="02070309020205020404" pitchFamily="49" charset="0"/>
              </a:rPr>
              <a:t>prevVRSRate</a:t>
            </a:r>
            <a:r>
              <a:rPr lang="en-US" sz="900" dirty="0">
                <a:latin typeface="Courier New" panose="02070309020205020404" pitchFamily="49" charset="0"/>
                <a:cs typeface="Courier New" panose="02070309020205020404" pitchFamily="49" charset="0"/>
              </a:rPr>
              <a:t> &gt;&gt; 4 | </a:t>
            </a:r>
            <a:r>
              <a:rPr lang="en-US" sz="900" dirty="0" err="1">
                <a:latin typeface="Courier New" panose="02070309020205020404" pitchFamily="49" charset="0"/>
                <a:cs typeface="Courier New" panose="02070309020205020404" pitchFamily="49" charset="0"/>
              </a:rPr>
              <a:t>prevVRSRate</a:t>
            </a:r>
            <a:r>
              <a:rPr lang="en-US" sz="900" dirty="0">
                <a:latin typeface="Courier New" panose="02070309020205020404" pitchFamily="49" charset="0"/>
                <a:cs typeface="Courier New" panose="02070309020205020404" pitchFamily="49" charset="0"/>
              </a:rPr>
              <a:t> );</a:t>
            </a:r>
          </a:p>
          <a:p>
            <a:r>
              <a:rPr lang="en-US" sz="900" dirty="0" err="1">
                <a:latin typeface="Courier New" panose="02070309020205020404" pitchFamily="49" charset="0"/>
                <a:cs typeface="Courier New" panose="02070309020205020404" pitchFamily="49" charset="0"/>
              </a:rPr>
              <a:t>prevVRSRateMerged</a:t>
            </a:r>
            <a:r>
              <a:rPr lang="en-US" sz="900" dirty="0">
                <a:latin typeface="Courier New" panose="02070309020205020404" pitchFamily="49" charset="0"/>
                <a:cs typeface="Courier New" panose="02070309020205020404" pitchFamily="49" charset="0"/>
              </a:rPr>
              <a:t>        = ( </a:t>
            </a:r>
            <a:r>
              <a:rPr lang="en-US" sz="900" dirty="0" err="1">
                <a:latin typeface="Courier New" panose="02070309020205020404" pitchFamily="49" charset="0"/>
                <a:cs typeface="Courier New" panose="02070309020205020404" pitchFamily="49" charset="0"/>
              </a:rPr>
              <a:t>prevVRSRateMerged</a:t>
            </a:r>
            <a:r>
              <a:rPr lang="en-US" sz="900" dirty="0">
                <a:latin typeface="Courier New" panose="02070309020205020404" pitchFamily="49" charset="0"/>
                <a:cs typeface="Courier New" panose="02070309020205020404" pitchFamily="49" charset="0"/>
              </a:rPr>
              <a:t> &gt;&gt; 2 | </a:t>
            </a:r>
            <a:r>
              <a:rPr lang="en-US" sz="900" dirty="0" err="1">
                <a:latin typeface="Courier New" panose="02070309020205020404" pitchFamily="49" charset="0"/>
                <a:cs typeface="Courier New" panose="02070309020205020404" pitchFamily="49" charset="0"/>
              </a:rPr>
              <a:t>prevVRSRateMerged</a:t>
            </a:r>
            <a:r>
              <a:rPr lang="en-US" sz="900" dirty="0">
                <a:latin typeface="Courier New" panose="02070309020205020404" pitchFamily="49" charset="0"/>
                <a:cs typeface="Courier New" panose="02070309020205020404" pitchFamily="49" charset="0"/>
              </a:rPr>
              <a:t> ) &amp; VRS_IB_MASK;</a:t>
            </a:r>
          </a:p>
          <a:p>
            <a:endParaRPr lang="en-US" sz="900" dirty="0">
              <a:latin typeface="Courier New" panose="02070309020205020404" pitchFamily="49" charset="0"/>
              <a:cs typeface="Courier New" panose="02070309020205020404" pitchFamily="49" charset="0"/>
            </a:endParaRPr>
          </a:p>
          <a:p>
            <a:r>
              <a:rPr lang="en-US" sz="900" dirty="0" err="1">
                <a:latin typeface="Courier New" panose="02070309020205020404" pitchFamily="49" charset="0"/>
                <a:cs typeface="Courier New" panose="02070309020205020404" pitchFamily="49" charset="0"/>
              </a:rPr>
              <a:t>uint</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quadVrsRate</a:t>
            </a:r>
            <a:r>
              <a:rPr lang="en-US" sz="900" dirty="0">
                <a:latin typeface="Courier New" panose="02070309020205020404" pitchFamily="49" charset="0"/>
                <a:cs typeface="Courier New" panose="02070309020205020404" pitchFamily="49" charset="0"/>
              </a:rPr>
              <a:t>         = </a:t>
            </a:r>
            <a:r>
              <a:rPr lang="en-US" sz="900" dirty="0" err="1">
                <a:latin typeface="Courier New" panose="02070309020205020404" pitchFamily="49" charset="0"/>
                <a:cs typeface="Courier New" panose="02070309020205020404" pitchFamily="49" charset="0"/>
              </a:rPr>
              <a:t>prevVRSRateMerged</a:t>
            </a:r>
            <a:r>
              <a:rPr lang="en-US" sz="900" dirty="0">
                <a:latin typeface="Courier New" panose="02070309020205020404" pitchFamily="49" charset="0"/>
                <a:cs typeface="Courier New" panose="02070309020205020404" pitchFamily="49" charset="0"/>
              </a:rPr>
              <a:t>;</a:t>
            </a:r>
          </a:p>
          <a:p>
            <a:r>
              <a:rPr lang="en-US" sz="900" dirty="0" err="1">
                <a:latin typeface="Courier New" panose="02070309020205020404" pitchFamily="49" charset="0"/>
                <a:cs typeface="Courier New" panose="02070309020205020404" pitchFamily="49" charset="0"/>
              </a:rPr>
              <a:t>uint</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subSampleMask</a:t>
            </a:r>
            <a:r>
              <a:rPr lang="en-US" sz="900" dirty="0">
                <a:latin typeface="Courier New" panose="02070309020205020404" pitchFamily="49" charset="0"/>
                <a:cs typeface="Courier New" panose="02070309020205020404" pitchFamily="49" charset="0"/>
              </a:rPr>
              <a:t>       = </a:t>
            </a:r>
            <a:r>
              <a:rPr lang="en-US" sz="900" dirty="0" err="1">
                <a:latin typeface="Courier New" panose="02070309020205020404" pitchFamily="49" charset="0"/>
                <a:cs typeface="Courier New" panose="02070309020205020404" pitchFamily="49" charset="0"/>
              </a:rPr>
              <a:t>getValidImageSampleMask</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quadVrsRate</a:t>
            </a:r>
            <a:r>
              <a:rPr lang="en-US" sz="900" dirty="0">
                <a:latin typeface="Courier New" panose="02070309020205020404" pitchFamily="49" charset="0"/>
                <a:cs typeface="Courier New" panose="02070309020205020404" pitchFamily="49" charset="0"/>
              </a:rPr>
              <a:t> ); // gets bitmask representation of valid samples with given VRS Rate</a:t>
            </a:r>
          </a:p>
          <a:p>
            <a:endParaRPr lang="en-US" sz="900" dirty="0">
              <a:latin typeface="Courier New" panose="02070309020205020404" pitchFamily="49" charset="0"/>
              <a:cs typeface="Courier New" panose="02070309020205020404" pitchFamily="49" charset="0"/>
            </a:endParaRPr>
          </a:p>
          <a:p>
            <a:r>
              <a:rPr lang="en-US" sz="900" dirty="0" err="1">
                <a:latin typeface="Courier New" panose="02070309020205020404" pitchFamily="49" charset="0"/>
                <a:cs typeface="Courier New" panose="02070309020205020404" pitchFamily="49" charset="0"/>
              </a:rPr>
              <a:t>uint</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fmask</a:t>
            </a:r>
            <a:r>
              <a:rPr lang="en-US" sz="900" dirty="0">
                <a:latin typeface="Courier New" panose="02070309020205020404" pitchFamily="49" charset="0"/>
                <a:cs typeface="Courier New" panose="02070309020205020404" pitchFamily="49" charset="0"/>
              </a:rPr>
              <a:t>               = </a:t>
            </a:r>
            <a:r>
              <a:rPr lang="en-US" sz="900" dirty="0" err="1">
                <a:latin typeface="Courier New" panose="02070309020205020404" pitchFamily="49" charset="0"/>
                <a:cs typeface="Courier New" panose="02070309020205020404" pitchFamily="49" charset="0"/>
              </a:rPr>
              <a:t>vBufferFMask</a:t>
            </a:r>
            <a:r>
              <a:rPr lang="en-US" sz="900" dirty="0">
                <a:latin typeface="Courier New" panose="02070309020205020404" pitchFamily="49" charset="0"/>
                <a:cs typeface="Courier New" panose="02070309020205020404" pitchFamily="49" charset="0"/>
              </a:rPr>
              <a:t>[</a:t>
            </a:r>
            <a:r>
              <a:rPr lang="en-US" sz="900" dirty="0" err="1">
                <a:latin typeface="Courier New" panose="02070309020205020404" pitchFamily="49" charset="0"/>
                <a:cs typeface="Courier New" panose="02070309020205020404" pitchFamily="49" charset="0"/>
              </a:rPr>
              <a:t>wpos</a:t>
            </a:r>
            <a:r>
              <a:rPr lang="en-US" sz="900" dirty="0">
                <a:latin typeface="Courier New" panose="02070309020205020404" pitchFamily="49" charset="0"/>
                <a:cs typeface="Courier New" panose="02070309020205020404" pitchFamily="49" charset="0"/>
              </a:rPr>
              <a:t>];</a:t>
            </a:r>
          </a:p>
          <a:p>
            <a:r>
              <a:rPr lang="en-US" sz="900" dirty="0" err="1">
                <a:latin typeface="Courier New" panose="02070309020205020404" pitchFamily="49" charset="0"/>
                <a:cs typeface="Courier New" panose="02070309020205020404" pitchFamily="49" charset="0"/>
              </a:rPr>
              <a:t>uint</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geoSubSampleMask</a:t>
            </a:r>
            <a:r>
              <a:rPr lang="en-US" sz="900" dirty="0">
                <a:latin typeface="Courier New" panose="02070309020205020404" pitchFamily="49" charset="0"/>
                <a:cs typeface="Courier New" panose="02070309020205020404" pitchFamily="49" charset="0"/>
              </a:rPr>
              <a:t>    = 0x0;</a:t>
            </a:r>
          </a:p>
          <a:p>
            <a:r>
              <a:rPr lang="en-US" sz="900" dirty="0" err="1">
                <a:latin typeface="Courier New" panose="02070309020205020404" pitchFamily="49" charset="0"/>
                <a:cs typeface="Courier New" panose="02070309020205020404" pitchFamily="49" charset="0"/>
              </a:rPr>
              <a:t>uint</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sampleMask</a:t>
            </a:r>
            <a:r>
              <a:rPr lang="en-US" sz="900" dirty="0">
                <a:latin typeface="Courier New" panose="02070309020205020404" pitchFamily="49" charset="0"/>
                <a:cs typeface="Courier New" panose="02070309020205020404" pitchFamily="49" charset="0"/>
              </a:rPr>
              <a:t>          = 0x0;</a:t>
            </a:r>
          </a:p>
          <a:p>
            <a:r>
              <a:rPr lang="en-US" sz="900" dirty="0" err="1">
                <a:latin typeface="Courier New" panose="02070309020205020404" pitchFamily="49" charset="0"/>
                <a:cs typeface="Courier New" panose="02070309020205020404" pitchFamily="49" charset="0"/>
              </a:rPr>
              <a:t>uint</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sampleIndirection</a:t>
            </a:r>
            <a:r>
              <a:rPr lang="en-US" sz="900" dirty="0">
                <a:latin typeface="Courier New" panose="02070309020205020404" pitchFamily="49" charset="0"/>
                <a:cs typeface="Courier New" panose="02070309020205020404" pitchFamily="49" charset="0"/>
              </a:rPr>
              <a:t>   = 0x0;</a:t>
            </a:r>
          </a:p>
          <a:p>
            <a:r>
              <a:rPr lang="en-US" sz="900" dirty="0" err="1">
                <a:latin typeface="Courier New" panose="02070309020205020404" pitchFamily="49" charset="0"/>
                <a:cs typeface="Courier New" panose="02070309020205020404" pitchFamily="49" charset="0"/>
              </a:rPr>
              <a:t>uint</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fragmentIndirection</a:t>
            </a:r>
            <a:r>
              <a:rPr lang="en-US" sz="900" dirty="0">
                <a:latin typeface="Courier New" panose="02070309020205020404" pitchFamily="49" charset="0"/>
                <a:cs typeface="Courier New" panose="02070309020205020404" pitchFamily="49" charset="0"/>
              </a:rPr>
              <a:t> = 0x0;</a:t>
            </a:r>
          </a:p>
          <a:p>
            <a:endParaRPr lang="en-US" sz="900" dirty="0">
              <a:latin typeface="Courier New" panose="02070309020205020404" pitchFamily="49" charset="0"/>
              <a:cs typeface="Courier New" panose="02070309020205020404" pitchFamily="49" charset="0"/>
            </a:endParaRPr>
          </a:p>
          <a:p>
            <a:r>
              <a:rPr lang="en-US" sz="900" dirty="0">
                <a:latin typeface="Courier New" panose="02070309020205020404" pitchFamily="49" charset="0"/>
                <a:cs typeface="Courier New" panose="02070309020205020404" pitchFamily="49" charset="0"/>
              </a:rPr>
              <a:t>// Need to rewrite </a:t>
            </a:r>
            <a:r>
              <a:rPr lang="en-US" sz="900" dirty="0" err="1">
                <a:latin typeface="Courier New" panose="02070309020205020404" pitchFamily="49" charset="0"/>
                <a:cs typeface="Courier New" panose="02070309020205020404" pitchFamily="49" charset="0"/>
              </a:rPr>
              <a:t>fmask</a:t>
            </a:r>
            <a:r>
              <a:rPr lang="en-US" sz="900" dirty="0">
                <a:latin typeface="Courier New" panose="02070309020205020404" pitchFamily="49" charset="0"/>
                <a:cs typeface="Courier New" panose="02070309020205020404" pitchFamily="49" charset="0"/>
              </a:rPr>
              <a:t> from </a:t>
            </a:r>
            <a:r>
              <a:rPr lang="en-US" sz="900" dirty="0" err="1">
                <a:latin typeface="Courier New" panose="02070309020205020404" pitchFamily="49" charset="0"/>
                <a:cs typeface="Courier New" panose="02070309020205020404" pitchFamily="49" charset="0"/>
              </a:rPr>
              <a:t>prepass</a:t>
            </a:r>
            <a:r>
              <a:rPr lang="en-US" sz="900" dirty="0">
                <a:latin typeface="Courier New" panose="02070309020205020404" pitchFamily="49" charset="0"/>
                <a:cs typeface="Courier New" panose="02070309020205020404" pitchFamily="49" charset="0"/>
              </a:rPr>
              <a:t> (that is ordered by HW unit) to be ordered in sample order. This is necessary to be able to reconstruct image without redundant </a:t>
            </a:r>
            <a:r>
              <a:rPr lang="en-US" sz="900" dirty="0" err="1">
                <a:latin typeface="Courier New" panose="02070309020205020404" pitchFamily="49" charset="0"/>
                <a:cs typeface="Courier New" panose="02070309020205020404" pitchFamily="49" charset="0"/>
              </a:rPr>
              <a:t>fmask</a:t>
            </a:r>
            <a:r>
              <a:rPr lang="en-US" sz="900" dirty="0">
                <a:latin typeface="Courier New" panose="02070309020205020404" pitchFamily="49" charset="0"/>
                <a:cs typeface="Courier New" panose="02070309020205020404" pitchFamily="49" charset="0"/>
              </a:rPr>
              <a:t> indirection on the way</a:t>
            </a:r>
          </a:p>
          <a:p>
            <a:r>
              <a:rPr lang="en-US" sz="900" dirty="0">
                <a:latin typeface="Courier New" panose="02070309020205020404" pitchFamily="49" charset="0"/>
                <a:cs typeface="Courier New" panose="02070309020205020404" pitchFamily="49" charset="0"/>
              </a:rPr>
              <a:t>// This allows us to disable </a:t>
            </a:r>
            <a:r>
              <a:rPr lang="en-US" sz="900" dirty="0" err="1">
                <a:latin typeface="Courier New" panose="02070309020205020404" pitchFamily="49" charset="0"/>
                <a:cs typeface="Courier New" panose="02070309020205020404" pitchFamily="49" charset="0"/>
              </a:rPr>
              <a:t>fmask</a:t>
            </a:r>
            <a:r>
              <a:rPr lang="en-US" sz="900" dirty="0">
                <a:latin typeface="Courier New" panose="02070309020205020404" pitchFamily="49" charset="0"/>
                <a:cs typeface="Courier New" panose="02070309020205020404" pitchFamily="49" charset="0"/>
              </a:rPr>
              <a:t> compression in opaque draws, saving on bandwidth and reconstruction cost</a:t>
            </a:r>
          </a:p>
          <a:p>
            <a:r>
              <a:rPr lang="nn-NO" sz="900" dirty="0">
                <a:latin typeface="Courier New" panose="02070309020205020404" pitchFamily="49" charset="0"/>
                <a:cs typeface="Courier New" panose="02070309020205020404" pitchFamily="49" charset="0"/>
              </a:rPr>
              <a:t>for ( uint i = 0; i &lt; 4; i++ )</a:t>
            </a:r>
          </a:p>
          <a:p>
            <a:r>
              <a:rPr lang="en-US" sz="900" dirty="0">
                <a:latin typeface="Courier New" panose="02070309020205020404" pitchFamily="49" charset="0"/>
                <a:cs typeface="Courier New" panose="02070309020205020404" pitchFamily="49" charset="0"/>
              </a:rPr>
              <a:t>{</a:t>
            </a:r>
          </a:p>
          <a:p>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uint</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sampleIndex</a:t>
            </a:r>
            <a:r>
              <a:rPr lang="en-US" sz="900" dirty="0">
                <a:latin typeface="Courier New" panose="02070309020205020404" pitchFamily="49" charset="0"/>
                <a:cs typeface="Courier New" panose="02070309020205020404" pitchFamily="49" charset="0"/>
              </a:rPr>
              <a:t> = </a:t>
            </a:r>
            <a:r>
              <a:rPr lang="en-US" sz="900" dirty="0" err="1">
                <a:latin typeface="Courier New" panose="02070309020205020404" pitchFamily="49" charset="0"/>
                <a:cs typeface="Courier New" panose="02070309020205020404" pitchFamily="49" charset="0"/>
              </a:rPr>
              <a:t>getMsaaSampleIndexFromFMask</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fmask</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i</a:t>
            </a:r>
            <a:r>
              <a:rPr lang="en-US" sz="900" dirty="0">
                <a:latin typeface="Courier New" panose="02070309020205020404" pitchFamily="49" charset="0"/>
                <a:cs typeface="Courier New" panose="02070309020205020404" pitchFamily="49" charset="0"/>
              </a:rPr>
              <a:t> );</a:t>
            </a:r>
          </a:p>
          <a:p>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uint</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sampleBit</a:t>
            </a:r>
            <a:r>
              <a:rPr lang="en-US" sz="900" dirty="0">
                <a:latin typeface="Courier New" panose="02070309020205020404" pitchFamily="49" charset="0"/>
                <a:cs typeface="Courier New" panose="02070309020205020404" pitchFamily="49" charset="0"/>
              </a:rPr>
              <a:t> = 1 &lt;&lt; </a:t>
            </a:r>
            <a:r>
              <a:rPr lang="en-US" sz="900" dirty="0" err="1">
                <a:latin typeface="Courier New" panose="02070309020205020404" pitchFamily="49" charset="0"/>
                <a:cs typeface="Courier New" panose="02070309020205020404" pitchFamily="49" charset="0"/>
              </a:rPr>
              <a:t>sampleIndex</a:t>
            </a:r>
            <a:r>
              <a:rPr lang="en-US" sz="900" dirty="0">
                <a:latin typeface="Courier New" panose="02070309020205020404" pitchFamily="49" charset="0"/>
                <a:cs typeface="Courier New" panose="02070309020205020404" pitchFamily="49" charset="0"/>
              </a:rPr>
              <a:t>;</a:t>
            </a:r>
          </a:p>
          <a:p>
            <a:r>
              <a:rPr lang="en-US" sz="900" dirty="0">
                <a:latin typeface="Courier New" panose="02070309020205020404" pitchFamily="49" charset="0"/>
                <a:cs typeface="Courier New" panose="02070309020205020404" pitchFamily="49" charset="0"/>
              </a:rPr>
              <a:t>  // Sample is duplicated</a:t>
            </a:r>
          </a:p>
          <a:p>
            <a:r>
              <a:rPr lang="en-US" sz="900" dirty="0">
                <a:latin typeface="Courier New" panose="02070309020205020404" pitchFamily="49" charset="0"/>
                <a:cs typeface="Courier New" panose="02070309020205020404" pitchFamily="49" charset="0"/>
              </a:rPr>
              <a:t>  if ( </a:t>
            </a:r>
            <a:r>
              <a:rPr lang="en-US" sz="900" dirty="0" err="1">
                <a:latin typeface="Courier New" panose="02070309020205020404" pitchFamily="49" charset="0"/>
                <a:cs typeface="Courier New" panose="02070309020205020404" pitchFamily="49" charset="0"/>
              </a:rPr>
              <a:t>sampleBit</a:t>
            </a:r>
            <a:r>
              <a:rPr lang="en-US" sz="900" dirty="0">
                <a:latin typeface="Courier New" panose="02070309020205020404" pitchFamily="49" charset="0"/>
                <a:cs typeface="Courier New" panose="02070309020205020404" pitchFamily="49" charset="0"/>
              </a:rPr>
              <a:t> &amp; </a:t>
            </a:r>
            <a:r>
              <a:rPr lang="en-US" sz="900" dirty="0" err="1">
                <a:latin typeface="Courier New" panose="02070309020205020404" pitchFamily="49" charset="0"/>
                <a:cs typeface="Courier New" panose="02070309020205020404" pitchFamily="49" charset="0"/>
              </a:rPr>
              <a:t>sampleMask</a:t>
            </a:r>
            <a:r>
              <a:rPr lang="en-US" sz="900" dirty="0">
                <a:latin typeface="Courier New" panose="02070309020205020404" pitchFamily="49" charset="0"/>
                <a:cs typeface="Courier New" panose="02070309020205020404" pitchFamily="49" charset="0"/>
              </a:rPr>
              <a:t> )</a:t>
            </a:r>
          </a:p>
          <a:p>
            <a:r>
              <a:rPr lang="en-US" sz="900" dirty="0">
                <a:latin typeface="Courier New" panose="02070309020205020404" pitchFamily="49" charset="0"/>
                <a:cs typeface="Courier New" panose="02070309020205020404" pitchFamily="49" charset="0"/>
              </a:rPr>
              <a:t>  {</a:t>
            </a:r>
          </a:p>
          <a:p>
            <a:r>
              <a:rPr lang="fr-FR" sz="900" dirty="0">
                <a:latin typeface="Courier New" panose="02070309020205020404" pitchFamily="49" charset="0"/>
                <a:cs typeface="Courier New" panose="02070309020205020404" pitchFamily="49" charset="0"/>
              </a:rPr>
              <a:t>    </a:t>
            </a:r>
            <a:r>
              <a:rPr lang="fr-FR" sz="900" dirty="0" err="1">
                <a:latin typeface="Courier New" panose="02070309020205020404" pitchFamily="49" charset="0"/>
                <a:cs typeface="Courier New" panose="02070309020205020404" pitchFamily="49" charset="0"/>
              </a:rPr>
              <a:t>sampleIndirection</a:t>
            </a:r>
            <a:r>
              <a:rPr lang="fr-FR" sz="900" dirty="0">
                <a:latin typeface="Courier New" panose="02070309020205020404" pitchFamily="49" charset="0"/>
                <a:cs typeface="Courier New" panose="02070309020205020404" pitchFamily="49" charset="0"/>
              </a:rPr>
              <a:t> |= ( ( </a:t>
            </a:r>
            <a:r>
              <a:rPr lang="fr-FR" sz="900" dirty="0" err="1">
                <a:latin typeface="Courier New" panose="02070309020205020404" pitchFamily="49" charset="0"/>
                <a:cs typeface="Courier New" panose="02070309020205020404" pitchFamily="49" charset="0"/>
              </a:rPr>
              <a:t>fragmentIndirection</a:t>
            </a:r>
            <a:r>
              <a:rPr lang="fr-FR" sz="900" dirty="0">
                <a:latin typeface="Courier New" panose="02070309020205020404" pitchFamily="49" charset="0"/>
                <a:cs typeface="Courier New" panose="02070309020205020404" pitchFamily="49" charset="0"/>
              </a:rPr>
              <a:t> &gt;&gt; ( 2 * </a:t>
            </a:r>
            <a:r>
              <a:rPr lang="fr-FR" sz="900" dirty="0" err="1">
                <a:latin typeface="Courier New" panose="02070309020205020404" pitchFamily="49" charset="0"/>
                <a:cs typeface="Courier New" panose="02070309020205020404" pitchFamily="49" charset="0"/>
              </a:rPr>
              <a:t>sampleIndex</a:t>
            </a:r>
            <a:r>
              <a:rPr lang="fr-FR" sz="900" dirty="0">
                <a:latin typeface="Courier New" panose="02070309020205020404" pitchFamily="49" charset="0"/>
                <a:cs typeface="Courier New" panose="02070309020205020404" pitchFamily="49" charset="0"/>
              </a:rPr>
              <a:t> ) ) &amp; 0x3 ) &lt;&lt; ( 2 * i );</a:t>
            </a:r>
          </a:p>
          <a:p>
            <a:r>
              <a:rPr lang="en-US" sz="900" dirty="0">
                <a:latin typeface="Courier New" panose="02070309020205020404" pitchFamily="49" charset="0"/>
                <a:cs typeface="Courier New" panose="02070309020205020404" pitchFamily="49" charset="0"/>
              </a:rPr>
              <a:t>  }</a:t>
            </a:r>
          </a:p>
          <a:p>
            <a:r>
              <a:rPr lang="en-US" sz="900" dirty="0">
                <a:latin typeface="Courier New" panose="02070309020205020404" pitchFamily="49" charset="0"/>
                <a:cs typeface="Courier New" panose="02070309020205020404" pitchFamily="49" charset="0"/>
              </a:rPr>
              <a:t>  else</a:t>
            </a:r>
          </a:p>
          <a:p>
            <a:r>
              <a:rPr lang="en-US" sz="900" dirty="0">
                <a:latin typeface="Courier New" panose="02070309020205020404" pitchFamily="49" charset="0"/>
                <a:cs typeface="Courier New" panose="02070309020205020404" pitchFamily="49" charset="0"/>
              </a:rPr>
              <a:t>  {</a:t>
            </a:r>
          </a:p>
          <a:p>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sampleMask</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sampleBit</a:t>
            </a:r>
            <a:r>
              <a:rPr lang="en-US" sz="900" dirty="0">
                <a:latin typeface="Courier New" panose="02070309020205020404" pitchFamily="49" charset="0"/>
                <a:cs typeface="Courier New" panose="02070309020205020404" pitchFamily="49" charset="0"/>
              </a:rPr>
              <a:t>;</a:t>
            </a:r>
          </a:p>
          <a:p>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geoSubSampleMask</a:t>
            </a:r>
            <a:r>
              <a:rPr lang="en-US" sz="900" dirty="0">
                <a:latin typeface="Courier New" panose="02070309020205020404" pitchFamily="49" charset="0"/>
                <a:cs typeface="Courier New" panose="02070309020205020404" pitchFamily="49" charset="0"/>
              </a:rPr>
              <a:t>|= 1 &lt;&lt; </a:t>
            </a:r>
            <a:r>
              <a:rPr lang="en-US" sz="900" dirty="0" err="1">
                <a:latin typeface="Courier New" panose="02070309020205020404" pitchFamily="49" charset="0"/>
                <a:cs typeface="Courier New" panose="02070309020205020404" pitchFamily="49" charset="0"/>
              </a:rPr>
              <a:t>i</a:t>
            </a:r>
            <a:r>
              <a:rPr lang="en-US" sz="900" dirty="0">
                <a:latin typeface="Courier New" panose="02070309020205020404" pitchFamily="49" charset="0"/>
                <a:cs typeface="Courier New" panose="02070309020205020404" pitchFamily="49" charset="0"/>
              </a:rPr>
              <a:t>;</a:t>
            </a:r>
          </a:p>
          <a:p>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fragmentIndirection</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i</a:t>
            </a:r>
            <a:r>
              <a:rPr lang="en-US" sz="900" dirty="0">
                <a:latin typeface="Courier New" panose="02070309020205020404" pitchFamily="49" charset="0"/>
                <a:cs typeface="Courier New" panose="02070309020205020404" pitchFamily="49" charset="0"/>
              </a:rPr>
              <a:t> &lt;&lt; ( 2 * </a:t>
            </a:r>
            <a:r>
              <a:rPr lang="en-US" sz="900" dirty="0" err="1">
                <a:latin typeface="Courier New" panose="02070309020205020404" pitchFamily="49" charset="0"/>
                <a:cs typeface="Courier New" panose="02070309020205020404" pitchFamily="49" charset="0"/>
              </a:rPr>
              <a:t>sampleIndex</a:t>
            </a:r>
            <a:r>
              <a:rPr lang="en-US" sz="900" dirty="0">
                <a:latin typeface="Courier New" panose="02070309020205020404" pitchFamily="49" charset="0"/>
                <a:cs typeface="Courier New" panose="02070309020205020404" pitchFamily="49" charset="0"/>
              </a:rPr>
              <a:t> );</a:t>
            </a:r>
          </a:p>
          <a:p>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sampleIndirection</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i</a:t>
            </a:r>
            <a:r>
              <a:rPr lang="en-US" sz="900" dirty="0">
                <a:latin typeface="Courier New" panose="02070309020205020404" pitchFamily="49" charset="0"/>
                <a:cs typeface="Courier New" panose="02070309020205020404" pitchFamily="49" charset="0"/>
              </a:rPr>
              <a:t> &lt;&lt; ( 2 * </a:t>
            </a:r>
            <a:r>
              <a:rPr lang="en-US" sz="900" dirty="0" err="1">
                <a:latin typeface="Courier New" panose="02070309020205020404" pitchFamily="49" charset="0"/>
                <a:cs typeface="Courier New" panose="02070309020205020404" pitchFamily="49" charset="0"/>
              </a:rPr>
              <a:t>i</a:t>
            </a:r>
            <a:r>
              <a:rPr lang="en-US" sz="900" dirty="0">
                <a:latin typeface="Courier New" panose="02070309020205020404" pitchFamily="49" charset="0"/>
                <a:cs typeface="Courier New" panose="02070309020205020404" pitchFamily="49" charset="0"/>
              </a:rPr>
              <a:t> );</a:t>
            </a:r>
          </a:p>
          <a:p>
            <a:r>
              <a:rPr lang="en-US" sz="900" dirty="0">
                <a:latin typeface="Courier New" panose="02070309020205020404" pitchFamily="49" charset="0"/>
                <a:cs typeface="Courier New" panose="02070309020205020404" pitchFamily="49" charset="0"/>
              </a:rPr>
              <a:t>  }</a:t>
            </a:r>
          </a:p>
          <a:p>
            <a:r>
              <a:rPr lang="en-US" sz="900" dirty="0">
                <a:latin typeface="Courier New" panose="02070309020205020404" pitchFamily="49" charset="0"/>
                <a:cs typeface="Courier New" panose="02070309020205020404" pitchFamily="49" charset="0"/>
              </a:rPr>
              <a:t>}</a:t>
            </a:r>
          </a:p>
          <a:p>
            <a:endParaRPr lang="en-US" sz="900" dirty="0">
              <a:latin typeface="Courier New" panose="02070309020205020404" pitchFamily="49" charset="0"/>
              <a:cs typeface="Courier New" panose="02070309020205020404" pitchFamily="49" charset="0"/>
            </a:endParaRPr>
          </a:p>
          <a:p>
            <a:r>
              <a:rPr lang="en-US" sz="900" dirty="0">
                <a:latin typeface="Courier New" panose="02070309020205020404" pitchFamily="49" charset="0"/>
                <a:cs typeface="Courier New" panose="02070309020205020404" pitchFamily="49" charset="0"/>
              </a:rPr>
              <a:t>// If there is a geometric edge, pick less conservative mask. This would have preference for whatever least taxing reconstruction method</a:t>
            </a:r>
          </a:p>
          <a:p>
            <a:r>
              <a:rPr lang="en-US" sz="900" dirty="0" err="1">
                <a:latin typeface="Courier New" panose="02070309020205020404" pitchFamily="49" charset="0"/>
                <a:cs typeface="Courier New" panose="02070309020205020404" pitchFamily="49" charset="0"/>
              </a:rPr>
              <a:t>uint</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geoSampleCount</a:t>
            </a:r>
            <a:r>
              <a:rPr lang="en-US" sz="900" dirty="0">
                <a:latin typeface="Courier New" panose="02070309020205020404" pitchFamily="49" charset="0"/>
                <a:cs typeface="Courier New" panose="02070309020205020404" pitchFamily="49" charset="0"/>
              </a:rPr>
              <a:t>   = </a:t>
            </a:r>
            <a:r>
              <a:rPr lang="en-US" sz="900" dirty="0" err="1">
                <a:latin typeface="Courier New" panose="02070309020205020404" pitchFamily="49" charset="0"/>
                <a:cs typeface="Courier New" panose="02070309020205020404" pitchFamily="49" charset="0"/>
              </a:rPr>
              <a:t>countbits</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geoSubSampleMask</a:t>
            </a:r>
            <a:r>
              <a:rPr lang="en-US" sz="900" dirty="0">
                <a:latin typeface="Courier New" panose="02070309020205020404" pitchFamily="49" charset="0"/>
                <a:cs typeface="Courier New" panose="02070309020205020404" pitchFamily="49" charset="0"/>
              </a:rPr>
              <a:t> );</a:t>
            </a:r>
          </a:p>
          <a:p>
            <a:r>
              <a:rPr lang="en-US" sz="900" dirty="0" err="1">
                <a:latin typeface="Courier New" panose="02070309020205020404" pitchFamily="49" charset="0"/>
                <a:cs typeface="Courier New" panose="02070309020205020404" pitchFamily="49" charset="0"/>
              </a:rPr>
              <a:t>uint</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imageSampleCount</a:t>
            </a:r>
            <a:r>
              <a:rPr lang="en-US" sz="900" dirty="0">
                <a:latin typeface="Courier New" panose="02070309020205020404" pitchFamily="49" charset="0"/>
                <a:cs typeface="Courier New" panose="02070309020205020404" pitchFamily="49" charset="0"/>
              </a:rPr>
              <a:t> = </a:t>
            </a:r>
            <a:r>
              <a:rPr lang="en-US" sz="900" dirty="0" err="1">
                <a:latin typeface="Courier New" panose="02070309020205020404" pitchFamily="49" charset="0"/>
                <a:cs typeface="Courier New" panose="02070309020205020404" pitchFamily="49" charset="0"/>
              </a:rPr>
              <a:t>countbits</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subSampleMask</a:t>
            </a:r>
            <a:r>
              <a:rPr lang="en-US" sz="900" dirty="0">
                <a:latin typeface="Courier New" panose="02070309020205020404" pitchFamily="49" charset="0"/>
                <a:cs typeface="Courier New" panose="02070309020205020404" pitchFamily="49" charset="0"/>
              </a:rPr>
              <a:t> );</a:t>
            </a:r>
          </a:p>
          <a:p>
            <a:r>
              <a:rPr lang="en-US" sz="900" dirty="0">
                <a:latin typeface="Courier New" panose="02070309020205020404" pitchFamily="49" charset="0"/>
                <a:cs typeface="Courier New" panose="02070309020205020404" pitchFamily="49" charset="0"/>
              </a:rPr>
              <a:t>bool </a:t>
            </a:r>
            <a:r>
              <a:rPr lang="en-US" sz="900" dirty="0" err="1">
                <a:latin typeface="Courier New" panose="02070309020205020404" pitchFamily="49" charset="0"/>
                <a:cs typeface="Courier New" panose="02070309020205020404" pitchFamily="49" charset="0"/>
              </a:rPr>
              <a:t>preferImageMaskOverGeoMask</a:t>
            </a:r>
            <a:r>
              <a:rPr lang="en-US" sz="900" dirty="0">
                <a:latin typeface="Courier New" panose="02070309020205020404" pitchFamily="49" charset="0"/>
                <a:cs typeface="Courier New" panose="02070309020205020404" pitchFamily="49" charset="0"/>
              </a:rPr>
              <a:t> = !( </a:t>
            </a:r>
            <a:r>
              <a:rPr lang="en-US" sz="900" dirty="0" err="1">
                <a:latin typeface="Courier New" panose="02070309020205020404" pitchFamily="49" charset="0"/>
                <a:cs typeface="Courier New" panose="02070309020205020404" pitchFamily="49" charset="0"/>
              </a:rPr>
              <a:t>imageSampleCount</a:t>
            </a:r>
            <a:r>
              <a:rPr lang="en-US" sz="900" dirty="0">
                <a:latin typeface="Courier New" panose="02070309020205020404" pitchFamily="49" charset="0"/>
                <a:cs typeface="Courier New" panose="02070309020205020404" pitchFamily="49" charset="0"/>
              </a:rPr>
              <a:t> &gt;= 3 &amp;&amp; </a:t>
            </a:r>
            <a:r>
              <a:rPr lang="en-US" sz="900" dirty="0" err="1">
                <a:latin typeface="Courier New" panose="02070309020205020404" pitchFamily="49" charset="0"/>
                <a:cs typeface="Courier New" panose="02070309020205020404" pitchFamily="49" charset="0"/>
              </a:rPr>
              <a:t>geoSampleCount</a:t>
            </a:r>
            <a:r>
              <a:rPr lang="en-US" sz="900" dirty="0">
                <a:latin typeface="Courier New" panose="02070309020205020404" pitchFamily="49" charset="0"/>
                <a:cs typeface="Courier New" panose="02070309020205020404" pitchFamily="49" charset="0"/>
              </a:rPr>
              <a:t> &gt;= 3 );</a:t>
            </a:r>
          </a:p>
          <a:p>
            <a:r>
              <a:rPr lang="en-US" sz="900" dirty="0" err="1">
                <a:latin typeface="Courier New" panose="02070309020205020404" pitchFamily="49" charset="0"/>
                <a:cs typeface="Courier New" panose="02070309020205020404" pitchFamily="49" charset="0"/>
              </a:rPr>
              <a:t>subSampleMask</a:t>
            </a:r>
            <a:r>
              <a:rPr lang="en-US" sz="900" dirty="0">
                <a:latin typeface="Courier New" panose="02070309020205020404" pitchFamily="49" charset="0"/>
                <a:cs typeface="Courier New" panose="02070309020205020404" pitchFamily="49" charset="0"/>
              </a:rPr>
              <a:t> = </a:t>
            </a:r>
            <a:r>
              <a:rPr lang="en-US" sz="900" dirty="0" err="1">
                <a:latin typeface="Courier New" panose="02070309020205020404" pitchFamily="49" charset="0"/>
                <a:cs typeface="Courier New" panose="02070309020205020404" pitchFamily="49" charset="0"/>
              </a:rPr>
              <a:t>preferImageMaskOverGeoMask</a:t>
            </a:r>
            <a:r>
              <a:rPr lang="en-US" sz="900" dirty="0">
                <a:latin typeface="Courier New" panose="02070309020205020404" pitchFamily="49" charset="0"/>
                <a:cs typeface="Courier New" panose="02070309020205020404" pitchFamily="49" charset="0"/>
              </a:rPr>
              <a:t> ? </a:t>
            </a:r>
            <a:r>
              <a:rPr lang="en-US" sz="900" dirty="0" err="1">
                <a:latin typeface="Courier New" panose="02070309020205020404" pitchFamily="49" charset="0"/>
                <a:cs typeface="Courier New" panose="02070309020205020404" pitchFamily="49" charset="0"/>
              </a:rPr>
              <a:t>subSampleMask</a:t>
            </a:r>
            <a:r>
              <a:rPr lang="en-US" sz="900" dirty="0">
                <a:latin typeface="Courier New" panose="02070309020205020404" pitchFamily="49" charset="0"/>
                <a:cs typeface="Courier New" panose="02070309020205020404" pitchFamily="49" charset="0"/>
              </a:rPr>
              <a:t> : </a:t>
            </a:r>
            <a:r>
              <a:rPr lang="en-US" sz="900" dirty="0" err="1">
                <a:latin typeface="Courier New" panose="02070309020205020404" pitchFamily="49" charset="0"/>
                <a:cs typeface="Courier New" panose="02070309020205020404" pitchFamily="49" charset="0"/>
              </a:rPr>
              <a:t>geoSubSampleMask</a:t>
            </a:r>
            <a:r>
              <a:rPr lang="en-US" sz="900" dirty="0">
                <a:latin typeface="Courier New" panose="02070309020205020404" pitchFamily="49" charset="0"/>
                <a:cs typeface="Courier New" panose="02070309020205020404" pitchFamily="49" charset="0"/>
              </a:rPr>
              <a:t>;</a:t>
            </a:r>
          </a:p>
          <a:p>
            <a:r>
              <a:rPr lang="en-US" sz="900" dirty="0">
                <a:latin typeface="Courier New" panose="02070309020205020404" pitchFamily="49" charset="0"/>
                <a:cs typeface="Courier New" panose="02070309020205020404" pitchFamily="49" charset="0"/>
              </a:rPr>
              <a:t>// If using geo data, due to compaction algorithm, sample0 is always assigned to 0th position, thus we can reuse first 2 bits for flagging</a:t>
            </a:r>
          </a:p>
          <a:p>
            <a:r>
              <a:rPr lang="en-US" sz="900" dirty="0" err="1">
                <a:latin typeface="Courier New" panose="02070309020205020404" pitchFamily="49" charset="0"/>
                <a:cs typeface="Courier New" panose="02070309020205020404" pitchFamily="49" charset="0"/>
              </a:rPr>
              <a:t>quadVrsRate</a:t>
            </a:r>
            <a:r>
              <a:rPr lang="en-US" sz="900" dirty="0">
                <a:latin typeface="Courier New" panose="02070309020205020404" pitchFamily="49" charset="0"/>
                <a:cs typeface="Courier New" panose="02070309020205020404" pitchFamily="49" charset="0"/>
              </a:rPr>
              <a:t> = </a:t>
            </a:r>
            <a:r>
              <a:rPr lang="en-US" sz="900" dirty="0" err="1">
                <a:latin typeface="Courier New" panose="02070309020205020404" pitchFamily="49" charset="0"/>
                <a:cs typeface="Courier New" panose="02070309020205020404" pitchFamily="49" charset="0"/>
              </a:rPr>
              <a:t>preferImageMaskOverGeoMask</a:t>
            </a:r>
            <a:r>
              <a:rPr lang="en-US" sz="900" dirty="0">
                <a:latin typeface="Courier New" panose="02070309020205020404" pitchFamily="49" charset="0"/>
                <a:cs typeface="Courier New" panose="02070309020205020404" pitchFamily="49" charset="0"/>
              </a:rPr>
              <a:t> ? </a:t>
            </a:r>
            <a:r>
              <a:rPr lang="en-US" sz="900" dirty="0" err="1">
                <a:latin typeface="Courier New" panose="02070309020205020404" pitchFamily="49" charset="0"/>
                <a:cs typeface="Courier New" panose="02070309020205020404" pitchFamily="49" charset="0"/>
              </a:rPr>
              <a:t>quadVrsRate</a:t>
            </a:r>
            <a:r>
              <a:rPr lang="en-US" sz="900" dirty="0">
                <a:latin typeface="Courier New" panose="02070309020205020404" pitchFamily="49" charset="0"/>
                <a:cs typeface="Courier New" panose="02070309020205020404" pitchFamily="49" charset="0"/>
              </a:rPr>
              <a:t> &lt;&lt; VRS_CB_FMASK : VRS_CB_FMASK | ( </a:t>
            </a:r>
            <a:r>
              <a:rPr lang="en-US" sz="900" dirty="0" err="1">
                <a:latin typeface="Courier New" panose="02070309020205020404" pitchFamily="49" charset="0"/>
                <a:cs typeface="Courier New" panose="02070309020205020404" pitchFamily="49" charset="0"/>
              </a:rPr>
              <a:t>sampleIndirection</a:t>
            </a:r>
            <a:r>
              <a:rPr lang="en-US" sz="900" dirty="0">
                <a:latin typeface="Courier New" panose="02070309020205020404" pitchFamily="49" charset="0"/>
                <a:cs typeface="Courier New" panose="02070309020205020404" pitchFamily="49" charset="0"/>
              </a:rPr>
              <a:t> &amp; ~VRS_CB_FMASK );</a:t>
            </a:r>
          </a:p>
          <a:p>
            <a:endParaRPr lang="en-US" sz="900" dirty="0">
              <a:latin typeface="Courier New" panose="02070309020205020404" pitchFamily="49" charset="0"/>
              <a:cs typeface="Courier New" panose="02070309020205020404" pitchFamily="49" charset="0"/>
            </a:endParaRPr>
          </a:p>
          <a:p>
            <a:r>
              <a:rPr lang="en-US" sz="900" dirty="0" err="1">
                <a:latin typeface="Courier New" panose="02070309020205020404" pitchFamily="49" charset="0"/>
                <a:cs typeface="Courier New" panose="02070309020205020404" pitchFamily="49" charset="0"/>
              </a:rPr>
              <a:t>uint</a:t>
            </a:r>
            <a:r>
              <a:rPr lang="en-US" sz="900" dirty="0">
                <a:latin typeface="Courier New" panose="02070309020205020404" pitchFamily="49" charset="0"/>
                <a:cs typeface="Courier New" panose="02070309020205020404" pitchFamily="49" charset="0"/>
              </a:rPr>
              <a:t> </a:t>
            </a:r>
            <a:r>
              <a:rPr lang="en-US" sz="900" dirty="0" err="1">
                <a:latin typeface="Courier New" panose="02070309020205020404" pitchFamily="49" charset="0"/>
                <a:cs typeface="Courier New" panose="02070309020205020404" pitchFamily="49" charset="0"/>
              </a:rPr>
              <a:t>stencilSubSampleMask</a:t>
            </a:r>
            <a:r>
              <a:rPr lang="en-US" sz="900" dirty="0">
                <a:latin typeface="Courier New" panose="02070309020205020404" pitchFamily="49" charset="0"/>
                <a:cs typeface="Courier New" panose="02070309020205020404" pitchFamily="49" charset="0"/>
              </a:rPr>
              <a:t> = ( ( ( </a:t>
            </a:r>
            <a:r>
              <a:rPr lang="en-US" sz="900" dirty="0" err="1">
                <a:latin typeface="Courier New" panose="02070309020205020404" pitchFamily="49" charset="0"/>
                <a:cs typeface="Courier New" panose="02070309020205020404" pitchFamily="49" charset="0"/>
              </a:rPr>
              <a:t>subSampleMask</a:t>
            </a:r>
            <a:r>
              <a:rPr lang="en-US" sz="900" dirty="0">
                <a:latin typeface="Courier New" panose="02070309020205020404" pitchFamily="49" charset="0"/>
                <a:cs typeface="Courier New" panose="02070309020205020404" pitchFamily="49" charset="0"/>
              </a:rPr>
              <a:t> &amp; 0x1 ) ? STENCIL_MASK_VRS : 0 ) &lt;&lt; 0  ) | // TL</a:t>
            </a:r>
          </a:p>
          <a:p>
            <a:r>
              <a:rPr lang="pt-BR" sz="900" dirty="0">
                <a:latin typeface="Courier New" panose="02070309020205020404" pitchFamily="49" charset="0"/>
                <a:cs typeface="Courier New" panose="02070309020205020404" pitchFamily="49" charset="0"/>
              </a:rPr>
              <a:t>                            ( ( ( subSampleMask &amp; 0x2 ) ? STENCIL_MASK_VRS : 0 ) &lt;&lt; 8  ) | // TR</a:t>
            </a:r>
          </a:p>
          <a:p>
            <a:r>
              <a:rPr lang="en-US" sz="900" dirty="0">
                <a:latin typeface="Courier New" panose="02070309020205020404" pitchFamily="49" charset="0"/>
                <a:cs typeface="Courier New" panose="02070309020205020404" pitchFamily="49" charset="0"/>
              </a:rPr>
              <a:t>                            ( ( ( </a:t>
            </a:r>
            <a:r>
              <a:rPr lang="en-US" sz="900" dirty="0" err="1">
                <a:latin typeface="Courier New" panose="02070309020205020404" pitchFamily="49" charset="0"/>
                <a:cs typeface="Courier New" panose="02070309020205020404" pitchFamily="49" charset="0"/>
              </a:rPr>
              <a:t>subSampleMask</a:t>
            </a:r>
            <a:r>
              <a:rPr lang="en-US" sz="900" dirty="0">
                <a:latin typeface="Courier New" panose="02070309020205020404" pitchFamily="49" charset="0"/>
                <a:cs typeface="Courier New" panose="02070309020205020404" pitchFamily="49" charset="0"/>
              </a:rPr>
              <a:t> &amp; 0x4 ) ? STENCIL_MASK_VRS : 0 ) &lt;&lt; 16 ) | // BL</a:t>
            </a:r>
          </a:p>
          <a:p>
            <a:r>
              <a:rPr lang="en-US" sz="900" dirty="0">
                <a:latin typeface="Courier New" panose="02070309020205020404" pitchFamily="49" charset="0"/>
                <a:cs typeface="Courier New" panose="02070309020205020404" pitchFamily="49" charset="0"/>
              </a:rPr>
              <a:t>                            ( ( ( </a:t>
            </a:r>
            <a:r>
              <a:rPr lang="en-US" sz="900" dirty="0" err="1">
                <a:latin typeface="Courier New" panose="02070309020205020404" pitchFamily="49" charset="0"/>
                <a:cs typeface="Courier New" panose="02070309020205020404" pitchFamily="49" charset="0"/>
              </a:rPr>
              <a:t>subSampleMask</a:t>
            </a:r>
            <a:r>
              <a:rPr lang="en-US" sz="900" dirty="0">
                <a:latin typeface="Courier New" panose="02070309020205020404" pitchFamily="49" charset="0"/>
                <a:cs typeface="Courier New" panose="02070309020205020404" pitchFamily="49" charset="0"/>
              </a:rPr>
              <a:t> &amp; 0x8 ) ? STENCIL_MASK_VRS : 0 ) &lt;&lt; 24 );  // BR</a:t>
            </a:r>
          </a:p>
        </p:txBody>
      </p:sp>
    </p:spTree>
    <p:extLst>
      <p:ext uri="{BB962C8B-B14F-4D97-AF65-F5344CB8AC3E}">
        <p14:creationId xmlns:p14="http://schemas.microsoft.com/office/powerpoint/2010/main" val="3897071661"/>
      </p:ext>
    </p:extLst>
  </p:cSld>
  <p:clrMapOvr>
    <a:masterClrMapping/>
  </p:clrMapOvr>
</p:sld>
</file>

<file path=ppt/theme/theme1.xml><?xml version="1.0" encoding="utf-8"?>
<a:theme xmlns:a="http://schemas.openxmlformats.org/drawingml/2006/main" name="1_Office Theme">
  <a:themeElements>
    <a:clrScheme name="s2020 2">
      <a:dk1>
        <a:srgbClr val="000000"/>
      </a:dk1>
      <a:lt1>
        <a:srgbClr val="FFFFFF"/>
      </a:lt1>
      <a:dk2>
        <a:srgbClr val="B0A8A3"/>
      </a:dk2>
      <a:lt2>
        <a:srgbClr val="C7E6ED"/>
      </a:lt2>
      <a:accent1>
        <a:srgbClr val="0D1239"/>
      </a:accent1>
      <a:accent2>
        <a:srgbClr val="114568"/>
      </a:accent2>
      <a:accent3>
        <a:srgbClr val="049289"/>
      </a:accent3>
      <a:accent4>
        <a:srgbClr val="F58C8B"/>
      </a:accent4>
      <a:accent5>
        <a:srgbClr val="4CADDE"/>
      </a:accent5>
      <a:accent6>
        <a:srgbClr val="FFF3CC"/>
      </a:accent6>
      <a:hlink>
        <a:srgbClr val="F48B8A"/>
      </a:hlink>
      <a:folHlink>
        <a:srgbClr val="F48B8A"/>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3"/>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14815</TotalTime>
  <Words>10236</Words>
  <Application>Microsoft Office PowerPoint</Application>
  <PresentationFormat>Widescreen</PresentationFormat>
  <Paragraphs>2041</Paragraphs>
  <Slides>129</Slides>
  <Notes>94</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129</vt:i4>
      </vt:variant>
    </vt:vector>
  </HeadingPairs>
  <TitlesOfParts>
    <vt:vector size="135" baseType="lpstr">
      <vt:lpstr>Arial</vt:lpstr>
      <vt:lpstr>Calibri</vt:lpstr>
      <vt:lpstr>Courier New</vt:lpstr>
      <vt:lpstr>System Font Regular</vt:lpstr>
      <vt:lpstr>1_Office Theme</vt:lpstr>
      <vt:lpstr>Image</vt:lpstr>
      <vt:lpstr>Software-based  Variable Rate Shading IN Call of Duty: Modern Warfare</vt:lpstr>
      <vt:lpstr>Acknowledgements</vt:lpstr>
      <vt:lpstr>PowerPoint Presentation</vt:lpstr>
      <vt:lpstr>PowerPoint Presentation</vt:lpstr>
      <vt:lpstr>PowerPoint Presentation</vt:lpstr>
      <vt:lpstr>PowerPoint Presentation</vt:lpstr>
      <vt:lpstr>PowerPoint Presentation</vt:lpstr>
      <vt:lpstr>PowerPoint Presentation</vt:lpstr>
      <vt:lpstr>Hardware support for VRS</vt:lpstr>
      <vt:lpstr>Hardware support for VRS</vt:lpstr>
      <vt:lpstr>PowerPoint Presentation</vt:lpstr>
      <vt:lpstr>PowerPoint Presentation</vt:lpstr>
      <vt:lpstr>PowerPoint Presentation</vt:lpstr>
      <vt:lpstr>PowerPoint Presentation</vt:lpstr>
      <vt:lpstr>PowerPoint Presentation</vt:lpstr>
      <vt:lpstr>Multi-Res Pipeline [DRO17]</vt:lpstr>
      <vt:lpstr>Multi-Res Performance</vt:lpstr>
      <vt:lpstr>VRS Experiment 1</vt:lpstr>
      <vt:lpstr>Experiment failure : Image Quality (IQ) and Performance</vt:lpstr>
      <vt:lpstr>WHY DID IT FaIL?</vt:lpstr>
      <vt:lpstr>Back to drawing board</vt:lpstr>
      <vt:lpstr>RASTERIZATION AND QUADS</vt:lpstr>
      <vt:lpstr>Quad occupancy and resolution</vt:lpstr>
      <vt:lpstr>QUAD Occupancy and MSAA</vt:lpstr>
      <vt:lpstr>QUAD Occupancy and MSAA AND STENCIL</vt:lpstr>
      <vt:lpstr>QUAD Occupancy and MSAA AND STENCIL</vt:lpstr>
      <vt:lpstr>MSAA swizzle and INTERLEAVED RENDERING</vt:lpstr>
      <vt:lpstr>High hopes</vt:lpstr>
      <vt:lpstr>PowerPoint Presentation</vt:lpstr>
      <vt:lpstr>IW8 VRS 2.0 July Update</vt:lpstr>
      <vt:lpstr>IW8 VRS 2.0 July Update</vt:lpstr>
      <vt:lpstr>Pipeline Setup</vt:lpstr>
      <vt:lpstr>General Setup</vt:lpstr>
      <vt:lpstr>VRS Image Mask</vt:lpstr>
      <vt:lpstr>Gradient detection</vt:lpstr>
      <vt:lpstr>Gradient detection</vt:lpstr>
      <vt:lpstr>PowerPoint Presentation</vt:lpstr>
      <vt:lpstr> GRADIENT HISTORY</vt:lpstr>
      <vt:lpstr> GRADIENT HISTORY</vt:lpstr>
      <vt:lpstr>PowerPoint Presentation</vt:lpstr>
      <vt:lpstr>PowerPoint Presentation</vt:lpstr>
      <vt:lpstr>PowerPoint Presentation</vt:lpstr>
      <vt:lpstr>PowerPoint Presentation</vt:lpstr>
      <vt:lpstr>Gradient HISTORY ROLL :  keep 4 re-projected frames</vt:lpstr>
      <vt:lpstr>VRS RENDER Mask</vt:lpstr>
      <vt:lpstr>VRS Render Mask Generation</vt:lpstr>
      <vt:lpstr>VRS Render Mask Generation</vt:lpstr>
      <vt:lpstr>PowerPoint Presentation</vt:lpstr>
      <vt:lpstr>Prepass rendering</vt:lpstr>
      <vt:lpstr>Prepass : Coverage output</vt:lpstr>
      <vt:lpstr>PowerPoint Presentation</vt:lpstr>
      <vt:lpstr>PowerPoint Presentation</vt:lpstr>
      <vt:lpstr>Pre-pass : Swizzle 4xMSAA performance</vt:lpstr>
      <vt:lpstr>Pre-pass : bandwidth improvements for CS jobs </vt:lpstr>
      <vt:lpstr>Prepass : Optimizie using FMASK</vt:lpstr>
      <vt:lpstr>Prepass : Optimize using FMASK</vt:lpstr>
      <vt:lpstr>F+ Draws</vt:lpstr>
      <vt:lpstr>PowerPoint Presentation</vt:lpstr>
      <vt:lpstr>PowerPoint Presentation</vt:lpstr>
      <vt:lpstr>PowerPoint Presentation</vt:lpstr>
      <vt:lpstr>PowerPoint Presentation</vt:lpstr>
      <vt:lpstr>PowerPoint Presentation</vt:lpstr>
      <vt:lpstr>Deblocking</vt:lpstr>
      <vt:lpstr>Deblocking</vt:lpstr>
      <vt:lpstr>VRS Resolve and de-blocking</vt:lpstr>
      <vt:lpstr>1 Sample PER QUAD Resolve</vt:lpstr>
      <vt:lpstr>2 Samples PER QUAD HORIZONTAL Resolve</vt:lpstr>
      <vt:lpstr>2 Samples PER QUAD VERTICAL Resolve</vt:lpstr>
      <vt:lpstr>VRS Resolve and de-blocking codebooks</vt:lpstr>
      <vt:lpstr>PowerPoint Presentation</vt:lpstr>
      <vt:lpstr>PowerPoint Presentation</vt:lpstr>
      <vt:lpstr>CS Jobs – plane iteration</vt:lpstr>
      <vt:lpstr>PowerPoint Presentation</vt:lpstr>
      <vt:lpstr>PowerPoint Presentation</vt:lpstr>
      <vt:lpstr>CS Jobs – Wave Compaction</vt:lpstr>
      <vt:lpstr>CS Jobs – Wave Compaction</vt:lpstr>
      <vt:lpstr>CS Jobs – Wave Compaction – indirect dispatch</vt:lpstr>
      <vt:lpstr>CS Jobs – Wave Compaction – UNPACKING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Results</vt:lpstr>
      <vt:lpstr>Results</vt:lpstr>
      <vt:lpstr>Results</vt:lpstr>
      <vt:lpstr>Results</vt:lpstr>
      <vt:lpstr>Results</vt:lpstr>
      <vt:lpstr>Results</vt:lpstr>
      <vt:lpstr>Artificially larger tile size : 2x2 vs 4x4 vs 8x8</vt:lpstr>
      <vt:lpstr>Artificially larger tile size : 2x2 vs 4x4 vs 8x8</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Future Development</vt:lpstr>
      <vt:lpstr>PowerPoint Presentation</vt:lpstr>
      <vt:lpstr>Pick and Choose parts of SW VRS Pipeline</vt:lpstr>
      <vt:lpstr>PowerPoint Presentation</vt:lpstr>
      <vt:lpstr>Q&amp;A</vt:lpstr>
      <vt:lpstr>References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Precomputed Lighting in CoD Modern Warfare</dc:title>
  <dc:creator>Peter-Pike Sloan</dc:creator>
  <cp:lastModifiedBy>Jennifer Velazquez</cp:lastModifiedBy>
  <cp:revision>283</cp:revision>
  <dcterms:created xsi:type="dcterms:W3CDTF">2020-07-08T17:23:01Z</dcterms:created>
  <dcterms:modified xsi:type="dcterms:W3CDTF">2020-07-31T23:43:04Z</dcterms:modified>
</cp:coreProperties>
</file>